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2" r:id="rId1"/>
  </p:sldMasterIdLst>
  <p:notesMasterIdLst>
    <p:notesMasterId r:id="rId16"/>
  </p:notesMasterIdLst>
  <p:sldIdLst>
    <p:sldId id="265" r:id="rId2"/>
    <p:sldId id="258" r:id="rId3"/>
    <p:sldId id="267" r:id="rId4"/>
    <p:sldId id="259" r:id="rId5"/>
    <p:sldId id="260" r:id="rId6"/>
    <p:sldId id="264" r:id="rId7"/>
    <p:sldId id="261" r:id="rId8"/>
    <p:sldId id="262" r:id="rId9"/>
    <p:sldId id="263" r:id="rId10"/>
    <p:sldId id="266" r:id="rId11"/>
    <p:sldId id="269" r:id="rId12"/>
    <p:sldId id="270" r:id="rId13"/>
    <p:sldId id="268" r:id="rId14"/>
    <p:sldId id="271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79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02AD8-093A-4181-88AB-C4805A07E50F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9BBB8-8F38-463B-9CFD-BAFB174E95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7066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6035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9057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949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399902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14120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793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2197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329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812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484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133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61340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3846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8459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110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928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9553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BE789D42-03C3-4D2D-A4DD-17EF9A19BF80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D1A191C-1784-494B-B663-4E0F7E3F643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8227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64" r:id="rId2"/>
    <p:sldLayoutId id="2147483865" r:id="rId3"/>
    <p:sldLayoutId id="2147483866" r:id="rId4"/>
    <p:sldLayoutId id="2147483867" r:id="rId5"/>
    <p:sldLayoutId id="2147483868" r:id="rId6"/>
    <p:sldLayoutId id="2147483869" r:id="rId7"/>
    <p:sldLayoutId id="2147483870" r:id="rId8"/>
    <p:sldLayoutId id="2147483871" r:id="rId9"/>
    <p:sldLayoutId id="2147483872" r:id="rId10"/>
    <p:sldLayoutId id="2147483873" r:id="rId11"/>
    <p:sldLayoutId id="2147483874" r:id="rId12"/>
    <p:sldLayoutId id="2147483875" r:id="rId13"/>
    <p:sldLayoutId id="2147483876" r:id="rId14"/>
    <p:sldLayoutId id="2147483877" r:id="rId15"/>
    <p:sldLayoutId id="2147483878" r:id="rId16"/>
    <p:sldLayoutId id="214748387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30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3" Type="http://schemas.openxmlformats.org/officeDocument/2006/relationships/image" Target="../media/image40.png"/><Relationship Id="rId7" Type="http://schemas.openxmlformats.org/officeDocument/2006/relationships/image" Target="../media/image43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2">
                <a:tint val="97000"/>
                <a:hueMod val="88000"/>
                <a:satMod val="130000"/>
                <a:lumMod val="124000"/>
              </a:schemeClr>
            </a:gs>
            <a:gs pos="100000">
              <a:schemeClr val="bg2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FBB0F22-5910-48AD-8B54-881E1BA30778}"/>
              </a:ext>
            </a:extLst>
          </p:cNvPr>
          <p:cNvSpPr/>
          <p:nvPr/>
        </p:nvSpPr>
        <p:spPr>
          <a:xfrm>
            <a:off x="1194111" y="554688"/>
            <a:ext cx="9803777" cy="332958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8000" b="1" i="1" kern="1200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Мосты</a:t>
            </a:r>
            <a:r>
              <a:rPr lang="en-US" sz="8000" b="1" i="1" kern="1200" cap="none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 </a:t>
            </a:r>
            <a:endParaRPr lang="ru-RU" sz="8000" b="1" i="1" kern="1200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spcAft>
                <a:spcPts val="600"/>
              </a:spcAft>
            </a:pPr>
            <a:r>
              <a:rPr lang="en-US" sz="8000" b="1" i="1" kern="1200" cap="none" spc="0" dirty="0" err="1">
                <a:ln w="9525">
                  <a:solidFill>
                    <a:schemeClr val="bg1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+mj-lt"/>
                <a:ea typeface="+mj-ea"/>
                <a:cs typeface="+mj-cs"/>
              </a:rPr>
              <a:t>Санкт-Петербурга</a:t>
            </a:r>
            <a:endParaRPr lang="en-US" sz="8000" b="1" i="1" kern="1200" cap="none" spc="0" dirty="0">
              <a:ln w="9525">
                <a:solidFill>
                  <a:schemeClr val="bg1"/>
                </a:solidFill>
                <a:prstDash val="solid"/>
              </a:ln>
              <a:solidFill>
                <a:srgbClr val="FF00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7E5672D-B996-478E-92EC-2AA7BB82C7D8}"/>
              </a:ext>
            </a:extLst>
          </p:cNvPr>
          <p:cNvSpPr txBox="1"/>
          <p:nvPr/>
        </p:nvSpPr>
        <p:spPr>
          <a:xfrm>
            <a:off x="6555546" y="5595426"/>
            <a:ext cx="4572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/>
              <a:t>Подготовила учитель-логопед ГБДОУ 22 Тищенко О.Ю.</a:t>
            </a:r>
          </a:p>
        </p:txBody>
      </p:sp>
    </p:spTree>
    <p:extLst>
      <p:ext uri="{BB962C8B-B14F-4D97-AF65-F5344CB8AC3E}">
        <p14:creationId xmlns:p14="http://schemas.microsoft.com/office/powerpoint/2010/main" val="377577248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25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25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975A4BD-61B2-42B6-A927-FBD308E75D35}"/>
              </a:ext>
            </a:extLst>
          </p:cNvPr>
          <p:cNvSpPr txBox="1"/>
          <p:nvPr/>
        </p:nvSpPr>
        <p:spPr>
          <a:xfrm>
            <a:off x="4965895" y="359789"/>
            <a:ext cx="57536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Назови ласково</a:t>
            </a:r>
          </a:p>
        </p:txBody>
      </p:sp>
      <p:pic>
        <p:nvPicPr>
          <p:cNvPr id="3" name="Picture 4" descr="Самый красивый пешеходный мост через канал Грибоедова - отзыв о Банковский  мост, Санкт-Петербург, Россия - Tripadvisor">
            <a:extLst>
              <a:ext uri="{FF2B5EF4-FFF2-40B4-BE49-F238E27FC236}">
                <a16:creationId xmlns:a16="http://schemas.microsoft.com/office/drawing/2014/main" id="{B89BA412-6B28-4296-8D1A-0E763D532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108" y="695066"/>
            <a:ext cx="3921562" cy="2203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Самый красивый пешеходный мост через канал Грибоедова - отзыв о Банковский  мост, Санкт-Петербург, Россия - Tripadvisor">
            <a:extLst>
              <a:ext uri="{FF2B5EF4-FFF2-40B4-BE49-F238E27FC236}">
                <a16:creationId xmlns:a16="http://schemas.microsoft.com/office/drawing/2014/main" id="{CC42B183-3985-4882-9F65-DE234AC2E6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76381" y="1431200"/>
            <a:ext cx="2239204" cy="1258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Река Нева в Санкт-Петербурге, фото">
            <a:extLst>
              <a:ext uri="{FF2B5EF4-FFF2-40B4-BE49-F238E27FC236}">
                <a16:creationId xmlns:a16="http://schemas.microsoft.com/office/drawing/2014/main" id="{FAAAAB43-3988-4525-B7F2-D9863595B3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92" y="3847821"/>
            <a:ext cx="3682038" cy="2294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Река Нева в Санкт-Петербурге, фото">
            <a:extLst>
              <a:ext uri="{FF2B5EF4-FFF2-40B4-BE49-F238E27FC236}">
                <a16:creationId xmlns:a16="http://schemas.microsoft.com/office/drawing/2014/main" id="{8049E561-C103-49D0-8920-B580A9D492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1530" y="3612925"/>
            <a:ext cx="2374017" cy="1479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Санкт - Петербург. Фонари и решетки Троицкого моста были изготовлены на  заводе Сан-Галли. На них до сих пор сохранилось… | Фонарь, Галле, Лестница">
            <a:extLst>
              <a:ext uri="{FF2B5EF4-FFF2-40B4-BE49-F238E27FC236}">
                <a16:creationId xmlns:a16="http://schemas.microsoft.com/office/drawing/2014/main" id="{9E157485-7606-4FA9-BA2D-F30CE5CFA4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314059" y="3738358"/>
            <a:ext cx="1244420" cy="2404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Санкт - Петербург. Фонари и решетки Троицкого моста были изготовлены на  заводе Сан-Галли. На них до сих пор сохранилось… | Фонарь, Галле, Лестница">
            <a:extLst>
              <a:ext uri="{FF2B5EF4-FFF2-40B4-BE49-F238E27FC236}">
                <a16:creationId xmlns:a16="http://schemas.microsoft.com/office/drawing/2014/main" id="{A9DC71F2-0B2E-4E2A-9FB2-E4A6C887F3D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4824" y="1640338"/>
            <a:ext cx="1947105" cy="3761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B1B0CB4-B7A0-454C-9977-64E2C7321781}"/>
              </a:ext>
            </a:extLst>
          </p:cNvPr>
          <p:cNvSpPr txBox="1"/>
          <p:nvPr/>
        </p:nvSpPr>
        <p:spPr>
          <a:xfrm>
            <a:off x="1336431" y="2925014"/>
            <a:ext cx="1547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мост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CEB22F9-D7B0-4DE8-A3C1-FF5316C1538E}"/>
              </a:ext>
            </a:extLst>
          </p:cNvPr>
          <p:cNvSpPr txBox="1"/>
          <p:nvPr/>
        </p:nvSpPr>
        <p:spPr>
          <a:xfrm>
            <a:off x="8366954" y="2756470"/>
            <a:ext cx="194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мостик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235B8F6-0E16-4862-AE03-9FF1E0069667}"/>
              </a:ext>
            </a:extLst>
          </p:cNvPr>
          <p:cNvSpPr txBox="1"/>
          <p:nvPr/>
        </p:nvSpPr>
        <p:spPr>
          <a:xfrm>
            <a:off x="1547446" y="6162934"/>
            <a:ext cx="26728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река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4F54011-7E15-4607-BA69-498BB61A150C}"/>
              </a:ext>
            </a:extLst>
          </p:cNvPr>
          <p:cNvSpPr txBox="1"/>
          <p:nvPr/>
        </p:nvSpPr>
        <p:spPr>
          <a:xfrm>
            <a:off x="4965895" y="5497809"/>
            <a:ext cx="1341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фонари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71200DC-0A7E-4439-B8B4-9C710BDE7C96}"/>
              </a:ext>
            </a:extLst>
          </p:cNvPr>
          <p:cNvSpPr txBox="1"/>
          <p:nvPr/>
        </p:nvSpPr>
        <p:spPr>
          <a:xfrm>
            <a:off x="7646905" y="5235755"/>
            <a:ext cx="172217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реченька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3ACFBE-C30C-4C4B-8AE9-5908CC0E413C}"/>
              </a:ext>
            </a:extLst>
          </p:cNvPr>
          <p:cNvSpPr txBox="1"/>
          <p:nvPr/>
        </p:nvSpPr>
        <p:spPr>
          <a:xfrm>
            <a:off x="10215585" y="6142612"/>
            <a:ext cx="19471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фонарики</a:t>
            </a:r>
          </a:p>
        </p:txBody>
      </p:sp>
    </p:spTree>
    <p:extLst>
      <p:ext uri="{BB962C8B-B14F-4D97-AF65-F5344CB8AC3E}">
        <p14:creationId xmlns:p14="http://schemas.microsoft.com/office/powerpoint/2010/main" val="26294259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75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75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75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75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75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449DAB-9A7C-4929-B3AF-772F991CE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-140677"/>
            <a:ext cx="10364451" cy="1596177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«Один – много»</a:t>
            </a:r>
          </a:p>
        </p:txBody>
      </p:sp>
      <p:pic>
        <p:nvPicPr>
          <p:cNvPr id="1026" name="Picture 2" descr="Дворцовый мост">
            <a:extLst>
              <a:ext uri="{FF2B5EF4-FFF2-40B4-BE49-F238E27FC236}">
                <a16:creationId xmlns:a16="http://schemas.microsoft.com/office/drawing/2014/main" id="{23A80E2F-84A7-4283-883D-E4A9C7F5C8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150" y="928386"/>
            <a:ext cx="3169307" cy="211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Троицкий мост: от Эйфеля до «Алых парусов»">
            <a:extLst>
              <a:ext uri="{FF2B5EF4-FFF2-40B4-BE49-F238E27FC236}">
                <a16:creationId xmlns:a16="http://schemas.microsoft.com/office/drawing/2014/main" id="{4DEBFA55-1C2B-4078-85CC-ABEDC785A7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8583" y="1638836"/>
            <a:ext cx="2102813" cy="1540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Самый красивый пешеходный мост через канал Грибоедова - отзыв о Банковский  мост, Санкт-Петербург, Россия - Tripadvisor">
            <a:extLst>
              <a:ext uri="{FF2B5EF4-FFF2-40B4-BE49-F238E27FC236}">
                <a16:creationId xmlns:a16="http://schemas.microsoft.com/office/drawing/2014/main" id="{84F69FD0-12D5-44EA-A42C-4865721F3C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9445" y="1281492"/>
            <a:ext cx="2391321" cy="1343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Санкт-Петербург | Реки и каналы Петербурга закроют на месяц из-за Кубка  конфедераций - БезФормата">
            <a:extLst>
              <a:ext uri="{FF2B5EF4-FFF2-40B4-BE49-F238E27FC236}">
                <a16:creationId xmlns:a16="http://schemas.microsoft.com/office/drawing/2014/main" id="{C905BD88-3279-4DB7-81E6-410B0C1627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0372" y="3865649"/>
            <a:ext cx="3094289" cy="2267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A0CBBF1D-EDA8-43FB-8878-810DE7153F60}"/>
              </a:ext>
            </a:extLst>
          </p:cNvPr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98265" y="4166431"/>
            <a:ext cx="2102813" cy="18288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8" name="Picture 4" descr="Крюков канал (Kryukov Canal) &gt; 29 Пальм - Клуб путешествий Павла Аксенова">
            <a:extLst>
              <a:ext uri="{FF2B5EF4-FFF2-40B4-BE49-F238E27FC236}">
                <a16:creationId xmlns:a16="http://schemas.microsoft.com/office/drawing/2014/main" id="{823695F4-4157-4AD9-90DC-EBE70FC211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59419" y="3850588"/>
            <a:ext cx="2619375" cy="174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3FCA979-3042-4614-912B-D229A5D47035}"/>
              </a:ext>
            </a:extLst>
          </p:cNvPr>
          <p:cNvSpPr txBox="1"/>
          <p:nvPr/>
        </p:nvSpPr>
        <p:spPr>
          <a:xfrm>
            <a:off x="1393838" y="3206026"/>
            <a:ext cx="10102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мост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DC476D-CB86-4291-98F9-824CBEEEBDF6}"/>
              </a:ext>
            </a:extLst>
          </p:cNvPr>
          <p:cNvSpPr txBox="1"/>
          <p:nvPr/>
        </p:nvSpPr>
        <p:spPr>
          <a:xfrm>
            <a:off x="7659990" y="3206026"/>
            <a:ext cx="35525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мосты (много мостов)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8C0949-F89D-42B0-9003-5BCBFA48E742}"/>
              </a:ext>
            </a:extLst>
          </p:cNvPr>
          <p:cNvSpPr txBox="1"/>
          <p:nvPr/>
        </p:nvSpPr>
        <p:spPr>
          <a:xfrm>
            <a:off x="1339785" y="6141980"/>
            <a:ext cx="10642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канал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A95F0B8-F2BB-435A-8E86-A9F65FE8DF87}"/>
              </a:ext>
            </a:extLst>
          </p:cNvPr>
          <p:cNvSpPr txBox="1"/>
          <p:nvPr/>
        </p:nvSpPr>
        <p:spPr>
          <a:xfrm>
            <a:off x="6949672" y="5995231"/>
            <a:ext cx="3869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каналы (много каналов)</a:t>
            </a:r>
          </a:p>
        </p:txBody>
      </p:sp>
    </p:spTree>
    <p:extLst>
      <p:ext uri="{BB962C8B-B14F-4D97-AF65-F5344CB8AC3E}">
        <p14:creationId xmlns:p14="http://schemas.microsoft.com/office/powerpoint/2010/main" val="2890281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60D18A35-0A4E-4B5C-9187-CFC29E754C5C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738632" y="695098"/>
            <a:ext cx="2502730" cy="175523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C2B29C1-9B2E-49E6-8459-7EE4EF47B123}"/>
              </a:ext>
            </a:extLst>
          </p:cNvPr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08383" y="311887"/>
            <a:ext cx="2350624" cy="15333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2" descr="Река Нева в Санкт-Петербурге, фото">
            <a:extLst>
              <a:ext uri="{FF2B5EF4-FFF2-40B4-BE49-F238E27FC236}">
                <a16:creationId xmlns:a16="http://schemas.microsoft.com/office/drawing/2014/main" id="{A81E49FA-D2CC-4825-9A5C-47A3D2C83C7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1237" y="172036"/>
            <a:ext cx="3786906" cy="2360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4D153F8-057A-4857-B663-84C8356DEB6B}"/>
              </a:ext>
            </a:extLst>
          </p:cNvPr>
          <p:cNvSpPr txBox="1"/>
          <p:nvPr/>
        </p:nvSpPr>
        <p:spPr>
          <a:xfrm>
            <a:off x="1388628" y="2532185"/>
            <a:ext cx="2082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    Река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4809B80-0CA0-4A51-8EBF-FDD0C4F758A8}"/>
              </a:ext>
            </a:extLst>
          </p:cNvPr>
          <p:cNvSpPr txBox="1"/>
          <p:nvPr/>
        </p:nvSpPr>
        <p:spPr>
          <a:xfrm>
            <a:off x="6129133" y="2320598"/>
            <a:ext cx="33903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Реки (много рек)</a:t>
            </a:r>
          </a:p>
        </p:txBody>
      </p:sp>
      <p:pic>
        <p:nvPicPr>
          <p:cNvPr id="2050" name="Picture 2" descr="Фонарь на Иоанновском мосту - Изображение Иоанновский мост, Санкт-Петербург  - Tripadvisor">
            <a:extLst>
              <a:ext uri="{FF2B5EF4-FFF2-40B4-BE49-F238E27FC236}">
                <a16:creationId xmlns:a16="http://schemas.microsoft.com/office/drawing/2014/main" id="{D2AC6338-4D8A-4457-8F89-DADFDB599C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433" y="3167390"/>
            <a:ext cx="2082018" cy="3573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2561318-4EC3-4E25-AF4B-D020623D4C56}"/>
              </a:ext>
            </a:extLst>
          </p:cNvPr>
          <p:cNvSpPr txBox="1"/>
          <p:nvPr/>
        </p:nvSpPr>
        <p:spPr>
          <a:xfrm>
            <a:off x="3042301" y="5415554"/>
            <a:ext cx="20820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Фонарь</a:t>
            </a:r>
          </a:p>
        </p:txBody>
      </p:sp>
      <p:pic>
        <p:nvPicPr>
          <p:cNvPr id="2052" name="Picture 4" descr="Звериные мосты Санкт-Петербурга - Львиный мост, Банковский мост и  Египетский мост в Санкт-Петербурге">
            <a:extLst>
              <a:ext uri="{FF2B5EF4-FFF2-40B4-BE49-F238E27FC236}">
                <a16:creationId xmlns:a16="http://schemas.microsoft.com/office/drawing/2014/main" id="{212C7150-40A9-4094-ACDD-96BEF908D33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8288" y="3055405"/>
            <a:ext cx="3981158" cy="3164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CA8F73A-F3F4-4C5E-8406-55D0387A88F4}"/>
              </a:ext>
            </a:extLst>
          </p:cNvPr>
          <p:cNvSpPr txBox="1"/>
          <p:nvPr/>
        </p:nvSpPr>
        <p:spPr>
          <a:xfrm>
            <a:off x="9706708" y="4075836"/>
            <a:ext cx="21945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FF0000"/>
                </a:solidFill>
              </a:rPr>
              <a:t>Фонари (много фонарей)</a:t>
            </a:r>
          </a:p>
        </p:txBody>
      </p:sp>
    </p:spTree>
    <p:extLst>
      <p:ext uri="{BB962C8B-B14F-4D97-AF65-F5344CB8AC3E}">
        <p14:creationId xmlns:p14="http://schemas.microsoft.com/office/powerpoint/2010/main" val="478814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75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75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75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2CF6CC6-BD86-431C-80C4-07285CE1F1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-253218"/>
            <a:ext cx="10364451" cy="1596177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новое слово из первых звуков слов</a:t>
            </a:r>
          </a:p>
        </p:txBody>
      </p:sp>
      <p:pic>
        <p:nvPicPr>
          <p:cNvPr id="1026" name="Picture 2" descr="музей, компьютерные иконки, искусство">
            <a:extLst>
              <a:ext uri="{FF2B5EF4-FFF2-40B4-BE49-F238E27FC236}">
                <a16:creationId xmlns:a16="http://schemas.microsoft.com/office/drawing/2014/main" id="{8F9A29A4-F8E9-443A-A49D-DE57775B673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9942" b="8947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83982" y="1342959"/>
            <a:ext cx="2970179" cy="332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Облако PNG фото">
            <a:extLst>
              <a:ext uri="{FF2B5EF4-FFF2-40B4-BE49-F238E27FC236}">
                <a16:creationId xmlns:a16="http://schemas.microsoft.com/office/drawing/2014/main" id="{C14616E8-F8B8-4D13-92F4-7EF3BB73C3F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72018" y="2154499"/>
            <a:ext cx="2823981" cy="2051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Красная женская сумка PNG фото">
            <a:extLst>
              <a:ext uri="{FF2B5EF4-FFF2-40B4-BE49-F238E27FC236}">
                <a16:creationId xmlns:a16="http://schemas.microsoft.com/office/drawing/2014/main" id="{68702D32-62B9-442E-AA7F-C772CECFE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3856" y="2150870"/>
            <a:ext cx="1712863" cy="1712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Танк PNG фото">
            <a:extLst>
              <a:ext uri="{FF2B5EF4-FFF2-40B4-BE49-F238E27FC236}">
                <a16:creationId xmlns:a16="http://schemas.microsoft.com/office/drawing/2014/main" id="{E89E1B96-F5F4-40CA-913B-FB35C0BFDA5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905" t="15866"/>
          <a:stretch/>
        </p:blipFill>
        <p:spPr bwMode="auto">
          <a:xfrm>
            <a:off x="8044576" y="2487850"/>
            <a:ext cx="3851330" cy="1882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0F8CD9E-F68C-427E-B296-3DD7050F5CB8}"/>
              </a:ext>
            </a:extLst>
          </p:cNvPr>
          <p:cNvSpPr txBox="1"/>
          <p:nvPr/>
        </p:nvSpPr>
        <p:spPr>
          <a:xfrm>
            <a:off x="913774" y="5007208"/>
            <a:ext cx="9909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М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2162ED-8BDA-4599-87F6-80FB192FC0E6}"/>
              </a:ext>
            </a:extLst>
          </p:cNvPr>
          <p:cNvSpPr txBox="1"/>
          <p:nvPr/>
        </p:nvSpPr>
        <p:spPr>
          <a:xfrm>
            <a:off x="4009292" y="5021277"/>
            <a:ext cx="844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О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53F772E-722B-4600-932B-5062EDD6710C}"/>
              </a:ext>
            </a:extLst>
          </p:cNvPr>
          <p:cNvSpPr txBox="1"/>
          <p:nvPr/>
        </p:nvSpPr>
        <p:spPr>
          <a:xfrm>
            <a:off x="6678675" y="5007207"/>
            <a:ext cx="6767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С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82DE52B-B3EF-4C16-8B7A-642F817972FD}"/>
              </a:ext>
            </a:extLst>
          </p:cNvPr>
          <p:cNvSpPr txBox="1"/>
          <p:nvPr/>
        </p:nvSpPr>
        <p:spPr>
          <a:xfrm>
            <a:off x="9470838" y="5021277"/>
            <a:ext cx="9988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val="3947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7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75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7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75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64CB54-2DE8-47D9-807B-8F2EFED82C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4" y="0"/>
            <a:ext cx="10364451" cy="1596177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 новое слово из последних звуков слов </a:t>
            </a:r>
            <a:r>
              <a:rPr lang="ru-RU" sz="24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(для первой подгруппы)</a:t>
            </a:r>
            <a:endParaRPr lang="ru-RU" sz="2400" dirty="0"/>
          </a:p>
        </p:txBody>
      </p:sp>
      <p:pic>
        <p:nvPicPr>
          <p:cNvPr id="3074" name="Picture 2" descr="Картинки на прозрачном фоне и png для фотошопа">
            <a:extLst>
              <a:ext uri="{FF2B5EF4-FFF2-40B4-BE49-F238E27FC236}">
                <a16:creationId xmlns:a16="http://schemas.microsoft.com/office/drawing/2014/main" id="{4EE5DC88-EE4A-429E-B328-2E68FEBDD3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495" y="1743147"/>
            <a:ext cx="1255102" cy="115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обои для рабочего стола, река, рисунок">
            <a:extLst>
              <a:ext uri="{FF2B5EF4-FFF2-40B4-BE49-F238E27FC236}">
                <a16:creationId xmlns:a16="http://schemas.microsoft.com/office/drawing/2014/main" id="{210D02A8-558D-4B68-B83A-41F41EEE7E5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05254" y="1776855"/>
            <a:ext cx="2898152" cy="1505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✓ Клипарт слон PNG #5 скачать клипарт бесплатно - Clipart-DB">
            <a:extLst>
              <a:ext uri="{FF2B5EF4-FFF2-40B4-BE49-F238E27FC236}">
                <a16:creationId xmlns:a16="http://schemas.microsoft.com/office/drawing/2014/main" id="{36AB1172-25A1-4BC2-B9E4-57DE2F619B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3044" y="1242071"/>
            <a:ext cx="2682236" cy="2067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ртинки на прозрачном фоне акула, 6 фото » Шапки сайтов jpg бесплатно">
            <a:extLst>
              <a:ext uri="{FF2B5EF4-FFF2-40B4-BE49-F238E27FC236}">
                <a16:creationId xmlns:a16="http://schemas.microsoft.com/office/drawing/2014/main" id="{5609B77A-CCC0-42EA-B1E0-9A68AB3E32A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704404" y="1596177"/>
            <a:ext cx="1591995" cy="1704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стул PNG, векторы, PSD и пнг для бесплатной загрузки | Pngtree">
            <a:extLst>
              <a:ext uri="{FF2B5EF4-FFF2-40B4-BE49-F238E27FC236}">
                <a16:creationId xmlns:a16="http://schemas.microsoft.com/office/drawing/2014/main" id="{AFF62C13-E20D-4DCE-B1D7-C599ADCBF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22237" t="12442" r="20190" b="9397"/>
          <a:stretch/>
        </p:blipFill>
        <p:spPr bwMode="auto">
          <a:xfrm>
            <a:off x="9830972" y="1317583"/>
            <a:ext cx="1447252" cy="1964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65CC9A3-00AE-4F61-B31F-3E9C8FAA0471}"/>
              </a:ext>
            </a:extLst>
          </p:cNvPr>
          <p:cNvSpPr txBox="1"/>
          <p:nvPr/>
        </p:nvSpPr>
        <p:spPr>
          <a:xfrm>
            <a:off x="561754" y="4431323"/>
            <a:ext cx="70403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К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B4147B-0054-4187-BA76-B35C9A8E471C}"/>
              </a:ext>
            </a:extLst>
          </p:cNvPr>
          <p:cNvSpPr txBox="1"/>
          <p:nvPr/>
        </p:nvSpPr>
        <p:spPr>
          <a:xfrm>
            <a:off x="2834310" y="4431322"/>
            <a:ext cx="914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2906EA-5AA2-429D-8D0C-5D29D507575F}"/>
              </a:ext>
            </a:extLst>
          </p:cNvPr>
          <p:cNvSpPr txBox="1"/>
          <p:nvPr/>
        </p:nvSpPr>
        <p:spPr>
          <a:xfrm>
            <a:off x="8109120" y="4431322"/>
            <a:ext cx="48081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А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9B1F1C-3F20-4EA1-BE54-96DE042D0363}"/>
              </a:ext>
            </a:extLst>
          </p:cNvPr>
          <p:cNvSpPr txBox="1"/>
          <p:nvPr/>
        </p:nvSpPr>
        <p:spPr>
          <a:xfrm>
            <a:off x="5482092" y="4415600"/>
            <a:ext cx="38451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Н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E1734C0-2906-44D8-A4B5-367111C4291A}"/>
              </a:ext>
            </a:extLst>
          </p:cNvPr>
          <p:cNvSpPr txBox="1"/>
          <p:nvPr/>
        </p:nvSpPr>
        <p:spPr>
          <a:xfrm>
            <a:off x="10502156" y="4415599"/>
            <a:ext cx="480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solidFill>
                  <a:srgbClr val="FF0000"/>
                </a:solidFill>
              </a:rPr>
              <a:t>Л</a:t>
            </a:r>
          </a:p>
        </p:txBody>
      </p:sp>
    </p:spTree>
    <p:extLst>
      <p:ext uri="{BB962C8B-B14F-4D97-AF65-F5344CB8AC3E}">
        <p14:creationId xmlns:p14="http://schemas.microsoft.com/office/powerpoint/2010/main" val="4065787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75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7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750" fill="hold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3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Дворцовый мост в Санкт-Петербурге отмечает 100-летие - Газета.Ru">
            <a:extLst>
              <a:ext uri="{FF2B5EF4-FFF2-40B4-BE49-F238E27FC236}">
                <a16:creationId xmlns:a16="http://schemas.microsoft.com/office/drawing/2014/main" id="{2907BF76-B3FD-43D4-BE8C-B40212F4D6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3947" y="865758"/>
            <a:ext cx="3506022" cy="2435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Новый мост через Малую Неву назовут именем Бетанкура">
            <a:extLst>
              <a:ext uri="{FF2B5EF4-FFF2-40B4-BE49-F238E27FC236}">
                <a16:creationId xmlns:a16="http://schemas.microsoft.com/office/drawing/2014/main" id="{57BEDF3A-3442-4CA7-A23C-7A861D22D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73695" y="965149"/>
            <a:ext cx="3949901" cy="226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Строительство третьего вантового моста в Санкт-Петербурге» в блоге  «Дорожное строительство» - Сделано у нас">
            <a:extLst>
              <a:ext uri="{FF2B5EF4-FFF2-40B4-BE49-F238E27FC236}">
                <a16:creationId xmlns:a16="http://schemas.microsoft.com/office/drawing/2014/main" id="{A1E9DF1E-6EFD-429F-8CE4-9E8C84D111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717" y="3947345"/>
            <a:ext cx="6181879" cy="2210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Казанский мост">
            <a:extLst>
              <a:ext uri="{FF2B5EF4-FFF2-40B4-BE49-F238E27FC236}">
                <a16:creationId xmlns:a16="http://schemas.microsoft.com/office/drawing/2014/main" id="{8C5181E0-7AF0-4417-8788-6A46EF9067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54977" y="3884041"/>
            <a:ext cx="3512646" cy="2337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16D2F58-34C5-41E6-AF49-CE8682951DC2}"/>
              </a:ext>
            </a:extLst>
          </p:cNvPr>
          <p:cNvSpPr txBox="1"/>
          <p:nvPr/>
        </p:nvSpPr>
        <p:spPr>
          <a:xfrm>
            <a:off x="3384739" y="66811"/>
            <a:ext cx="5491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Скажи наоборот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EBFA09-7055-423B-A95D-0B5253EDA820}"/>
              </a:ext>
            </a:extLst>
          </p:cNvPr>
          <p:cNvSpPr txBox="1"/>
          <p:nvPr/>
        </p:nvSpPr>
        <p:spPr>
          <a:xfrm>
            <a:off x="1039426" y="3301014"/>
            <a:ext cx="27150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старый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2536CCC-6789-43F4-B988-3825217939AE}"/>
              </a:ext>
            </a:extLst>
          </p:cNvPr>
          <p:cNvSpPr txBox="1"/>
          <p:nvPr/>
        </p:nvSpPr>
        <p:spPr>
          <a:xfrm>
            <a:off x="7881028" y="3233672"/>
            <a:ext cx="23883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новый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D3B731C-D615-4D08-985E-0C43FE2E4CA4}"/>
              </a:ext>
            </a:extLst>
          </p:cNvPr>
          <p:cNvSpPr txBox="1"/>
          <p:nvPr/>
        </p:nvSpPr>
        <p:spPr>
          <a:xfrm>
            <a:off x="1969477" y="6192346"/>
            <a:ext cx="19554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srgbClr val="FF0000"/>
                </a:solidFill>
              </a:rPr>
              <a:t>длинный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0A4E9EC-B4E6-4A54-8A13-6DDCBDD21CD3}"/>
              </a:ext>
            </a:extLst>
          </p:cNvPr>
          <p:cNvSpPr txBox="1"/>
          <p:nvPr/>
        </p:nvSpPr>
        <p:spPr>
          <a:xfrm>
            <a:off x="8335121" y="6196930"/>
            <a:ext cx="21523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короткий</a:t>
            </a:r>
          </a:p>
        </p:txBody>
      </p:sp>
    </p:spTree>
    <p:extLst>
      <p:ext uri="{BB962C8B-B14F-4D97-AF65-F5344CB8AC3E}">
        <p14:creationId xmlns:p14="http://schemas.microsoft.com/office/powerpoint/2010/main" val="3020632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75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860F4793-E821-40DB-AE3F-76084FA4B1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5016" y="3429000"/>
            <a:ext cx="3836176" cy="2374834"/>
          </a:xfrm>
          <a:prstGeom prst="rect">
            <a:avLst/>
          </a:prstGeom>
        </p:spPr>
      </p:pic>
      <p:pic>
        <p:nvPicPr>
          <p:cNvPr id="3" name="Picture 12" descr="Газель» не пройдёт. «Мост глупости» рассказал, на каком языке ругаются  водители-неудачники - Город - Новости Санкт-Петербурга - Фонтанка.Ру">
            <a:extLst>
              <a:ext uri="{FF2B5EF4-FFF2-40B4-BE49-F238E27FC236}">
                <a16:creationId xmlns:a16="http://schemas.microsoft.com/office/drawing/2014/main" id="{ED12A72F-18BD-4781-B97D-E34506451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1625" y="3656940"/>
            <a:ext cx="3918643" cy="1991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8">
            <a:extLst>
              <a:ext uri="{FF2B5EF4-FFF2-40B4-BE49-F238E27FC236}">
                <a16:creationId xmlns:a16="http://schemas.microsoft.com/office/drawing/2014/main" id="{3AAE8D9D-BF07-47D3-BC05-787211D190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640" y="596755"/>
            <a:ext cx="3939552" cy="1831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F6A9265-CFFD-4555-9B32-7CC37D67663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73464" y="625186"/>
            <a:ext cx="3854268" cy="171005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675D246-79FD-4D3E-B8B2-6D1A869B36FC}"/>
              </a:ext>
            </a:extLst>
          </p:cNvPr>
          <p:cNvSpPr txBox="1"/>
          <p:nvPr/>
        </p:nvSpPr>
        <p:spPr>
          <a:xfrm>
            <a:off x="964268" y="2469845"/>
            <a:ext cx="220096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широкий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64DCE78-ACF0-43C7-8D51-A733921448E7}"/>
              </a:ext>
            </a:extLst>
          </p:cNvPr>
          <p:cNvSpPr txBox="1"/>
          <p:nvPr/>
        </p:nvSpPr>
        <p:spPr>
          <a:xfrm>
            <a:off x="8201465" y="2469844"/>
            <a:ext cx="302626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узкий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2227088-9BCA-4A91-AAC6-CCE1D54AEC3A}"/>
              </a:ext>
            </a:extLst>
          </p:cNvPr>
          <p:cNvSpPr txBox="1"/>
          <p:nvPr/>
        </p:nvSpPr>
        <p:spPr>
          <a:xfrm>
            <a:off x="964268" y="5888323"/>
            <a:ext cx="25385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высокий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BBE9E13-55BB-4BFE-A2C5-236F01E7C9F7}"/>
              </a:ext>
            </a:extLst>
          </p:cNvPr>
          <p:cNvSpPr txBox="1"/>
          <p:nvPr/>
        </p:nvSpPr>
        <p:spPr>
          <a:xfrm>
            <a:off x="8314006" y="5648039"/>
            <a:ext cx="205388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</a:rPr>
              <a:t>низкий</a:t>
            </a:r>
          </a:p>
        </p:txBody>
      </p:sp>
    </p:spTree>
    <p:extLst>
      <p:ext uri="{BB962C8B-B14F-4D97-AF65-F5344CB8AC3E}">
        <p14:creationId xmlns:p14="http://schemas.microsoft.com/office/powerpoint/2010/main" val="4040685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Деревянные мосты в загородном строительстве">
            <a:extLst>
              <a:ext uri="{FF2B5EF4-FFF2-40B4-BE49-F238E27FC236}">
                <a16:creationId xmlns:a16="http://schemas.microsoft.com/office/drawing/2014/main" id="{F0B9C847-F363-426B-B6DA-D11D55D3DEE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76656" y="1503484"/>
            <a:ext cx="6244784" cy="432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Дерево PNG фото">
            <a:extLst>
              <a:ext uri="{FF2B5EF4-FFF2-40B4-BE49-F238E27FC236}">
                <a16:creationId xmlns:a16="http://schemas.microsoft.com/office/drawing/2014/main" id="{82185199-E571-446A-A51B-6FE24A9188B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86263" y="1492482"/>
            <a:ext cx="3776309" cy="434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B25E62-B5C9-44E1-9D34-556737DCAAF1}"/>
              </a:ext>
            </a:extLst>
          </p:cNvPr>
          <p:cNvSpPr txBox="1"/>
          <p:nvPr/>
        </p:nvSpPr>
        <p:spPr>
          <a:xfrm>
            <a:off x="4206240" y="154745"/>
            <a:ext cx="4192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Какой мост?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EAD9C9-3FF6-4DCA-B63A-2CF00E577C6B}"/>
              </a:ext>
            </a:extLst>
          </p:cNvPr>
          <p:cNvSpPr txBox="1"/>
          <p:nvPr/>
        </p:nvSpPr>
        <p:spPr>
          <a:xfrm>
            <a:off x="1111347" y="6008350"/>
            <a:ext cx="37701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из дерева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2F46B2-0435-4385-B9B3-3B78144E6990}"/>
              </a:ext>
            </a:extLst>
          </p:cNvPr>
          <p:cNvSpPr txBox="1"/>
          <p:nvPr/>
        </p:nvSpPr>
        <p:spPr>
          <a:xfrm>
            <a:off x="6344529" y="6008351"/>
            <a:ext cx="5613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деревянный</a:t>
            </a:r>
          </a:p>
        </p:txBody>
      </p:sp>
    </p:spTree>
    <p:extLst>
      <p:ext uri="{BB962C8B-B14F-4D97-AF65-F5344CB8AC3E}">
        <p14:creationId xmlns:p14="http://schemas.microsoft.com/office/powerpoint/2010/main" val="1429883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менный мост (Санкт-Петербург) — Википедия">
            <a:extLst>
              <a:ext uri="{FF2B5EF4-FFF2-40B4-BE49-F238E27FC236}">
                <a16:creationId xmlns:a16="http://schemas.microsoft.com/office/drawing/2014/main" id="{36A0AE8E-8A6A-4D90-B841-BB32221253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4671" y="575752"/>
            <a:ext cx="6893170" cy="4587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Камень Кварцит ежевичный обвалованный, коробка 20 кг: продажа, цена в  Первоуральске. камни для саун и бань от &quot;КПД-УРАЛ: комплектация, монтаж,  сервис, котлы, радиаторы, печи, дымоходы, водонагреватели, насосы&quot; -  438105450">
            <a:extLst>
              <a:ext uri="{FF2B5EF4-FFF2-40B4-BE49-F238E27FC236}">
                <a16:creationId xmlns:a16="http://schemas.microsoft.com/office/drawing/2014/main" id="{9FBAC159-E184-43B1-8C24-BC41267AE39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86700" y="1560144"/>
            <a:ext cx="3533608" cy="3236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1C9A610-78F5-4898-ADF9-BE47CAEEBD61}"/>
              </a:ext>
            </a:extLst>
          </p:cNvPr>
          <p:cNvSpPr txBox="1"/>
          <p:nvPr/>
        </p:nvSpPr>
        <p:spPr>
          <a:xfrm>
            <a:off x="6428935" y="5304693"/>
            <a:ext cx="30808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каменный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6117893-A163-483F-BC57-FDC2A456B15A}"/>
              </a:ext>
            </a:extLst>
          </p:cNvPr>
          <p:cNvSpPr txBox="1"/>
          <p:nvPr/>
        </p:nvSpPr>
        <p:spPr>
          <a:xfrm>
            <a:off x="686700" y="5290235"/>
            <a:ext cx="28864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Из камня</a:t>
            </a:r>
          </a:p>
        </p:txBody>
      </p:sp>
    </p:spTree>
    <p:extLst>
      <p:ext uri="{BB962C8B-B14F-4D97-AF65-F5344CB8AC3E}">
        <p14:creationId xmlns:p14="http://schemas.microsoft.com/office/powerpoint/2010/main" val="4055733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Компания &quot;Металл-Эксперт&quot; расширила свои площади на территории  &quot;Металлоптторга&quot; в Нижнем Новгороде. | ИА «НТА Приволжье» Новости Нижнего  Новгорода">
            <a:extLst>
              <a:ext uri="{FF2B5EF4-FFF2-40B4-BE49-F238E27FC236}">
                <a16:creationId xmlns:a16="http://schemas.microsoft.com/office/drawing/2014/main" id="{38052D7D-2D37-49B6-93CE-F5E4987EF8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8695" y="1716259"/>
            <a:ext cx="4133990" cy="2880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Троицкий мост: от Эйфеля до «Алых парусов»">
            <a:extLst>
              <a:ext uri="{FF2B5EF4-FFF2-40B4-BE49-F238E27FC236}">
                <a16:creationId xmlns:a16="http://schemas.microsoft.com/office/drawing/2014/main" id="{0B595E7D-380E-4D1F-8268-3967F6F6E6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16916" y="836467"/>
            <a:ext cx="5976389" cy="4379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127184-7C6E-44B9-AC0D-78BFF8279F5A}"/>
              </a:ext>
            </a:extLst>
          </p:cNvPr>
          <p:cNvSpPr txBox="1"/>
          <p:nvPr/>
        </p:nvSpPr>
        <p:spPr>
          <a:xfrm>
            <a:off x="1097280" y="5486400"/>
            <a:ext cx="28979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Из металла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3421D1-ACA4-4C0C-BAE5-74B3EBF3F727}"/>
              </a:ext>
            </a:extLst>
          </p:cNvPr>
          <p:cNvSpPr txBox="1"/>
          <p:nvPr/>
        </p:nvSpPr>
        <p:spPr>
          <a:xfrm>
            <a:off x="6822831" y="5500076"/>
            <a:ext cx="382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металлический</a:t>
            </a:r>
          </a:p>
        </p:txBody>
      </p:sp>
    </p:spTree>
    <p:extLst>
      <p:ext uri="{BB962C8B-B14F-4D97-AF65-F5344CB8AC3E}">
        <p14:creationId xmlns:p14="http://schemas.microsoft.com/office/powerpoint/2010/main" val="36901898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В период с 23 по 29 февраля в Щёлково пройдёт акция “Пешеход”">
            <a:extLst>
              <a:ext uri="{FF2B5EF4-FFF2-40B4-BE49-F238E27FC236}">
                <a16:creationId xmlns:a16="http://schemas.microsoft.com/office/drawing/2014/main" id="{4BC501E8-0824-4756-AEC7-609D9AFA8E9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1259852" y="1425523"/>
            <a:ext cx="2403987" cy="3800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Самый красивый пешеходный мост через канал Грибоедова - отзыв о Банковский  мост, Санкт-Петербург, Россия - Tripadvisor">
            <a:extLst>
              <a:ext uri="{FF2B5EF4-FFF2-40B4-BE49-F238E27FC236}">
                <a16:creationId xmlns:a16="http://schemas.microsoft.com/office/drawing/2014/main" id="{099289A9-68C0-4DB4-8EBB-D8952FCAA8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2541" y="1209369"/>
            <a:ext cx="6957523" cy="3909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732F1EB-7146-4CDC-A5FC-F2CE01624BFF}"/>
              </a:ext>
            </a:extLst>
          </p:cNvPr>
          <p:cNvSpPr txBox="1"/>
          <p:nvPr/>
        </p:nvSpPr>
        <p:spPr>
          <a:xfrm>
            <a:off x="3530991" y="241720"/>
            <a:ext cx="6485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Образуй новое слово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BF2DBC-A954-44AC-B1A8-D624DA2388A5}"/>
              </a:ext>
            </a:extLst>
          </p:cNvPr>
          <p:cNvSpPr txBox="1"/>
          <p:nvPr/>
        </p:nvSpPr>
        <p:spPr>
          <a:xfrm>
            <a:off x="323557" y="5225998"/>
            <a:ext cx="3938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Мост для пешеходов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EB61F0B-3B0E-464A-BECC-8300614CB549}"/>
              </a:ext>
            </a:extLst>
          </p:cNvPr>
          <p:cNvSpPr txBox="1"/>
          <p:nvPr/>
        </p:nvSpPr>
        <p:spPr>
          <a:xfrm>
            <a:off x="6096000" y="5502996"/>
            <a:ext cx="45438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Пешеходный мост</a:t>
            </a:r>
          </a:p>
        </p:txBody>
      </p:sp>
    </p:spTree>
    <p:extLst>
      <p:ext uri="{BB962C8B-B14F-4D97-AF65-F5344CB8AC3E}">
        <p14:creationId xmlns:p14="http://schemas.microsoft.com/office/powerpoint/2010/main" val="3901101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Большой Обуховский мост: фото, история, где находится - Санкт-Петербург 2021">
            <a:extLst>
              <a:ext uri="{FF2B5EF4-FFF2-40B4-BE49-F238E27FC236}">
                <a16:creationId xmlns:a16="http://schemas.microsoft.com/office/drawing/2014/main" id="{3A8E1ED6-3767-4BE9-8A01-A3990033E1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4431" y="640173"/>
            <a:ext cx="6185519" cy="411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Каталог новых автомобилей в наличии, купить новый автомобиль у официального  дилера в Москве">
            <a:extLst>
              <a:ext uri="{FF2B5EF4-FFF2-40B4-BE49-F238E27FC236}">
                <a16:creationId xmlns:a16="http://schemas.microsoft.com/office/drawing/2014/main" id="{FDED68D3-5A21-4DFF-9204-749EEA21831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108" t="23871" r="8022" b="6452"/>
          <a:stretch/>
        </p:blipFill>
        <p:spPr bwMode="auto">
          <a:xfrm flipH="1">
            <a:off x="987809" y="1482667"/>
            <a:ext cx="3967316" cy="2654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D6A96AA-BFE0-404C-B104-D66000F35914}"/>
              </a:ext>
            </a:extLst>
          </p:cNvPr>
          <p:cNvSpPr txBox="1"/>
          <p:nvPr/>
        </p:nvSpPr>
        <p:spPr>
          <a:xfrm>
            <a:off x="987809" y="5040979"/>
            <a:ext cx="3162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Мост для автомобилей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2D2ECA7-2D2E-4426-AE27-DE3F92C78800}"/>
              </a:ext>
            </a:extLst>
          </p:cNvPr>
          <p:cNvSpPr txBox="1"/>
          <p:nvPr/>
        </p:nvSpPr>
        <p:spPr>
          <a:xfrm>
            <a:off x="6172433" y="5317979"/>
            <a:ext cx="46095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Автомобильный мост</a:t>
            </a:r>
          </a:p>
        </p:txBody>
      </p:sp>
    </p:spTree>
    <p:extLst>
      <p:ext uri="{BB962C8B-B14F-4D97-AF65-F5344CB8AC3E}">
        <p14:creationId xmlns:p14="http://schemas.microsoft.com/office/powerpoint/2010/main" val="394992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О Петербурге - Финляндский мост">
            <a:extLst>
              <a:ext uri="{FF2B5EF4-FFF2-40B4-BE49-F238E27FC236}">
                <a16:creationId xmlns:a16="http://schemas.microsoft.com/office/drawing/2014/main" id="{81BECEA4-F8FD-4B75-81A9-8B429FE7BA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5590" y="518120"/>
            <a:ext cx="6767890" cy="4414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Дешевые ЖД билеты онлайн: поиск билетов на поезд — Связной Трэвел">
            <a:extLst>
              <a:ext uri="{FF2B5EF4-FFF2-40B4-BE49-F238E27FC236}">
                <a16:creationId xmlns:a16="http://schemas.microsoft.com/office/drawing/2014/main" id="{ACC71262-F76E-4C9C-8038-1B1F9DC22B2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41090" y="2087307"/>
            <a:ext cx="4081748" cy="26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52FEF88-5967-492E-8916-2F7A3A2AC6B0}"/>
              </a:ext>
            </a:extLst>
          </p:cNvPr>
          <p:cNvSpPr txBox="1"/>
          <p:nvPr/>
        </p:nvSpPr>
        <p:spPr>
          <a:xfrm>
            <a:off x="441090" y="5486400"/>
            <a:ext cx="4622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>
                <a:solidFill>
                  <a:srgbClr val="FF0000"/>
                </a:solidFill>
              </a:rPr>
              <a:t>Мост для поездов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6A7FE50-C1C9-4EAD-9DCC-CB1E58C94D78}"/>
              </a:ext>
            </a:extLst>
          </p:cNvPr>
          <p:cNvSpPr txBox="1"/>
          <p:nvPr/>
        </p:nvSpPr>
        <p:spPr>
          <a:xfrm>
            <a:off x="5317588" y="5486399"/>
            <a:ext cx="6433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Железнодорожный мост</a:t>
            </a:r>
          </a:p>
        </p:txBody>
      </p:sp>
    </p:spTree>
    <p:extLst>
      <p:ext uri="{BB962C8B-B14F-4D97-AF65-F5344CB8AC3E}">
        <p14:creationId xmlns:p14="http://schemas.microsoft.com/office/powerpoint/2010/main" val="17959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75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7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75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75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75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TM04033925[[fn=Капля]]</Template>
  <TotalTime>225</TotalTime>
  <Words>117</Words>
  <Application>Microsoft Office PowerPoint</Application>
  <PresentationFormat>Широкоэкранный</PresentationFormat>
  <Paragraphs>53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Tw Cen MT</vt:lpstr>
      <vt:lpstr>Капля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«Один – много»</vt:lpstr>
      <vt:lpstr>Презентация PowerPoint</vt:lpstr>
      <vt:lpstr>Составь новое слово из первых звуков слов</vt:lpstr>
      <vt:lpstr>Составь новое слово из последних звуков слов (для первой подгруппы)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49003</dc:creator>
  <cp:lastModifiedBy>49003</cp:lastModifiedBy>
  <cp:revision>25</cp:revision>
  <dcterms:created xsi:type="dcterms:W3CDTF">2021-05-24T18:24:39Z</dcterms:created>
  <dcterms:modified xsi:type="dcterms:W3CDTF">2021-05-25T21:05:57Z</dcterms:modified>
</cp:coreProperties>
</file>