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76" r:id="rId4"/>
    <p:sldId id="260" r:id="rId5"/>
    <p:sldId id="280" r:id="rId6"/>
    <p:sldId id="269" r:id="rId7"/>
    <p:sldId id="270" r:id="rId8"/>
    <p:sldId id="273" r:id="rId9"/>
    <p:sldId id="275" r:id="rId10"/>
    <p:sldId id="272" r:id="rId11"/>
    <p:sldId id="271" r:id="rId12"/>
    <p:sldId id="278" r:id="rId13"/>
    <p:sldId id="281" r:id="rId14"/>
    <p:sldId id="282" r:id="rId15"/>
    <p:sldId id="284" r:id="rId16"/>
    <p:sldId id="283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1512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32252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639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693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332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839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857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168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5628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9272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7570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2B94B1-182E-496D-9314-C845F5B05C2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7ED675-90B0-40B1-B37D-E590CCD5ECC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519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12" Type="http://schemas.openxmlformats.org/officeDocument/2006/relationships/image" Target="../media/image3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7.png"/><Relationship Id="rId5" Type="http://schemas.openxmlformats.org/officeDocument/2006/relationships/image" Target="../media/image33.png"/><Relationship Id="rId10" Type="http://schemas.openxmlformats.org/officeDocument/2006/relationships/image" Target="../media/image18.png"/><Relationship Id="rId4" Type="http://schemas.openxmlformats.org/officeDocument/2006/relationships/image" Target="../media/image32.png"/><Relationship Id="rId9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microsoft.com/office/2007/relationships/hdphoto" Target="../media/hdphoto1.wdp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Открытый урок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769928" y="6123710"/>
            <a:ext cx="29380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Трубиньш Инита Андреевна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6421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 </a:t>
            </a:r>
            <a:r>
              <a:rPr lang="ru-RU" b="1" dirty="0" smtClean="0"/>
              <a:t>3. </a:t>
            </a:r>
            <a:r>
              <a:rPr lang="ru-RU" b="1" dirty="0"/>
              <a:t>Представьте в виде квадрата двучлена</a:t>
            </a:r>
            <a:r>
              <a:rPr lang="ru-RU" dirty="0"/>
              <a:t> </a:t>
            </a:r>
            <a:r>
              <a:rPr lang="ru-RU" sz="2700" i="1" dirty="0"/>
              <a:t>(квадрат суммы , квадрат разности двух выражений)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8" t="1094" r="62201" b="43402"/>
          <a:stretch/>
        </p:blipFill>
        <p:spPr>
          <a:xfrm>
            <a:off x="2036618" y="2024463"/>
            <a:ext cx="2452255" cy="336950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3" t="1526" r="48144" b="42221"/>
          <a:stretch/>
        </p:blipFill>
        <p:spPr>
          <a:xfrm>
            <a:off x="6595049" y="2068261"/>
            <a:ext cx="3277168" cy="329488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595772" y="2757229"/>
                <a:ext cx="10668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(х+у)</m:t>
                          </m:r>
                        </m:e>
                        <m:sup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5772" y="2757229"/>
                <a:ext cx="1066801" cy="400110"/>
              </a:xfrm>
              <a:prstGeom prst="rect">
                <a:avLst/>
              </a:prstGeom>
              <a:blipFill>
                <a:blip r:embed="rId4"/>
                <a:stretch>
                  <a:fillRect l="-2857" b="-151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7504960" y="3151123"/>
                <a:ext cx="128875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(2х+1)</m:t>
                          </m:r>
                        </m:e>
                        <m:sup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4960" y="3151123"/>
                <a:ext cx="1288751" cy="400110"/>
              </a:xfrm>
              <a:prstGeom prst="rect">
                <a:avLst/>
              </a:prstGeom>
              <a:blipFill>
                <a:blip r:embed="rId5"/>
                <a:stretch>
                  <a:fillRect b="-136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7527278" y="3478697"/>
                <a:ext cx="120379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(6 −а)</m:t>
                          </m:r>
                        </m:e>
                        <m:sup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7278" y="3478697"/>
                <a:ext cx="1203791" cy="400110"/>
              </a:xfrm>
              <a:prstGeom prst="rect">
                <a:avLst/>
              </a:prstGeom>
              <a:blipFill>
                <a:blip r:embed="rId6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7529705" y="3893291"/>
                <a:ext cx="120379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(1 −а)</m:t>
                          </m:r>
                        </m:e>
                        <m:sup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9705" y="3893291"/>
                <a:ext cx="1203791" cy="400110"/>
              </a:xfrm>
              <a:prstGeom prst="rect">
                <a:avLst/>
              </a:prstGeom>
              <a:blipFill>
                <a:blip r:embed="rId7"/>
                <a:stretch>
                  <a:fillRect b="-1538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576810" y="4271767"/>
                <a:ext cx="1202189" cy="6685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f>
                            <m:fPr>
                              <m:ctrlPr>
                                <a:rPr lang="ru-RU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ru-RU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ru-RU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 −х)</m:t>
                          </m:r>
                        </m:e>
                        <m:sup>
                          <m:r>
                            <a:rPr lang="ru-RU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76810" y="4271767"/>
                <a:ext cx="1202189" cy="66851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Рисунок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710" y="5686837"/>
            <a:ext cx="1863436" cy="86960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031" y="5727746"/>
            <a:ext cx="2744005" cy="715828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0090" y="5776347"/>
            <a:ext cx="1862483" cy="69058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4995" y="5756103"/>
            <a:ext cx="2691227" cy="62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455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943031" y="748146"/>
            <a:ext cx="91292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Укажите пары, образующие формулы сокращенного умножения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27955" t="8644" r="5714" b="8685"/>
          <a:stretch>
            <a:fillRect/>
          </a:stretch>
        </p:blipFill>
        <p:spPr bwMode="auto">
          <a:xfrm>
            <a:off x="1318161" y="2481943"/>
            <a:ext cx="3382526" cy="3372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048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Самостоятельная работа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/>
              <p:nvPr/>
            </p:nvSpPr>
            <p:spPr>
              <a:xfrm>
                <a:off x="937515" y="1969716"/>
                <a:ext cx="2512267" cy="29963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>
                            <a:latin typeface="Cambria Math" panose="02040503050406030204" pitchFamily="18" charset="0"/>
                          </a:rPr>
                          <m:t>297</m:t>
                        </m:r>
                      </m:e>
                      <m:sup>
                        <m:r>
                          <a:rPr lang="ru-RU" sz="3200" i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/>
                  <a:t>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/>
                          </a:rPr>
                          <m:t>63</m:t>
                        </m:r>
                      </m:e>
                      <m:sup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ru-RU" sz="3200" i="1">
                        <a:latin typeface="Cambria Math"/>
                      </a:rPr>
                      <m:t>−</m:t>
                    </m:r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/>
                          </a:rPr>
                          <m:t>43</m:t>
                        </m:r>
                      </m:e>
                      <m:sup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/>
                  <a:t> =</a:t>
                </a:r>
                <a:endParaRPr lang="ru-RU" sz="3200" dirty="0" smtClean="0"/>
              </a:p>
              <a:p>
                <a:pPr>
                  <a:lnSpc>
                    <a:spcPct val="150000"/>
                  </a:lnSpc>
                </a:pPr>
                <a:r>
                  <a:rPr lang="ru-RU" sz="3200" dirty="0"/>
                  <a:t>53</a:t>
                </a:r>
                <a14:m>
                  <m:oMath xmlns:m="http://schemas.openxmlformats.org/officeDocument/2006/math">
                    <m:r>
                      <a:rPr lang="ru-RU" sz="3200" i="1">
                        <a:latin typeface="Cambria Math"/>
                      </a:rPr>
                      <m:t> </m:t>
                    </m:r>
                    <m:r>
                      <a:rPr lang="en-US" sz="3200" i="1">
                        <a:latin typeface="Cambria Math"/>
                      </a:rPr>
                      <m:t>∙</m:t>
                    </m:r>
                  </m:oMath>
                </a14:m>
                <a:r>
                  <a:rPr lang="ru-RU" sz="3200" dirty="0"/>
                  <a:t>47 </a:t>
                </a:r>
                <a:r>
                  <a:rPr lang="ru-RU" sz="3200" dirty="0" smtClean="0"/>
                  <a:t>=</a:t>
                </a:r>
              </a:p>
              <a:p>
                <a:pPr>
                  <a:lnSpc>
                    <a:spcPct val="15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3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3200" i="1">
                            <a:latin typeface="Cambria Math"/>
                          </a:rPr>
                          <m:t>(2х+7)</m:t>
                        </m:r>
                      </m:e>
                      <m:sup>
                        <m:r>
                          <a:rPr lang="ru-RU" sz="3200" i="1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3200" dirty="0" smtClean="0"/>
                  <a:t>=</a:t>
                </a:r>
                <a:endParaRPr lang="ru-RU" sz="3200" dirty="0"/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7515" y="1969716"/>
                <a:ext cx="2512267" cy="2996398"/>
              </a:xfrm>
              <a:prstGeom prst="rect">
                <a:avLst/>
              </a:prstGeom>
              <a:blipFill>
                <a:blip r:embed="rId2"/>
                <a:stretch>
                  <a:fillRect l="-6311" b="-58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Самооценка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5285509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Критерии:</a:t>
            </a:r>
          </a:p>
          <a:p>
            <a:pPr marL="0" indent="0">
              <a:buNone/>
            </a:pPr>
            <a:r>
              <a:rPr lang="ru-RU" sz="4000" dirty="0" smtClean="0"/>
              <a:t>32 – 28  «5»</a:t>
            </a:r>
          </a:p>
          <a:p>
            <a:pPr marL="0" indent="0">
              <a:buNone/>
            </a:pPr>
            <a:r>
              <a:rPr lang="ru-RU" sz="4000" dirty="0" smtClean="0"/>
              <a:t>27 – 22  «4»</a:t>
            </a:r>
          </a:p>
          <a:p>
            <a:pPr marL="0" indent="0">
              <a:buNone/>
            </a:pPr>
            <a:r>
              <a:rPr lang="ru-RU" sz="4000" dirty="0" smtClean="0"/>
              <a:t>21 – 16  «3»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44160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Рефлексия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4509" y="1561378"/>
            <a:ext cx="7294418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Нарисуйте смайлик,</a:t>
            </a:r>
          </a:p>
          <a:p>
            <a:pPr marL="0" indent="0">
              <a:buNone/>
            </a:pPr>
            <a:r>
              <a:rPr lang="ru-RU" dirty="0" smtClean="0"/>
              <a:t>Если урок понравился и было легко и понятно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урок понравился, но было не просто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Если урок не понравился и было сложно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5" t="18003" r="14934" b="22135"/>
          <a:stretch/>
        </p:blipFill>
        <p:spPr>
          <a:xfrm>
            <a:off x="8936182" y="2830980"/>
            <a:ext cx="1510145" cy="15332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36" t="17750" r="10788" b="18955"/>
          <a:stretch/>
        </p:blipFill>
        <p:spPr>
          <a:xfrm>
            <a:off x="8686799" y="928255"/>
            <a:ext cx="1925783" cy="175952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0" t="17587" r="8980" b="21801"/>
          <a:stretch/>
        </p:blipFill>
        <p:spPr>
          <a:xfrm>
            <a:off x="8908473" y="4488873"/>
            <a:ext cx="1690254" cy="1496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488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7198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Закрасьте этот смайлик:</a:t>
            </a:r>
          </a:p>
          <a:p>
            <a:r>
              <a:rPr lang="ru-RU" dirty="0"/>
              <a:t>Зеленым цветом, если у вас 5</a:t>
            </a:r>
          </a:p>
          <a:p>
            <a:r>
              <a:rPr lang="ru-RU" dirty="0"/>
              <a:t>Желтым цветом, если у вас 4</a:t>
            </a:r>
          </a:p>
          <a:p>
            <a:r>
              <a:rPr lang="ru-RU" dirty="0"/>
              <a:t>Оранжевым цветом, если у вас 3</a:t>
            </a:r>
          </a:p>
          <a:p>
            <a:r>
              <a:rPr lang="ru-RU" dirty="0"/>
              <a:t>Красным цветом, если у вас 2</a:t>
            </a:r>
          </a:p>
        </p:txBody>
      </p:sp>
    </p:spTree>
    <p:extLst>
      <p:ext uri="{BB962C8B-B14F-4D97-AF65-F5344CB8AC3E}">
        <p14:creationId xmlns:p14="http://schemas.microsoft.com/office/powerpoint/2010/main" val="597653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Выполнить таблицы по буквой (Б)</a:t>
            </a:r>
          </a:p>
          <a:p>
            <a:r>
              <a:rPr lang="ru-RU" dirty="0" smtClean="0"/>
              <a:t>Повторить формулы кубов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2085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Умение подниматься</a:t>
            </a:r>
            <a:br>
              <a:rPr lang="ru-RU" dirty="0" smtClean="0"/>
            </a:br>
            <a:r>
              <a:rPr lang="ru-RU" dirty="0" smtClean="0"/>
              <a:t>Притча от Александры Лопатиной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720" y="1690688"/>
            <a:ext cx="8004153" cy="4750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82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85862" cy="1325563"/>
          </a:xfrm>
        </p:spPr>
        <p:txBody>
          <a:bodyPr/>
          <a:lstStyle/>
          <a:p>
            <a:pPr algn="ctr"/>
            <a:r>
              <a:rPr lang="ru-RU" dirty="0" smtClean="0"/>
              <a:t>Возведите в квадрат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420091" y="2369560"/>
                <a:ext cx="1406236" cy="2760230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ru-RU" dirty="0" smtClean="0"/>
                  <a:t>11</a:t>
                </a:r>
              </a:p>
              <a:p>
                <a:pPr marL="0" indent="0">
                  <a:buNone/>
                </a:pPr>
                <a:r>
                  <a:rPr lang="ru-RU" dirty="0" smtClean="0"/>
                  <a:t>2а</a:t>
                </a:r>
              </a:p>
              <a:p>
                <a:pPr marL="0" indent="0">
                  <a:buNone/>
                </a:pPr>
                <a:r>
                  <a:rPr lang="en-US" dirty="0" smtClean="0"/>
                  <a:t>-7b</a:t>
                </a:r>
                <a:endParaRPr lang="ru-RU" dirty="0" smtClean="0"/>
              </a:p>
              <a:p>
                <a:pPr marL="0" indent="0">
                  <a:buNone/>
                </a:pPr>
                <a:r>
                  <a:rPr lang="ru-RU" dirty="0" smtClean="0"/>
                  <a:t>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-4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420091" y="2369560"/>
                <a:ext cx="1406236" cy="2760230"/>
              </a:xfrm>
              <a:blipFill>
                <a:blip r:embed="rId2"/>
                <a:stretch>
                  <a:fillRect l="-9091" t="-37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657599" y="2147889"/>
                <a:ext cx="1205346" cy="29097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121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/>
                  <a:t>4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49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9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endParaRPr lang="en-US" sz="24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16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ru-RU" sz="2400" b="0" i="1" smtClean="0">
                            <a:latin typeface="Cambria Math"/>
                          </a:rPr>
                          <m:t>8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57599" y="2147889"/>
                <a:ext cx="1205346" cy="2909771"/>
              </a:xfrm>
              <a:prstGeom prst="rect">
                <a:avLst/>
              </a:prstGeom>
              <a:blipFill rotWithShape="1">
                <a:blip r:embed="rId3"/>
                <a:stretch>
                  <a:fillRect l="-7576" b="-209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3990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4704" y="493061"/>
            <a:ext cx="8246205" cy="1325563"/>
          </a:xfrm>
        </p:spPr>
        <p:txBody>
          <a:bodyPr/>
          <a:lstStyle/>
          <a:p>
            <a:r>
              <a:rPr lang="ru-RU" dirty="0" smtClean="0"/>
              <a:t>Умножение многочленов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5834" r="739"/>
          <a:stretch/>
        </p:blipFill>
        <p:spPr>
          <a:xfrm>
            <a:off x="897795" y="3481242"/>
            <a:ext cx="7802860" cy="2341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2537" y="3510904"/>
            <a:ext cx="2040313" cy="82632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4179" y="4318480"/>
            <a:ext cx="2829133" cy="7972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03648" y="5136906"/>
            <a:ext cx="2709747" cy="82226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62813" y="2408065"/>
            <a:ext cx="7794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Выполните умножение и приведите подобные одночлены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5943599" y="3609349"/>
                <a:ext cx="249435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3х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/>
                  <a:t> - 2х + 9х – 6 =</a:t>
                </a:r>
                <a:endParaRPr lang="ru-RU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599" y="3609349"/>
                <a:ext cx="2494353" cy="461665"/>
              </a:xfrm>
              <a:prstGeom prst="rect">
                <a:avLst/>
              </a:prstGeom>
              <a:blipFill>
                <a:blip r:embed="rId7"/>
                <a:stretch>
                  <a:fillRect l="-489" t="-10526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781522" y="4421118"/>
                <a:ext cx="338265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2х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ru-RU" sz="2400" b="0" i="1" smtClean="0">
                        <a:latin typeface="Cambria Math" panose="02040503050406030204" pitchFamily="18" charset="0"/>
                      </a:rPr>
                      <m:t>+5ху +2ух+</m:t>
                    </m:r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5у</m:t>
                        </m:r>
                      </m:e>
                      <m:sup>
                        <m:r>
                          <a:rPr lang="ru-RU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400" dirty="0" smtClean="0"/>
                  <a:t>=</a:t>
                </a:r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1522" y="4421118"/>
                <a:ext cx="3382657" cy="461665"/>
              </a:xfrm>
              <a:prstGeom prst="rect">
                <a:avLst/>
              </a:prstGeom>
              <a:blipFill>
                <a:blip r:embed="rId8"/>
                <a:stretch>
                  <a:fillRect l="-360" t="-10526" r="-1982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288615" y="5214050"/>
                <a:ext cx="21985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400" dirty="0" smtClean="0"/>
                  <a:t>3</a:t>
                </a:r>
                <a:r>
                  <a:rPr lang="en-US" sz="2400" dirty="0" smtClean="0"/>
                  <a:t>z -15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-5z =</a:t>
                </a:r>
                <a:endParaRPr lang="ru-RU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88615" y="5214050"/>
                <a:ext cx="2198551" cy="461665"/>
              </a:xfrm>
              <a:prstGeom prst="rect">
                <a:avLst/>
              </a:prstGeom>
              <a:blipFill rotWithShape="1">
                <a:blip r:embed="rId9"/>
                <a:stretch>
                  <a:fillRect l="-4444" t="-10526" r="-3333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9511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85862" cy="1325563"/>
          </a:xfrm>
        </p:spPr>
        <p:txBody>
          <a:bodyPr/>
          <a:lstStyle/>
          <a:p>
            <a:pPr algn="ctr"/>
            <a:r>
              <a:rPr lang="ru-RU" dirty="0" smtClean="0"/>
              <a:t>Возведите в квадрат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1055" y="1884218"/>
                <a:ext cx="1357746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+4)</m:t>
                          </m:r>
                        </m:e>
                        <m:sup>
                          <m:r>
                            <a:rPr lang="en-US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1055" y="1884218"/>
                <a:ext cx="1357746" cy="461665"/>
              </a:xfrm>
              <a:prstGeom prst="rect">
                <a:avLst/>
              </a:prstGeom>
              <a:blipFill>
                <a:blip r:embed="rId2"/>
                <a:stretch>
                  <a:fillRect l="-897" b="-171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216727" y="1884218"/>
                <a:ext cx="5638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 smtClean="0"/>
                  <a:t>=(a+4)(a+4)=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+ 4a + 4a + 16=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+ 8a +16 </a:t>
                </a:r>
                <a:endParaRPr lang="ru-RU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27" y="1884218"/>
                <a:ext cx="5638800" cy="461665"/>
              </a:xfrm>
              <a:prstGeom prst="rect">
                <a:avLst/>
              </a:prstGeom>
              <a:blipFill>
                <a:blip r:embed="rId3"/>
                <a:stretch>
                  <a:fillRect l="-1730" t="-10526" r="-1730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216727" y="2615757"/>
                <a:ext cx="418088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 + 2</a:t>
                </a:r>
                <a14:m>
                  <m:oMath xmlns:m="http://schemas.openxmlformats.org/officeDocument/2006/math"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US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en-US" sz="2400" dirty="0" smtClean="0"/>
                  <a:t>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 smtClean="0"/>
                  <a:t>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400" dirty="0"/>
                  <a:t> + 8a +16 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6727" y="2615757"/>
                <a:ext cx="4180888" cy="461665"/>
              </a:xfrm>
              <a:prstGeom prst="rect">
                <a:avLst/>
              </a:prstGeom>
              <a:blipFill>
                <a:blip r:embed="rId4"/>
                <a:stretch>
                  <a:fillRect l="-2336" t="-10526" r="-1314" b="-289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5844931" y="3607840"/>
            <a:ext cx="2784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Квадрат суммы</a:t>
            </a:r>
            <a:endParaRPr lang="ru-RU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608146" y="4821382"/>
                <a:ext cx="1397370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106</m:t>
                          </m:r>
                        </m:e>
                        <m:sup>
                          <m:r>
                            <a:rPr lang="ru-RU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ru-RU" sz="28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ru-RU" sz="28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8146" y="4821382"/>
                <a:ext cx="1397370" cy="52322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022763" y="4821382"/>
                <a:ext cx="2051844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(100+6)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/>
                  <a:t>=</a:t>
                </a:r>
                <a:endParaRPr lang="ru-RU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22763" y="4821382"/>
                <a:ext cx="2051844" cy="523220"/>
              </a:xfrm>
              <a:prstGeom prst="rect">
                <a:avLst/>
              </a:prstGeom>
              <a:blipFill>
                <a:blip r:embed="rId6"/>
                <a:stretch>
                  <a:fillRect t="-11628" r="-5060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4074607" y="4821382"/>
                <a:ext cx="3540649" cy="8002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100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/>
                  <a:t>+ 2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800" dirty="0"/>
                  <a:t> 100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800" dirty="0"/>
                  <a:t> 6 +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6</m:t>
                        </m:r>
                      </m:e>
                      <m:sup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/>
                  <a:t>=</a:t>
                </a:r>
                <a:endParaRPr lang="ru-RU" sz="2800" dirty="0"/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4607" y="4821382"/>
                <a:ext cx="3540649" cy="800219"/>
              </a:xfrm>
              <a:prstGeom prst="rect">
                <a:avLst/>
              </a:prstGeom>
              <a:blipFill>
                <a:blip r:embed="rId7"/>
                <a:stretch>
                  <a:fillRect t="-7634" r="-241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Прямоугольник 13"/>
          <p:cNvSpPr/>
          <p:nvPr/>
        </p:nvSpPr>
        <p:spPr>
          <a:xfrm>
            <a:off x="7531650" y="4821382"/>
            <a:ext cx="38924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/>
              <a:t>10000 + 1200+ 36=11236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055" y="3434648"/>
            <a:ext cx="1863436" cy="8696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3850" y="3511536"/>
            <a:ext cx="2744005" cy="7158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20398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11" grpId="0" animBg="1"/>
      <p:bldP spid="12" grpId="0" animBg="1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Вычислите</a:t>
            </a:r>
            <a:endParaRPr lang="ru-RU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838200" y="1939636"/>
                <a:ext cx="146165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98</m:t>
                        </m:r>
                      </m:e>
                      <m:sup>
                        <m:r>
                          <a:rPr lang="ru-RU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 smtClean="0"/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ru-RU" sz="2800" b="0" i="1" dirty="0" smtClean="0">
                            <a:latin typeface="Cambria Math" panose="02040503050406030204" pitchFamily="18" charset="0"/>
                          </a:rPr>
                          <m:t>48</m:t>
                        </m:r>
                      </m:e>
                      <m:sup>
                        <m:r>
                          <a:rPr lang="ru-RU" sz="2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1939636"/>
                <a:ext cx="1461655" cy="523220"/>
              </a:xfrm>
              <a:prstGeom prst="rect">
                <a:avLst/>
              </a:prstGeom>
              <a:blipFill>
                <a:blip r:embed="rId2"/>
                <a:stretch>
                  <a:fillRect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590800" y="1939636"/>
                <a:ext cx="70104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800" dirty="0" smtClean="0"/>
                  <a:t>= 98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800" dirty="0" smtClean="0"/>
                  <a:t>98 - 48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800" dirty="0" smtClean="0"/>
                  <a:t>48= 9604 – 2304 = 7300</a:t>
                </a:r>
                <a:endParaRPr lang="ru-RU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1939636"/>
                <a:ext cx="7010400" cy="523220"/>
              </a:xfrm>
              <a:prstGeom prst="rect">
                <a:avLst/>
              </a:prstGeom>
              <a:blipFill>
                <a:blip r:embed="rId3"/>
                <a:stretch>
                  <a:fillRect l="-1739" t="-10465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2590800" y="2770909"/>
                <a:ext cx="5147563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ru-RU" sz="2800" dirty="0" smtClean="0"/>
                  <a:t>= (98-48)(98+48)= 50 </a:t>
                </a:r>
                <a14:m>
                  <m:oMath xmlns:m="http://schemas.openxmlformats.org/officeDocument/2006/math">
                    <m:r>
                      <a:rPr lang="ru-RU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</m:oMath>
                </a14:m>
                <a:r>
                  <a:rPr lang="ru-RU" sz="2800" dirty="0" smtClean="0"/>
                  <a:t> 146 = 7300</a:t>
                </a:r>
                <a:endParaRPr lang="ru-RU" sz="28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90800" y="2770909"/>
                <a:ext cx="5147563" cy="523220"/>
              </a:xfrm>
              <a:prstGeom prst="rect">
                <a:avLst/>
              </a:prstGeom>
              <a:blipFill>
                <a:blip r:embed="rId4"/>
                <a:stretch>
                  <a:fillRect l="-2370" t="-11765" r="-1066" b="-341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533400" y="5339015"/>
            <a:ext cx="2812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Разность квадратов</a:t>
            </a:r>
            <a:endParaRPr lang="ru-RU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838200" y="3870158"/>
                <a:ext cx="14685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61</a:t>
                </a:r>
                <a14:m>
                  <m:oMath xmlns:m="http://schemas.openxmlformats.org/officeDocument/2006/math">
                    <m:r>
                      <a:rPr lang="en-US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US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59</m:t>
                    </m:r>
                  </m:oMath>
                </a14:m>
                <a:r>
                  <a:rPr lang="en-US" sz="2800" dirty="0" smtClean="0"/>
                  <a:t> =</a:t>
                </a:r>
                <a:endParaRPr lang="ru-RU" sz="28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8200" y="3870158"/>
                <a:ext cx="1468582" cy="523220"/>
              </a:xfrm>
              <a:prstGeom prst="rect">
                <a:avLst/>
              </a:prstGeom>
              <a:blipFill>
                <a:blip r:embed="rId5"/>
                <a:stretch>
                  <a:fillRect l="-8750" t="-11628" r="-2500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466109" y="3870158"/>
                <a:ext cx="558338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 smtClean="0"/>
                  <a:t>(60+1)(60-1)=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60</m:t>
                        </m:r>
                      </m:e>
                      <m:sup>
                        <m:r>
                          <a:rPr lang="ru-RU" sz="28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2800" dirty="0"/>
                  <a:t>-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2800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ru-RU" sz="2800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800" dirty="0" smtClean="0"/>
                  <a:t>= 3600 - 1 </a:t>
                </a:r>
                <a:endParaRPr lang="ru-RU" sz="2800" dirty="0"/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66109" y="3870158"/>
                <a:ext cx="5583382" cy="523220"/>
              </a:xfrm>
              <a:prstGeom prst="rect">
                <a:avLst/>
              </a:prstGeom>
              <a:blipFill>
                <a:blip r:embed="rId6"/>
                <a:stretch>
                  <a:fillRect l="-2295" t="-11628" b="-3255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7551" y="5172015"/>
            <a:ext cx="1867037" cy="69947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375" y="5172016"/>
            <a:ext cx="4400638" cy="6286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94035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8" grpId="0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dirty="0" smtClean="0"/>
              <a:t>Повторение </a:t>
            </a:r>
          </a:p>
          <a:p>
            <a:pPr marL="0" indent="0" algn="ctr">
              <a:buNone/>
            </a:pPr>
            <a:r>
              <a:rPr lang="ru-RU" sz="4400" dirty="0" smtClean="0"/>
              <a:t>«формулы сокращенного умножение»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51684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5691" y="270123"/>
            <a:ext cx="11037126" cy="1325563"/>
          </a:xfrm>
        </p:spPr>
        <p:txBody>
          <a:bodyPr/>
          <a:lstStyle/>
          <a:p>
            <a:r>
              <a:rPr lang="ru-RU" b="1" dirty="0"/>
              <a:t>№ </a:t>
            </a:r>
            <a:r>
              <a:rPr lang="ru-RU" b="1" dirty="0" smtClean="0"/>
              <a:t>1 </a:t>
            </a:r>
            <a:r>
              <a:rPr lang="ru-RU" b="1" dirty="0"/>
              <a:t>. Разложить на множители </a:t>
            </a:r>
            <a:r>
              <a:rPr lang="ru-RU" sz="2800" i="1" dirty="0"/>
              <a:t>(разность квадратов)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1" t="2681" r="51286" b="41324"/>
          <a:stretch/>
        </p:blipFill>
        <p:spPr>
          <a:xfrm>
            <a:off x="1330036" y="2119744"/>
            <a:ext cx="2493818" cy="363193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26727" y="2660073"/>
                <a:ext cx="2547492" cy="3037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(a – 3)(a + 3)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(2 – y)(2 + y)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400" dirty="0" smtClean="0"/>
                  <a:t> - x)</a:t>
                </a:r>
                <a:r>
                  <a:rPr lang="en-US" sz="2400" dirty="0" smtClean="0">
                    <a:solidFill>
                      <a:prstClr val="black"/>
                    </a:solidFill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24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</m:oMath>
                </a14:m>
                <a:r>
                  <a:rPr lang="en-US" sz="2400" dirty="0" smtClean="0"/>
                  <a:t> + x)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(3x – 2)(3x +2)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2400" dirty="0" smtClean="0"/>
                  <a:t>(3a – 4m)(3a + 4m)</a:t>
                </a:r>
                <a:endParaRPr lang="ru-RU" sz="2400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26727" y="2660073"/>
                <a:ext cx="2547492" cy="3037370"/>
              </a:xfrm>
              <a:prstGeom prst="rect">
                <a:avLst/>
              </a:prstGeom>
              <a:blipFill>
                <a:blip r:embed="rId3"/>
                <a:stretch>
                  <a:fillRect l="-3828" r="-2632" b="-340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0605" y="1792329"/>
            <a:ext cx="1867037" cy="79578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8" t="-4028"/>
          <a:stretch/>
        </p:blipFill>
        <p:spPr>
          <a:xfrm>
            <a:off x="7357754" y="1830780"/>
            <a:ext cx="3804020" cy="653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990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№ </a:t>
            </a:r>
            <a:r>
              <a:rPr lang="ru-RU" b="1" dirty="0" smtClean="0"/>
              <a:t>2. </a:t>
            </a:r>
            <a:r>
              <a:rPr lang="ru-RU" b="1" dirty="0"/>
              <a:t>Выполнить умножение </a:t>
            </a:r>
            <a:r>
              <a:rPr lang="ru-RU" sz="3200" i="1" dirty="0"/>
              <a:t>(произведение разности и суммы двух выражений)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t="2330" r="49429" b="48062"/>
          <a:stretch/>
        </p:blipFill>
        <p:spPr>
          <a:xfrm>
            <a:off x="838200" y="2049359"/>
            <a:ext cx="4147152" cy="325422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317673" y="2117518"/>
                <a:ext cx="2304092" cy="325422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−1</m:t>
                      </m:r>
                    </m:oMath>
                  </m:oMathPara>
                </a14:m>
                <a:endParaRPr lang="en-US" sz="28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64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81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b="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9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 −</m:t>
                      </m:r>
                      <m:sSup>
                        <m:sSupPr>
                          <m:ctrlPr>
                            <a:rPr lang="ru-RU" sz="28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p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sz="2800" dirty="0" smtClean="0"/>
              </a:p>
              <a:p>
                <a:pPr>
                  <a:lnSpc>
                    <a:spcPct val="150000"/>
                  </a:lnSpc>
                </a:pPr>
                <a:r>
                  <a:rPr lang="en-US" sz="2800" b="0" dirty="0" smtClean="0"/>
                  <a:t>        1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ru-RU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9</m:t>
                        </m:r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ru-RU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7673" y="2117518"/>
                <a:ext cx="2304092" cy="3254224"/>
              </a:xfrm>
              <a:prstGeom prst="rect">
                <a:avLst/>
              </a:prstGeom>
              <a:blipFill>
                <a:blip r:embed="rId3"/>
                <a:stretch>
                  <a:fillRect b="-449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58" t="-4028"/>
          <a:stretch/>
        </p:blipFill>
        <p:spPr>
          <a:xfrm>
            <a:off x="838200" y="5832764"/>
            <a:ext cx="3804020" cy="6539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154" y="5798572"/>
            <a:ext cx="1867037" cy="79578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128" b="7060"/>
          <a:stretch/>
        </p:blipFill>
        <p:spPr>
          <a:xfrm>
            <a:off x="4680116" y="5867616"/>
            <a:ext cx="610472" cy="58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0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2016</TotalTime>
  <Words>233</Words>
  <Application>Microsoft Office PowerPoint</Application>
  <PresentationFormat>Широкоэкранный</PresentationFormat>
  <Paragraphs>83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Cambria Math</vt:lpstr>
      <vt:lpstr>Тема Office</vt:lpstr>
      <vt:lpstr>Открытый урок</vt:lpstr>
      <vt:lpstr>Умение подниматься Притча от Александры Лопатиной </vt:lpstr>
      <vt:lpstr>Возведите в квадрат</vt:lpstr>
      <vt:lpstr>Умножение многочленов</vt:lpstr>
      <vt:lpstr>Возведите в квадрат</vt:lpstr>
      <vt:lpstr>Вычислите</vt:lpstr>
      <vt:lpstr>Тема урока</vt:lpstr>
      <vt:lpstr>№ 1 . Разложить на множители (разность квадратов).</vt:lpstr>
      <vt:lpstr>№ 2. Выполнить умножение (произведение разности и суммы двух выражений)</vt:lpstr>
      <vt:lpstr>№ 3. Представьте в виде квадрата двучлена (квадрат суммы , квадрат разности двух выражений)</vt:lpstr>
      <vt:lpstr>Презентация PowerPoint</vt:lpstr>
      <vt:lpstr>Самостоятельная работа</vt:lpstr>
      <vt:lpstr>Самооценка</vt:lpstr>
      <vt:lpstr>Рефлексия</vt:lpstr>
      <vt:lpstr>Рефлексия</vt:lpstr>
      <vt:lpstr>Домашнее задание 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Открытый урок</dc:title>
  <dc:creator>qwert</dc:creator>
  <cp:lastModifiedBy>qwert</cp:lastModifiedBy>
  <cp:revision>60</cp:revision>
  <dcterms:created xsi:type="dcterms:W3CDTF">2021-05-10T07:25:56Z</dcterms:created>
  <dcterms:modified xsi:type="dcterms:W3CDTF">2021-05-26T00:44:57Z</dcterms:modified>
</cp:coreProperties>
</file>