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7" r:id="rId4"/>
    <p:sldId id="271" r:id="rId5"/>
    <p:sldId id="272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2" r:id="rId15"/>
    <p:sldId id="270" r:id="rId16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17"/>
      <p:bold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2244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esnyefakty.org/foto-pushkina/" TargetMode="External"/><Relationship Id="rId7" Type="http://schemas.openxmlformats.org/officeDocument/2006/relationships/hyperlink" Target="https://photoshop-master.ru/adds/scrapbooking/17371-skrap-nabor-schastlivyiy.html" TargetMode="External"/><Relationship Id="rId2" Type="http://schemas.openxmlformats.org/officeDocument/2006/relationships/hyperlink" Target="http://hronika.su/biografiya-pushkina-dlya-detey-doshkol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ukadeti.ru/skazki/pushkin_skazka_o_care_saltane" TargetMode="External"/><Relationship Id="rId5" Type="http://schemas.openxmlformats.org/officeDocument/2006/relationships/hyperlink" Target="http://skazochnyj-domik.ru/skazka-o-care-saltane-kartinki" TargetMode="External"/><Relationship Id="rId4" Type="http://schemas.openxmlformats.org/officeDocument/2006/relationships/hyperlink" Target="https://ru.wikipedia.org/wiki/%D0%A1%D0%BA%D0%B0%D0%B7%D0%BA%D0%B0_%D0%BE_%D1%86%D0%B0%D1%80%D0%B5_%D0%A1%D0%B0%D0%BB%D1%82%D0%B0%D0%BD%D0%B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hronika.su/pushkin-a-s/liceyskie-gody-pushkina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7%D1%83%D0%BC%D0%BD%D1%8B%D0%B5_%D0%B6%D0%B8%D0%B2%D0%BE%D1%82%D0%BD%D1%8B%D0%B5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411760" y="1268760"/>
            <a:ext cx="5760640" cy="3928353"/>
            <a:chOff x="1115616" y="2146448"/>
            <a:chExt cx="7165477" cy="312005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88001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6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5022056"/>
              <a:ext cx="7165477" cy="2444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131840" y="620688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823052"/>
              </p:ext>
            </p:extLst>
          </p:nvPr>
        </p:nvGraphicFramePr>
        <p:xfrm>
          <a:off x="2411760" y="-603448"/>
          <a:ext cx="6369685" cy="2074296"/>
        </p:xfrm>
        <a:graphic>
          <a:graphicData uri="http://schemas.openxmlformats.org/drawingml/2006/table">
            <a:tbl>
              <a:tblPr firstRow="1" firstCol="1" bandRow="1"/>
              <a:tblGrid>
                <a:gridCol w="6369685"/>
              </a:tblGrid>
              <a:tr h="10229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51356">
                <a:tc>
                  <a:txBody>
                    <a:bodyPr/>
                    <a:lstStyle/>
                    <a:p>
                      <a:pPr marR="53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Муниципальное дошкольное образовательное автономное  учреждение «Детский сад №118 общеразвивающего вида</a:t>
                      </a:r>
                      <a:r>
                        <a:rPr lang="ru-RU" sz="11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 приоритетным осуществлением физического  развития  воспитанников «Дружба»  г. Орска»</a:t>
                      </a:r>
                      <a:endParaRPr lang="ru-RU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R="53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462421,  г. Орск  ул. Олимпийская 20 «А»</a:t>
                      </a:r>
                      <a:endParaRPr lang="ru-RU" sz="11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R="5397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тел. (3537)  28-96-90 тел./факс (3537) 28-88-64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ru-RU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mail</a:t>
                      </a:r>
                      <a:r>
                        <a:rPr lang="ru-RU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: </a:t>
                      </a:r>
                      <a:r>
                        <a:rPr lang="en-US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MDOAY</a:t>
                      </a:r>
                      <a:r>
                        <a:rPr lang="ru-RU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118@</a:t>
                      </a:r>
                      <a:r>
                        <a:rPr lang="en-US" sz="9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yandex</a:t>
                      </a:r>
                      <a:r>
                        <a:rPr lang="ru-RU" sz="9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9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ru</a:t>
                      </a:r>
                      <a:endParaRPr lang="ru-RU" sz="11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23728" y="2060848"/>
            <a:ext cx="604867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</a:t>
            </a:r>
            <a:r>
              <a:rPr lang="ru-RU" u="sng" dirty="0" smtClean="0"/>
              <a:t>Презентация книги – юбиляра</a:t>
            </a:r>
          </a:p>
          <a:p>
            <a:r>
              <a:rPr lang="ru-RU" dirty="0" smtClean="0"/>
              <a:t>          </a:t>
            </a:r>
          </a:p>
          <a:p>
            <a:r>
              <a:rPr lang="ru-RU" sz="2800" dirty="0" smtClean="0"/>
              <a:t>                      190 лет</a:t>
            </a:r>
          </a:p>
          <a:p>
            <a:r>
              <a:rPr lang="ru-RU" sz="2800" dirty="0">
                <a:solidFill>
                  <a:srgbClr val="600000"/>
                </a:solidFill>
              </a:rPr>
              <a:t> </a:t>
            </a:r>
            <a:r>
              <a:rPr lang="ru-RU" sz="2800" dirty="0" smtClean="0">
                <a:solidFill>
                  <a:srgbClr val="600000"/>
                </a:solidFill>
              </a:rPr>
              <a:t>        «</a:t>
            </a:r>
            <a:r>
              <a:rPr lang="ru-RU" sz="2800" dirty="0" smtClean="0">
                <a:solidFill>
                  <a:srgbClr val="600000"/>
                </a:solidFill>
              </a:rPr>
              <a:t>Сказке </a:t>
            </a:r>
            <a:r>
              <a:rPr lang="ru-RU" sz="2800" dirty="0">
                <a:solidFill>
                  <a:srgbClr val="600000"/>
                </a:solidFill>
              </a:rPr>
              <a:t>о царе </a:t>
            </a:r>
            <a:r>
              <a:rPr lang="ru-RU" sz="2800" dirty="0" err="1">
                <a:solidFill>
                  <a:srgbClr val="600000"/>
                </a:solidFill>
              </a:rPr>
              <a:t>Салтане</a:t>
            </a:r>
            <a:r>
              <a:rPr lang="ru-RU" sz="2800" dirty="0" smtClean="0">
                <a:solidFill>
                  <a:srgbClr val="600000"/>
                </a:solidFill>
              </a:rPr>
              <a:t>»</a:t>
            </a:r>
          </a:p>
          <a:p>
            <a:r>
              <a:rPr lang="ru-RU" sz="2800" dirty="0" smtClean="0">
                <a:solidFill>
                  <a:srgbClr val="600000"/>
                </a:solidFill>
              </a:rPr>
              <a:t>                  А.С. Пушкина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45041" y="4406021"/>
            <a:ext cx="6030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Подготовили: Миронов Никита Сергеевич, 6 лет</a:t>
            </a:r>
          </a:p>
          <a:p>
            <a:r>
              <a:rPr lang="ru-RU" dirty="0" smtClean="0"/>
              <a:t>Старший воспитатель: Миронова Елена Васильевна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745041" y="5856883"/>
            <a:ext cx="5259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Россия, Оренбургская область, г. Орск 2021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3" y="476672"/>
            <a:ext cx="3096344" cy="994122"/>
          </a:xfrm>
        </p:spPr>
        <p:txBody>
          <a:bodyPr anchor="ctr"/>
          <a:lstStyle/>
          <a:p>
            <a:r>
              <a:rPr lang="ru-RU" sz="1100" dirty="0">
                <a:solidFill>
                  <a:schemeClr val="bg1"/>
                </a:solidFill>
                <a:latin typeface="+mn-lt"/>
              </a:rPr>
              <a:t>После возвращения в свои владения </a:t>
            </a:r>
            <a:r>
              <a:rPr lang="ru-RU" sz="1100" dirty="0" err="1">
                <a:solidFill>
                  <a:schemeClr val="bg1"/>
                </a:solidFill>
                <a:latin typeface="+mn-lt"/>
              </a:rPr>
              <a:t>Гвидон</a:t>
            </a:r>
            <a:r>
              <a:rPr lang="ru-RU" sz="1100" dirty="0">
                <a:solidFill>
                  <a:schemeClr val="bg1"/>
                </a:solidFill>
                <a:latin typeface="+mn-lt"/>
              </a:rPr>
              <a:t> рассказывает лебеди о белке, и та переселяет её в его город. Для белки князь строит хрустальный дом.</a:t>
            </a: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6147" name="Picture 3" descr="C:\Users\Компьютер\Desktop\belochkaa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92858"/>
            <a:ext cx="5298782" cy="3898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Компьютер\Desktop\img8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7769"/>
            <a:ext cx="4494248" cy="4106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547664" y="5372484"/>
            <a:ext cx="7128792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smtClean="0">
                <a:solidFill>
                  <a:schemeClr val="bg1"/>
                </a:solidFill>
              </a:rPr>
              <a:t>В следующий раз купцы рассказывают Салтану о белке и передают новое приглашение от Гвидона. Царевич в образе мухи слушает и этот разговор. Ткачиха рассказывает о 33 богатырях, выходящих из моря во главе с дядькой Черномором. Салтан, услышав о новом чуде, опять отказывается от поездки, за что муха жалит ткачиху в левый глаз. Князь Гвидон рассказывает лебеди о 33 богатырях, и те появляются на острове.</a:t>
            </a:r>
            <a:endParaRPr lang="ru-RU" sz="1100" dirty="0">
              <a:solidFill>
                <a:schemeClr val="bg1"/>
              </a:solidFill>
            </a:endParaRPr>
          </a:p>
        </p:txBody>
      </p:sp>
      <p:pic>
        <p:nvPicPr>
          <p:cNvPr id="7173" name="Picture 5" descr="C:\Users\Компьютер\Desktop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015" y="298197"/>
            <a:ext cx="6403268" cy="507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332656"/>
            <a:ext cx="7920880" cy="792087"/>
          </a:xfrm>
        </p:spPr>
        <p:txBody>
          <a:bodyPr/>
          <a:lstStyle/>
          <a:p>
            <a:pPr marL="0" indent="0">
              <a:buNone/>
            </a:pPr>
            <a:r>
              <a:rPr lang="ru-RU" sz="1100" dirty="0">
                <a:solidFill>
                  <a:schemeClr val="bg1"/>
                </a:solidFill>
              </a:rPr>
              <a:t>И вновь купцы рассказывают царю </a:t>
            </a:r>
            <a:r>
              <a:rPr lang="ru-RU" sz="1100" dirty="0" err="1">
                <a:solidFill>
                  <a:schemeClr val="bg1"/>
                </a:solidFill>
              </a:rPr>
              <a:t>Салтану</a:t>
            </a:r>
            <a:r>
              <a:rPr lang="ru-RU" sz="1100" dirty="0">
                <a:solidFill>
                  <a:schemeClr val="bg1"/>
                </a:solidFill>
              </a:rPr>
              <a:t> о чудесах и передают новое приглашение. </a:t>
            </a:r>
            <a:r>
              <a:rPr lang="ru-RU" sz="1100" dirty="0" err="1">
                <a:solidFill>
                  <a:schemeClr val="bg1"/>
                </a:solidFill>
              </a:rPr>
              <a:t>Гвидон</a:t>
            </a:r>
            <a:r>
              <a:rPr lang="ru-RU" sz="1100" dirty="0">
                <a:solidFill>
                  <a:schemeClr val="bg1"/>
                </a:solidFill>
              </a:rPr>
              <a:t> в образе шмеля подслушивает. Сватья баба </a:t>
            </a:r>
            <a:r>
              <a:rPr lang="ru-RU" sz="1100" dirty="0" err="1">
                <a:solidFill>
                  <a:schemeClr val="bg1"/>
                </a:solidFill>
              </a:rPr>
              <a:t>Бабариха</a:t>
            </a:r>
            <a:r>
              <a:rPr lang="ru-RU" sz="1100" dirty="0">
                <a:solidFill>
                  <a:schemeClr val="bg1"/>
                </a:solidFill>
              </a:rPr>
              <a:t> рассказывает о царевне, затмевающей «днём свет божий», с месяцем под косой и горящей звездой во лбу. Услышав об этом чуде, </a:t>
            </a:r>
            <a:r>
              <a:rPr lang="ru-RU" sz="1100" dirty="0" err="1">
                <a:solidFill>
                  <a:schemeClr val="bg1"/>
                </a:solidFill>
              </a:rPr>
              <a:t>Салтан</a:t>
            </a:r>
            <a:r>
              <a:rPr lang="ru-RU" sz="1100" dirty="0">
                <a:solidFill>
                  <a:schemeClr val="bg1"/>
                </a:solidFill>
              </a:rPr>
              <a:t> в третий раз отказывается от поездки. За это шмель жалит </a:t>
            </a:r>
            <a:r>
              <a:rPr lang="ru-RU" sz="1100" dirty="0" err="1">
                <a:solidFill>
                  <a:schemeClr val="bg1"/>
                </a:solidFill>
              </a:rPr>
              <a:t>Бабариху</a:t>
            </a:r>
            <a:r>
              <a:rPr lang="ru-RU" sz="1100" dirty="0">
                <a:solidFill>
                  <a:schemeClr val="bg1"/>
                </a:solidFill>
              </a:rPr>
              <a:t> в нос, пожалев её глаза.</a:t>
            </a: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8194" name="Picture 2" descr="C:\Users\Компьютер\Desktop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072" y="1124744"/>
            <a:ext cx="6745361" cy="505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332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332656"/>
            <a:ext cx="7920880" cy="792087"/>
          </a:xfrm>
        </p:spPr>
        <p:txBody>
          <a:bodyPr/>
          <a:lstStyle/>
          <a:p>
            <a:pPr marL="0" indent="0" algn="just">
              <a:buNone/>
            </a:pPr>
            <a:r>
              <a:rPr lang="ru-RU" sz="1100" dirty="0" smtClean="0">
                <a:solidFill>
                  <a:schemeClr val="bg1"/>
                </a:solidFill>
              </a:rPr>
              <a:t>        После </a:t>
            </a:r>
            <a:r>
              <a:rPr lang="ru-RU" sz="1100" dirty="0">
                <a:solidFill>
                  <a:schemeClr val="bg1"/>
                </a:solidFill>
              </a:rPr>
              <a:t>возвращения </a:t>
            </a:r>
            <a:r>
              <a:rPr lang="ru-RU" sz="1100" dirty="0" err="1">
                <a:solidFill>
                  <a:schemeClr val="bg1"/>
                </a:solidFill>
              </a:rPr>
              <a:t>Гвидон</a:t>
            </a:r>
            <a:r>
              <a:rPr lang="ru-RU" sz="1100" dirty="0">
                <a:solidFill>
                  <a:schemeClr val="bg1"/>
                </a:solidFill>
              </a:rPr>
              <a:t> рассказывает лебеди о прекрасной царевне и говорит, что хочет на ней жениться. Та вновь исполняет желание </a:t>
            </a:r>
            <a:r>
              <a:rPr lang="ru-RU" sz="1100" dirty="0" err="1">
                <a:solidFill>
                  <a:schemeClr val="bg1"/>
                </a:solidFill>
              </a:rPr>
              <a:t>Гвидона</a:t>
            </a:r>
            <a:r>
              <a:rPr lang="ru-RU" sz="1100" dirty="0">
                <a:solidFill>
                  <a:schemeClr val="bg1"/>
                </a:solidFill>
              </a:rPr>
              <a:t>, потому что царевна со звездой во лбу — это она сама и есть. Купцы в очередной раз приезжают к царю </a:t>
            </a:r>
            <a:r>
              <a:rPr lang="ru-RU" sz="1100" dirty="0" err="1">
                <a:solidFill>
                  <a:schemeClr val="bg1"/>
                </a:solidFill>
              </a:rPr>
              <a:t>Салтану</a:t>
            </a:r>
            <a:r>
              <a:rPr lang="ru-RU" sz="1100" dirty="0">
                <a:solidFill>
                  <a:schemeClr val="bg1"/>
                </a:solidFill>
              </a:rPr>
              <a:t>, рассказывают ему о всех изменениях на острове и вновь передают приглашение </a:t>
            </a:r>
            <a:r>
              <a:rPr lang="ru-RU" sz="1100" dirty="0" err="1">
                <a:solidFill>
                  <a:schemeClr val="bg1"/>
                </a:solidFill>
              </a:rPr>
              <a:t>Гвидона</a:t>
            </a:r>
            <a:r>
              <a:rPr lang="ru-RU" sz="1100" dirty="0">
                <a:solidFill>
                  <a:schemeClr val="bg1"/>
                </a:solidFill>
              </a:rPr>
              <a:t> с укором: «К нам-де в гости обещался, а доселе не собрался».</a:t>
            </a:r>
          </a:p>
          <a:p>
            <a:pPr marL="0" indent="0" algn="just">
              <a:buNone/>
            </a:pPr>
            <a:r>
              <a:rPr lang="ru-RU" sz="1100" dirty="0" smtClean="0">
                <a:solidFill>
                  <a:schemeClr val="bg1"/>
                </a:solidFill>
              </a:rPr>
              <a:t>         В </a:t>
            </a:r>
            <a:r>
              <a:rPr lang="ru-RU" sz="1100" dirty="0">
                <a:solidFill>
                  <a:schemeClr val="bg1"/>
                </a:solidFill>
              </a:rPr>
              <a:t>итоге царь </a:t>
            </a:r>
            <a:r>
              <a:rPr lang="ru-RU" sz="1100" dirty="0" err="1">
                <a:solidFill>
                  <a:schemeClr val="bg1"/>
                </a:solidFill>
              </a:rPr>
              <a:t>Салтан</a:t>
            </a:r>
            <a:r>
              <a:rPr lang="ru-RU" sz="1100" dirty="0">
                <a:solidFill>
                  <a:schemeClr val="bg1"/>
                </a:solidFill>
              </a:rPr>
              <a:t> отправляется в </a:t>
            </a:r>
            <a:r>
              <a:rPr lang="ru-RU" sz="1100" dirty="0" smtClean="0">
                <a:solidFill>
                  <a:schemeClr val="bg1"/>
                </a:solidFill>
              </a:rPr>
              <a:t>путь.  По </a:t>
            </a:r>
            <a:r>
              <a:rPr lang="ru-RU" sz="1100" dirty="0">
                <a:solidFill>
                  <a:schemeClr val="bg1"/>
                </a:solidFill>
              </a:rPr>
              <a:t>прибытии он узнаёт в царице свою жену, а в молодых князе с княгиней — своего сына и невестку. На радостях он прощает злых сестёр и сватью, после чего отпускает их домой. Устраивается весёлый пир на весь </a:t>
            </a:r>
            <a:r>
              <a:rPr lang="ru-RU" sz="1100" dirty="0" smtClean="0">
                <a:solidFill>
                  <a:schemeClr val="bg1"/>
                </a:solidFill>
              </a:rPr>
              <a:t>мир</a:t>
            </a:r>
            <a:r>
              <a:rPr lang="ru-RU" sz="1100" dirty="0">
                <a:solidFill>
                  <a:schemeClr val="bg1"/>
                </a:solidFill>
              </a:rPr>
              <a:t>.</a:t>
            </a:r>
          </a:p>
          <a:p>
            <a:pPr algn="just"/>
            <a:endParaRPr lang="ru-RU" sz="1100" dirty="0">
              <a:solidFill>
                <a:schemeClr val="bg1"/>
              </a:solidFill>
            </a:endParaRP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9219" name="Picture 3" descr="C:\Users\Компьютер\Desktop\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5990823" cy="452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7332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996952"/>
            <a:ext cx="7632848" cy="1584176"/>
          </a:xfrm>
        </p:spPr>
        <p:txBody>
          <a:bodyPr anchor="ctr"/>
          <a:lstStyle/>
          <a:p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r>
              <a:rPr lang="ru-RU" sz="1400" dirty="0" smtClean="0">
                <a:latin typeface="+mn-lt"/>
              </a:rPr>
              <a:t/>
            </a:r>
            <a:br>
              <a:rPr lang="ru-RU" sz="1400" dirty="0" smtClean="0">
                <a:latin typeface="+mn-lt"/>
              </a:rPr>
            </a:br>
            <a:r>
              <a:rPr lang="ru-RU" sz="1400" dirty="0">
                <a:latin typeface="+mn-lt"/>
              </a:rPr>
              <a:t/>
            </a:r>
            <a:br>
              <a:rPr lang="ru-RU" sz="1400" dirty="0">
                <a:latin typeface="+mn-lt"/>
              </a:rPr>
            </a:br>
            <a:endParaRPr lang="ru-RU" sz="1100" dirty="0">
              <a:latin typeface="+mn-lt"/>
            </a:endParaRP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271837" y="404664"/>
            <a:ext cx="46085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</a:rPr>
              <a:t>    </a:t>
            </a:r>
            <a:r>
              <a:rPr lang="ru-RU" sz="1600" dirty="0" smtClean="0">
                <a:solidFill>
                  <a:schemeClr val="bg1"/>
                </a:solidFill>
              </a:rPr>
              <a:t>Сказка </a:t>
            </a:r>
            <a:r>
              <a:rPr lang="ru-RU" sz="1600" dirty="0">
                <a:solidFill>
                  <a:schemeClr val="bg1"/>
                </a:solidFill>
              </a:rPr>
              <a:t>говорит, </a:t>
            </a:r>
            <a:r>
              <a:rPr lang="ru-RU" sz="1600" dirty="0" smtClean="0">
                <a:solidFill>
                  <a:schemeClr val="bg1"/>
                </a:solidFill>
              </a:rPr>
              <a:t>о победе </a:t>
            </a:r>
            <a:r>
              <a:rPr lang="ru-RU" sz="1600" dirty="0">
                <a:solidFill>
                  <a:schemeClr val="bg1"/>
                </a:solidFill>
              </a:rPr>
              <a:t>добра над </a:t>
            </a:r>
            <a:r>
              <a:rPr lang="ru-RU" sz="1600" dirty="0" smtClean="0">
                <a:solidFill>
                  <a:schemeClr val="bg1"/>
                </a:solidFill>
              </a:rPr>
              <a:t>злом 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Компьютер\Desktop\изображение_viber_2021-03-29_17-04-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29" y="1412776"/>
            <a:ext cx="3270413" cy="436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омпьютер\Desktop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51741"/>
            <a:ext cx="4591688" cy="3443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5978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 anchor="ctr"/>
          <a:lstStyle/>
          <a:p>
            <a:r>
              <a:rPr lang="ru-RU" sz="4000" dirty="0" smtClean="0"/>
              <a:t>ссылки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1"/>
            <a:ext cx="7776864" cy="2592287"/>
          </a:xfrm>
        </p:spPr>
        <p:txBody>
          <a:bodyPr/>
          <a:lstStyle/>
          <a:p>
            <a:r>
              <a:rPr lang="en-US" sz="1400" dirty="0" smtClean="0">
                <a:hlinkClick r:id="rId2"/>
              </a:rPr>
              <a:t>http://hronika.su/biografiya-pushkina-dlya-detey-doshkoln/</a:t>
            </a:r>
            <a:r>
              <a:rPr lang="ru-RU" sz="1400" dirty="0" smtClean="0"/>
              <a:t> </a:t>
            </a:r>
          </a:p>
          <a:p>
            <a:r>
              <a:rPr lang="en-US" sz="1400" dirty="0" smtClean="0">
                <a:hlinkClick r:id="rId3"/>
              </a:rPr>
              <a:t>https://interesnyefakty.org/foto-pushkina/</a:t>
            </a:r>
            <a:endParaRPr lang="ru-RU" sz="1400" dirty="0" smtClean="0"/>
          </a:p>
          <a:p>
            <a:r>
              <a:rPr lang="en-US" sz="1400" dirty="0" smtClean="0">
                <a:hlinkClick r:id="rId4"/>
              </a:rPr>
              <a:t>https</a:t>
            </a:r>
            <a:r>
              <a:rPr lang="en-US" sz="1400" dirty="0">
                <a:hlinkClick r:id="rId4"/>
              </a:rPr>
              <a:t>://ru.wikipedia.org/wiki/%D0%A1%D0%BA%D0%B0%D0%B7%D0%BA%D0%B0_%D0%BE_%D1%86%D0%B0%D1%80%D0%B5_%</a:t>
            </a:r>
            <a:r>
              <a:rPr lang="en-US" sz="1400" dirty="0" smtClean="0">
                <a:hlinkClick r:id="rId4"/>
              </a:rPr>
              <a:t>D0%A1%D0%B0%D0%BB%D1%82%D0%B0%D0%BD%D0%B5</a:t>
            </a:r>
            <a:endParaRPr lang="ru-RU" sz="1400" dirty="0" smtClean="0"/>
          </a:p>
          <a:p>
            <a:r>
              <a:rPr lang="en-US" sz="1400" dirty="0">
                <a:hlinkClick r:id="rId5"/>
              </a:rPr>
              <a:t>http://</a:t>
            </a:r>
            <a:r>
              <a:rPr lang="en-US" sz="1400" dirty="0" smtClean="0">
                <a:hlinkClick r:id="rId5"/>
              </a:rPr>
              <a:t>skazochnyj-domik.ru/skazka-o-care-saltane-kartinki</a:t>
            </a:r>
            <a:endParaRPr lang="ru-RU" sz="1400" dirty="0" smtClean="0"/>
          </a:p>
          <a:p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nukadeti.ru/skazki/pushkin_skazka_o_care_saltane</a:t>
            </a:r>
            <a:endParaRPr lang="ru-RU" sz="1400" dirty="0" smtClean="0"/>
          </a:p>
          <a:p>
            <a:r>
              <a:rPr lang="en-US" sz="1400" dirty="0"/>
              <a:t>https://www.wday.ru/deti/vospitanie-detei/chemu-uchit-skazka-o-tsare-saltane-napisannaya-pushkinyim-dlya-detey/</a:t>
            </a:r>
            <a:endParaRPr lang="ru-RU" sz="1400" dirty="0"/>
          </a:p>
          <a:p>
            <a:r>
              <a:rPr lang="en-US" sz="1400" dirty="0" smtClean="0">
                <a:solidFill>
                  <a:srgbClr val="600000"/>
                </a:solidFill>
                <a:hlinkClick r:id="rId7"/>
              </a:rPr>
              <a:t>https</a:t>
            </a:r>
            <a:r>
              <a:rPr lang="en-US" sz="1400" dirty="0">
                <a:solidFill>
                  <a:srgbClr val="600000"/>
                </a:solidFill>
                <a:hlinkClick r:id="rId7"/>
              </a:rPr>
              <a:t>://photoshop-master.ru/adds/scrapbooking/17371-skrap-nabor-schastlivyiy.html</a:t>
            </a:r>
            <a:r>
              <a:rPr lang="ru-RU" sz="1400" dirty="0">
                <a:solidFill>
                  <a:srgbClr val="600000"/>
                </a:solidFill>
              </a:rPr>
              <a:t> </a:t>
            </a:r>
            <a:endParaRPr lang="ru-RU" sz="1400" dirty="0" smtClean="0">
              <a:solidFill>
                <a:srgbClr val="600000"/>
              </a:solidFill>
            </a:endParaRPr>
          </a:p>
          <a:p>
            <a:endParaRPr lang="ru-RU" sz="1400" dirty="0">
              <a:solidFill>
                <a:srgbClr val="600000"/>
              </a:solidFill>
            </a:endParaRPr>
          </a:p>
          <a:p>
            <a:endParaRPr lang="ru-RU" sz="1400" dirty="0" smtClean="0">
              <a:solidFill>
                <a:srgbClr val="600000"/>
              </a:solidFill>
            </a:endParaRPr>
          </a:p>
          <a:p>
            <a:endParaRPr lang="en-US" sz="1400" dirty="0">
              <a:solidFill>
                <a:srgbClr val="600000"/>
              </a:solidFill>
            </a:endParaRP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663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3312368" cy="4464496"/>
          </a:xfrm>
        </p:spPr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Александр </a:t>
            </a:r>
            <a:r>
              <a:rPr lang="ru-RU" sz="3200" dirty="0"/>
              <a:t>С</a:t>
            </a:r>
            <a:r>
              <a:rPr lang="ru-RU" sz="3200" dirty="0" smtClean="0"/>
              <a:t>ергеевич </a:t>
            </a:r>
            <a:br>
              <a:rPr lang="ru-RU" sz="3200" dirty="0" smtClean="0"/>
            </a:br>
            <a:r>
              <a:rPr lang="ru-RU" sz="3200" dirty="0" smtClean="0"/>
              <a:t>Пушкин 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050" name="Picture 2" descr="C:\Users\Компьютер\Desktop\a8c4fe60eb1e99e75ae3098c205f2bc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86680"/>
            <a:ext cx="4392487" cy="5734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9832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475656" y="396438"/>
            <a:ext cx="72454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ru-RU" sz="1200" dirty="0">
              <a:solidFill>
                <a:srgbClr val="00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986" y="2547797"/>
            <a:ext cx="6195751" cy="3802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84005" y="208695"/>
            <a:ext cx="7920880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b="1" dirty="0">
                <a:solidFill>
                  <a:schemeClr val="bg1"/>
                </a:solidFill>
              </a:rPr>
              <a:t>Александр Пушкин</a:t>
            </a:r>
            <a:r>
              <a:rPr lang="ru-RU" sz="1100" dirty="0">
                <a:solidFill>
                  <a:schemeClr val="bg1"/>
                </a:solidFill>
              </a:rPr>
              <a:t> — великий русский поэт. Его стихи известны во всем мире.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Он родился очень давно (6 июня 1799 года) в большой семье. У него была старшая сестра и младший брат.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Еще у маленького Саши была няня — </a:t>
            </a:r>
            <a:r>
              <a:rPr lang="ru-RU" sz="1100" b="1" dirty="0">
                <a:solidFill>
                  <a:schemeClr val="bg1"/>
                </a:solidFill>
              </a:rPr>
              <a:t>Арина Родионовна</a:t>
            </a:r>
            <a:r>
              <a:rPr lang="ru-RU" sz="1100" dirty="0">
                <a:solidFill>
                  <a:schemeClr val="bg1"/>
                </a:solidFill>
              </a:rPr>
              <a:t>. Она была очень доброй, и она знала много интересных сказок.</a:t>
            </a:r>
          </a:p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Маленький </a:t>
            </a:r>
            <a:r>
              <a:rPr lang="ru-RU" sz="1100" dirty="0">
                <a:solidFill>
                  <a:schemeClr val="bg1"/>
                </a:solidFill>
              </a:rPr>
              <a:t>Саша очень рано научился читать. В их доме всегда было много книг. </a:t>
            </a:r>
            <a:r>
              <a:rPr lang="ru-RU" sz="1100" b="1" dirty="0">
                <a:solidFill>
                  <a:schemeClr val="bg1"/>
                </a:solidFill>
              </a:rPr>
              <a:t>Чтение</a:t>
            </a:r>
            <a:r>
              <a:rPr lang="ru-RU" sz="1100" dirty="0">
                <a:solidFill>
                  <a:schemeClr val="bg1"/>
                </a:solidFill>
              </a:rPr>
              <a:t> стало его любимым занятием.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Папа Саши писал стихи. И скоро маленький Саша тоже начал сочинять стихотворения</a:t>
            </a:r>
            <a:r>
              <a:rPr lang="ru-RU" sz="1100" dirty="0" smtClean="0">
                <a:solidFill>
                  <a:schemeClr val="bg1"/>
                </a:solidFill>
              </a:rPr>
              <a:t>.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84005" y="1439801"/>
            <a:ext cx="77370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>
                <a:solidFill>
                  <a:schemeClr val="bg1"/>
                </a:solidFill>
              </a:rPr>
              <a:t>В 12 лет Саша поступил </a:t>
            </a:r>
            <a:r>
              <a:rPr lang="ru-RU" sz="1100" dirty="0" smtClean="0">
                <a:solidFill>
                  <a:schemeClr val="bg1"/>
                </a:solidFill>
              </a:rPr>
              <a:t>в </a:t>
            </a:r>
            <a:r>
              <a:rPr lang="ru-RU" sz="1100" b="1" u="sng" dirty="0" smtClean="0">
                <a:solidFill>
                  <a:schemeClr val="bg1"/>
                </a:solidFill>
                <a:hlinkClick r:id="rId3"/>
              </a:rPr>
              <a:t>лицей</a:t>
            </a:r>
            <a:r>
              <a:rPr lang="ru-RU" sz="1100" dirty="0">
                <a:solidFill>
                  <a:schemeClr val="bg1"/>
                </a:solidFill>
              </a:rPr>
              <a:t>. Там он встретил друзей и начал писать прекрасные стихи</a:t>
            </a:r>
            <a:r>
              <a:rPr lang="ru-RU" sz="11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Пушкин при написании некоторых произведений использовал рассказы своей няни Арины Родионовны. Поэт слушал её сказки и народные песни, будучи уже взрослым, </a:t>
            </a:r>
            <a:r>
              <a:rPr lang="ru-RU" sz="1100" dirty="0" smtClean="0">
                <a:solidFill>
                  <a:schemeClr val="bg1"/>
                </a:solidFill>
              </a:rPr>
              <a:t>и </a:t>
            </a:r>
            <a:r>
              <a:rPr lang="ru-RU" sz="1100" dirty="0">
                <a:solidFill>
                  <a:schemeClr val="bg1"/>
                </a:solidFill>
              </a:rPr>
              <a:t>записывал.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Он написал много сказок и красивых стихов, которые стали известны по всему миру. Он стал великим русским поэтом.</a:t>
            </a:r>
          </a:p>
          <a:p>
            <a:pPr algn="just"/>
            <a:r>
              <a:rPr lang="ru-RU" sz="1100" dirty="0">
                <a:solidFill>
                  <a:schemeClr val="bg1"/>
                </a:solidFill>
              </a:rPr>
              <a:t>Поэт умер 10 февраля 1837 года в Петербурге.</a:t>
            </a:r>
            <a:endParaRPr lang="ru-RU" sz="1100" b="0" i="0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3663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5123" name="Picture 3" descr="C:\Users\Компьютер\Desktop\101786276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16616"/>
            <a:ext cx="3987308" cy="546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012160" y="1340768"/>
            <a:ext cx="2664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Сказка в стихах Александра Пушкина, написанная в 1831 году и впервые изданная в следующем году в собрании стихотворений.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03648" y="5661248"/>
            <a:ext cx="741682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rgbClr val="600000"/>
                </a:solidFill>
              </a:rPr>
              <a:t>Сказка посвящена истории женитьбы царя </a:t>
            </a:r>
            <a:r>
              <a:rPr lang="ru-RU" sz="1100" dirty="0" err="1">
                <a:solidFill>
                  <a:srgbClr val="600000"/>
                </a:solidFill>
              </a:rPr>
              <a:t>Салтана</a:t>
            </a:r>
            <a:r>
              <a:rPr lang="ru-RU" sz="1100" dirty="0">
                <a:solidFill>
                  <a:srgbClr val="600000"/>
                </a:solidFill>
              </a:rPr>
              <a:t> и рождению его сына, князя </a:t>
            </a:r>
            <a:r>
              <a:rPr lang="ru-RU" sz="1100" dirty="0" err="1">
                <a:solidFill>
                  <a:srgbClr val="600000"/>
                </a:solidFill>
              </a:rPr>
              <a:t>Гвидона</a:t>
            </a:r>
            <a:r>
              <a:rPr lang="ru-RU" sz="1100" dirty="0">
                <a:solidFill>
                  <a:srgbClr val="600000"/>
                </a:solidFill>
              </a:rPr>
              <a:t>, который из-за козней тёток попадает на необитаемый остров, встречает там волшебницу — царевну Лебедь, с её помощью становится могущественным владыкой и воссоединяется с отцом.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255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561518" y="489749"/>
            <a:ext cx="14181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2060"/>
                </a:solidFill>
              </a:rPr>
              <a:t>СЮЕТ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3772" y="489749"/>
            <a:ext cx="162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Сюжет </a:t>
            </a:r>
            <a:endParaRPr lang="ru-RU" dirty="0"/>
          </a:p>
        </p:txBody>
      </p:sp>
      <p:pic>
        <p:nvPicPr>
          <p:cNvPr id="10245" name="Picture 5" descr="C:\Users\Компьютер\Desktop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18" y="242369"/>
            <a:ext cx="5128348" cy="3872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096" y="255207"/>
            <a:ext cx="5529263" cy="3846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47070" y="4725144"/>
            <a:ext cx="72352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solidFill>
                  <a:schemeClr val="bg1"/>
                </a:solidFill>
              </a:rPr>
              <a:t>Сестры пряли у окошка и мечтали выйти замуж за царя. Одна, если станет царицей, хотела устроить большой пир, другая наткать полотна, а третья – родить сына царевича. Они не знали, что под окошком их слушает царь. Он выбрал в жёны ту, которая хотела родить сына. Сестры, назначенные при дворе на должность поварихи и ткачихи затаили обиду, и решили погубить царицу. Когда она родила красивого мальчика, злые сестры прислали письмо с ложными обвинениями </a:t>
            </a:r>
            <a:r>
              <a:rPr lang="ru-RU" sz="1100" dirty="0" err="1">
                <a:solidFill>
                  <a:schemeClr val="bg1"/>
                </a:solidFill>
              </a:rPr>
              <a:t>Салтану</a:t>
            </a:r>
            <a:r>
              <a:rPr lang="ru-RU" sz="1100" dirty="0">
                <a:solidFill>
                  <a:schemeClr val="bg1"/>
                </a:solidFill>
              </a:rPr>
              <a:t>. Царь возвратился с войны, и не нашёл свою жену. Бояре уже заточили царицу с сыном в бочку, и кинули в морские волны.</a:t>
            </a:r>
          </a:p>
        </p:txBody>
      </p:sp>
    </p:spTree>
    <p:extLst>
      <p:ext uri="{BB962C8B-B14F-4D97-AF65-F5344CB8AC3E}">
        <p14:creationId xmlns:p14="http://schemas.microsoft.com/office/powerpoint/2010/main" val="3572255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60648"/>
            <a:ext cx="7848872" cy="792087"/>
          </a:xfrm>
        </p:spPr>
        <p:txBody>
          <a:bodyPr/>
          <a:lstStyle/>
          <a:p>
            <a:pPr marL="0" indent="0" algn="just">
              <a:buNone/>
            </a:pPr>
            <a:r>
              <a:rPr lang="ru-RU" sz="1100" dirty="0" smtClean="0">
                <a:solidFill>
                  <a:schemeClr val="bg1"/>
                </a:solidFill>
              </a:rPr>
              <a:t>Бочку </a:t>
            </a:r>
            <a:r>
              <a:rPr lang="ru-RU" sz="1100" dirty="0">
                <a:solidFill>
                  <a:schemeClr val="bg1"/>
                </a:solidFill>
              </a:rPr>
              <a:t>прибило к берегу острова. Из неё вышел уже взрослый царевич и его мать. На охоте юноша защитил лебедя от коршуна. Лебедь оказался девушкой волшебницей, она отблагодарила царевича </a:t>
            </a:r>
            <a:r>
              <a:rPr lang="ru-RU" sz="1100" dirty="0" err="1">
                <a:solidFill>
                  <a:schemeClr val="bg1"/>
                </a:solidFill>
              </a:rPr>
              <a:t>Гвидона</a:t>
            </a:r>
            <a:r>
              <a:rPr lang="ru-RU" sz="1100" dirty="0">
                <a:solidFill>
                  <a:schemeClr val="bg1"/>
                </a:solidFill>
              </a:rPr>
              <a:t>, создав для него город, в котором он стал царём.</a:t>
            </a:r>
          </a:p>
        </p:txBody>
      </p:sp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7056784" cy="5486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22558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3075" name="Picture 3" descr="C:\Users\Компьютер\Desktop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3573"/>
            <a:ext cx="4833393" cy="364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Компьютер\Desktop\1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476" y="3571931"/>
            <a:ext cx="4149064" cy="313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6738"/>
            <a:ext cx="4379954" cy="3305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4098" name="Picture 2" descr="C:\Users\Компьютер\Desktop\800px-Ivanbilib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3609"/>
            <a:ext cx="3921224" cy="6136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580112" y="393361"/>
            <a:ext cx="31683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Мимо острова проплывают купцы и удивляются, видя на прежде необитаемом острове «город новый златоглавый, пристань с крепкою заставой». </a:t>
            </a:r>
            <a:r>
              <a:rPr lang="ru-RU" sz="1100" dirty="0" err="1" smtClean="0">
                <a:solidFill>
                  <a:schemeClr val="bg1"/>
                </a:solidFill>
              </a:rPr>
              <a:t>Гвидон</a:t>
            </a:r>
            <a:r>
              <a:rPr lang="ru-RU" sz="1100" dirty="0" smtClean="0">
                <a:solidFill>
                  <a:schemeClr val="bg1"/>
                </a:solidFill>
              </a:rPr>
              <a:t> принимает купцов как дорогих гостей, а в конце разговора передаёт поклон царю </a:t>
            </a:r>
            <a:r>
              <a:rPr lang="ru-RU" sz="1100" dirty="0" err="1" smtClean="0">
                <a:solidFill>
                  <a:schemeClr val="bg1"/>
                </a:solidFill>
              </a:rPr>
              <a:t>Салтану</a:t>
            </a:r>
            <a:r>
              <a:rPr lang="ru-RU" sz="1100" dirty="0" smtClean="0">
                <a:solidFill>
                  <a:schemeClr val="bg1"/>
                </a:solidFill>
              </a:rPr>
              <a:t>. По прибытии в царство </a:t>
            </a:r>
            <a:r>
              <a:rPr lang="ru-RU" sz="1100" dirty="0" err="1" smtClean="0">
                <a:solidFill>
                  <a:schemeClr val="bg1"/>
                </a:solidFill>
              </a:rPr>
              <a:t>Салтана</a:t>
            </a:r>
            <a:r>
              <a:rPr lang="ru-RU" sz="1100" dirty="0" smtClean="0">
                <a:solidFill>
                  <a:schemeClr val="bg1"/>
                </a:solidFill>
              </a:rPr>
              <a:t> они рассказывают ему о чудесном городе и приглашают его от имени князя </a:t>
            </a:r>
            <a:r>
              <a:rPr lang="ru-RU" sz="1100" dirty="0" err="1" smtClean="0">
                <a:solidFill>
                  <a:schemeClr val="bg1"/>
                </a:solidFill>
              </a:rPr>
              <a:t>Гвидона</a:t>
            </a:r>
            <a:r>
              <a:rPr lang="ru-RU" sz="1100" dirty="0" smtClean="0">
                <a:solidFill>
                  <a:schemeClr val="bg1"/>
                </a:solidFill>
              </a:rPr>
              <a:t> в гости.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80111" y="2780928"/>
            <a:ext cx="316835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100" dirty="0" smtClean="0">
                <a:solidFill>
                  <a:schemeClr val="bg1"/>
                </a:solidFill>
              </a:rPr>
              <a:t>Сам царевич, превратившись с помощью лебеди в комара, приплывает с купцами к отцу и слушает этот разговор. Но одна из завистливых сестёр, повариха, рассказывает </a:t>
            </a:r>
            <a:r>
              <a:rPr lang="ru-RU" sz="1100" dirty="0" err="1" smtClean="0">
                <a:solidFill>
                  <a:schemeClr val="bg1"/>
                </a:solidFill>
              </a:rPr>
              <a:t>Салтану</a:t>
            </a:r>
            <a:r>
              <a:rPr lang="ru-RU" sz="1100" dirty="0" smtClean="0">
                <a:solidFill>
                  <a:schemeClr val="bg1"/>
                </a:solidFill>
              </a:rPr>
              <a:t> о новом чуде света: </a:t>
            </a:r>
            <a:r>
              <a:rPr lang="ru-RU" sz="1100" dirty="0" smtClean="0">
                <a:solidFill>
                  <a:schemeClr val="bg1"/>
                </a:solidFill>
                <a:hlinkClick r:id="rId3" tooltip="Разумные животные"/>
              </a:rPr>
              <a:t>поющей белке</a:t>
            </a:r>
            <a:r>
              <a:rPr lang="ru-RU" sz="1100" dirty="0" smtClean="0">
                <a:solidFill>
                  <a:schemeClr val="bg1"/>
                </a:solidFill>
              </a:rPr>
              <a:t>, которая живёт под елью и грызёт орешки с изумрудами и золотыми скорлупками. Услышав об этом, царь отказывается от поездки к </a:t>
            </a:r>
            <a:r>
              <a:rPr lang="ru-RU" sz="1100" dirty="0" err="1" smtClean="0">
                <a:solidFill>
                  <a:schemeClr val="bg1"/>
                </a:solidFill>
              </a:rPr>
              <a:t>Гвидону</a:t>
            </a:r>
            <a:r>
              <a:rPr lang="ru-RU" sz="1100" dirty="0" smtClean="0">
                <a:solidFill>
                  <a:schemeClr val="bg1"/>
                </a:solidFill>
              </a:rPr>
              <a:t>. За это комар жалит повариху в правый глаз.</a:t>
            </a:r>
            <a:endParaRPr lang="ru-RU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647072" y="1993799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rgbClr val="600000">
                    <a:lumMod val="50000"/>
                  </a:srgbClr>
                </a:solidFill>
                <a:cs typeface="Arial" charset="0"/>
              </a:endParaRPr>
            </a:p>
          </p:txBody>
        </p:sp>
      </p:grpSp>
      <p:pic>
        <p:nvPicPr>
          <p:cNvPr id="5123" name="Picture 3" descr="C:\Users\Компьютер\Desktop\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214" y="309640"/>
            <a:ext cx="4714231" cy="355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Компьютер\Desktop\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0865" y="309640"/>
            <a:ext cx="4608133" cy="3559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Компьютер\Desktop\3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852" y="3723801"/>
            <a:ext cx="3837140" cy="289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56189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21">
      <a:dk1>
        <a:srgbClr val="600000"/>
      </a:dk1>
      <a:lt1>
        <a:srgbClr val="600000"/>
      </a:lt1>
      <a:dk2>
        <a:srgbClr val="600000"/>
      </a:dk2>
      <a:lt2>
        <a:srgbClr val="600000"/>
      </a:lt2>
      <a:accent1>
        <a:srgbClr val="600000"/>
      </a:accent1>
      <a:accent2>
        <a:srgbClr val="C00000"/>
      </a:accent2>
      <a:accent3>
        <a:srgbClr val="600000"/>
      </a:accent3>
      <a:accent4>
        <a:srgbClr val="600000"/>
      </a:accent4>
      <a:accent5>
        <a:srgbClr val="600000"/>
      </a:accent5>
      <a:accent6>
        <a:srgbClr val="600000"/>
      </a:accent6>
      <a:hlink>
        <a:srgbClr val="600000"/>
      </a:hlink>
      <a:folHlink>
        <a:srgbClr val="60000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668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Comic Sans MS</vt:lpstr>
      <vt:lpstr>Calibri</vt:lpstr>
      <vt:lpstr>1_Тема Office</vt:lpstr>
      <vt:lpstr>Презентация PowerPoint</vt:lpstr>
      <vt:lpstr>  Александр Сергеевич  Пушкин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После возвращения в свои владения Гвидон рассказывает лебеди о белке, и та переселяет её в его город. Для белки князь строит хрустальный дом.</vt:lpstr>
      <vt:lpstr>Презентация PowerPoint</vt:lpstr>
      <vt:lpstr>Презентация PowerPoint</vt:lpstr>
      <vt:lpstr>Презентация PowerPoint</vt:lpstr>
      <vt:lpstr>                   </vt:lpstr>
      <vt:lpstr>ссылки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Компьютер</cp:lastModifiedBy>
  <cp:revision>76</cp:revision>
  <dcterms:created xsi:type="dcterms:W3CDTF">2014-07-06T18:18:01Z</dcterms:created>
  <dcterms:modified xsi:type="dcterms:W3CDTF">2021-05-26T09:12:54Z</dcterms:modified>
</cp:coreProperties>
</file>