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57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9610D-CA89-403A-A140-F427CF07D7DB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69-3976-412A-9C64-50E3E20F1859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6463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9610D-CA89-403A-A140-F427CF07D7DB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69-3976-412A-9C64-50E3E20F1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642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9610D-CA89-403A-A140-F427CF07D7DB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69-3976-412A-9C64-50E3E20F1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718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9610D-CA89-403A-A140-F427CF07D7DB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69-3976-412A-9C64-50E3E20F185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34160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9610D-CA89-403A-A140-F427CF07D7DB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69-3976-412A-9C64-50E3E20F1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1334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9610D-CA89-403A-A140-F427CF07D7DB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69-3976-412A-9C64-50E3E20F185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70133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9610D-CA89-403A-A140-F427CF07D7DB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69-3976-412A-9C64-50E3E20F1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6649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9610D-CA89-403A-A140-F427CF07D7DB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69-3976-412A-9C64-50E3E20F1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177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9610D-CA89-403A-A140-F427CF07D7DB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69-3976-412A-9C64-50E3E20F1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770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9610D-CA89-403A-A140-F427CF07D7DB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69-3976-412A-9C64-50E3E20F1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407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9610D-CA89-403A-A140-F427CF07D7DB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69-3976-412A-9C64-50E3E20F1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9499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9610D-CA89-403A-A140-F427CF07D7DB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69-3976-412A-9C64-50E3E20F1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7609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9610D-CA89-403A-A140-F427CF07D7DB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69-3976-412A-9C64-50E3E20F1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271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9610D-CA89-403A-A140-F427CF07D7DB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69-3976-412A-9C64-50E3E20F1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3433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9610D-CA89-403A-A140-F427CF07D7DB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69-3976-412A-9C64-50E3E20F1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1264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9610D-CA89-403A-A140-F427CF07D7DB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69-3976-412A-9C64-50E3E20F1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788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9610D-CA89-403A-A140-F427CF07D7DB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C76D69-3976-412A-9C64-50E3E20F1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649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939610D-CA89-403A-A140-F427CF07D7DB}" type="datetimeFigureOut">
              <a:rPr lang="ru-RU" smtClean="0"/>
              <a:t>29.03.2021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EC76D69-3976-412A-9C64-50E3E20F18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7139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5803" y="358220"/>
            <a:ext cx="8201319" cy="303543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Решение задач на увеличение, уменьшение числа на несколько единиц.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655325" y="4647414"/>
            <a:ext cx="4817096" cy="1593129"/>
          </a:xfrm>
        </p:spPr>
        <p:txBody>
          <a:bodyPr>
            <a:normAutofit/>
          </a:bodyPr>
          <a:lstStyle/>
          <a:p>
            <a:r>
              <a:rPr lang="ru-RU" dirty="0" smtClean="0"/>
              <a:t>Подготовила учитель математики </a:t>
            </a:r>
            <a:r>
              <a:rPr lang="ru-RU" dirty="0" err="1" smtClean="0"/>
              <a:t>Шилекето</a:t>
            </a:r>
            <a:r>
              <a:rPr lang="ru-RU" dirty="0" smtClean="0"/>
              <a:t> Татьяна Владимировна</a:t>
            </a:r>
          </a:p>
          <a:p>
            <a:r>
              <a:rPr lang="ru-RU" dirty="0" smtClean="0"/>
              <a:t>МБОУ ООШ №7 Сергиев Посад</a:t>
            </a:r>
          </a:p>
          <a:p>
            <a:endParaRPr lang="ru-RU" dirty="0"/>
          </a:p>
        </p:txBody>
      </p:sp>
      <p:pic>
        <p:nvPicPr>
          <p:cNvPr id="1026" name="Picture 2" descr="https://im0-tub-ru.yandex.net/i?id=3b97376a4c3df3b687022bfe8abb3c37&amp;ref=rim&amp;n=33&amp;w=171&amp;h=18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105" y="0"/>
            <a:ext cx="2514895" cy="2764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im0-tub-ru.yandex.net/i?id=2dde3df4fee7b8bea6b171b3528a67b8&amp;ref=rim&amp;n=33&amp;w=250&amp;h=18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38747"/>
            <a:ext cx="5109328" cy="3219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1888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64850" y="329938"/>
            <a:ext cx="62216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Домашнее задание:</a:t>
            </a:r>
            <a:endParaRPr lang="ru-RU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986" y="1206631"/>
            <a:ext cx="52719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chemeClr val="bg1"/>
                </a:solidFill>
              </a:rPr>
              <a:t>Стр</a:t>
            </a:r>
            <a:r>
              <a:rPr lang="ru-RU" sz="2800" dirty="0" smtClean="0">
                <a:solidFill>
                  <a:schemeClr val="bg1"/>
                </a:solidFill>
              </a:rPr>
              <a:t> 113 № 36 1,2 столбик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93509" y="2168165"/>
            <a:ext cx="776175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dirty="0" smtClean="0">
                <a:solidFill>
                  <a:srgbClr val="FF0000"/>
                </a:solidFill>
              </a:rPr>
              <a:t>. 10</a:t>
            </a:r>
          </a:p>
          <a:p>
            <a:r>
              <a:rPr lang="ru-RU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46</a:t>
            </a:r>
          </a:p>
          <a:p>
            <a:r>
              <a:rPr lang="ru-RU" sz="32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-18</a:t>
            </a:r>
            <a:endParaRPr lang="ru-RU" sz="32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60599" y="3509334"/>
            <a:ext cx="7635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 28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05872" y="2168165"/>
            <a:ext cx="89554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28</a:t>
            </a:r>
          </a:p>
          <a:p>
            <a:r>
              <a:rPr lang="ru-RU" sz="32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+18</a:t>
            </a:r>
            <a:endParaRPr lang="ru-RU" sz="32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3262" y="3522382"/>
            <a:ext cx="8284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46</a:t>
            </a:r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75351" y="2432115"/>
            <a:ext cx="8118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</a:t>
            </a:r>
          </a:p>
          <a:p>
            <a:r>
              <a:rPr lang="ru-RU" sz="32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-20</a:t>
            </a:r>
            <a:endParaRPr lang="ru-RU" sz="32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5649" y="3509334"/>
            <a:ext cx="774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32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920793" y="2432115"/>
            <a:ext cx="10840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32</a:t>
            </a:r>
          </a:p>
          <a:p>
            <a:r>
              <a:rPr lang="ru-RU" sz="32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+20</a:t>
            </a:r>
            <a:endParaRPr lang="ru-RU" sz="32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63683" y="3509333"/>
            <a:ext cx="718644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</a:t>
            </a:r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094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214908/ab6d9570-7f7d-4db5-91ad-f266872d0fe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13443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359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117128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Цель - </a:t>
            </a:r>
            <a:r>
              <a:rPr lang="ru-RU" dirty="0">
                <a:solidFill>
                  <a:schemeClr val="bg1"/>
                </a:solidFill>
              </a:rPr>
              <a:t>закрепить понятия увеличение (уменьшение) числа </a:t>
            </a:r>
            <a:r>
              <a:rPr lang="ru-RU" dirty="0" smtClean="0">
                <a:solidFill>
                  <a:schemeClr val="bg1"/>
                </a:solidFill>
              </a:rPr>
              <a:t>на несколько единиц.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1" y="1857080"/>
            <a:ext cx="10184894" cy="4572000"/>
          </a:xfrm>
        </p:spPr>
        <p:txBody>
          <a:bodyPr/>
          <a:lstStyle/>
          <a:p>
            <a:r>
              <a:rPr lang="ru-RU" i="1" u="sng" dirty="0" smtClean="0">
                <a:solidFill>
                  <a:schemeClr val="bg1"/>
                </a:solidFill>
              </a:rPr>
              <a:t>Задачи:</a:t>
            </a:r>
          </a:p>
          <a:p>
            <a:r>
              <a:rPr lang="ru-RU" i="1" u="sng" dirty="0" smtClean="0">
                <a:solidFill>
                  <a:schemeClr val="bg1"/>
                </a:solidFill>
              </a:rPr>
              <a:t>Образовательные</a:t>
            </a:r>
            <a:r>
              <a:rPr lang="ru-RU" i="1" u="sng" dirty="0">
                <a:solidFill>
                  <a:schemeClr val="bg1"/>
                </a:solidFill>
              </a:rPr>
              <a:t> :</a:t>
            </a:r>
            <a:r>
              <a:rPr lang="ru-RU" dirty="0">
                <a:solidFill>
                  <a:schemeClr val="bg1"/>
                </a:solidFill>
              </a:rPr>
              <a:t> закрепить навык и умение увеличивать и уменьшать число на несколько единиц в ходе решения примеров и задач. Научить составлять, сравнивать и решать примеры, задачи на увеличение и уменьшение числа на несколько единиц, различать их;</a:t>
            </a:r>
          </a:p>
          <a:p>
            <a:r>
              <a:rPr lang="ru-RU" i="1" u="sng" dirty="0" err="1" smtClean="0">
                <a:solidFill>
                  <a:schemeClr val="bg1"/>
                </a:solidFill>
              </a:rPr>
              <a:t>Коррекционно</a:t>
            </a:r>
            <a:r>
              <a:rPr lang="ru-RU" i="1" u="sng" dirty="0" smtClean="0">
                <a:solidFill>
                  <a:schemeClr val="bg1"/>
                </a:solidFill>
              </a:rPr>
              <a:t> - развивающие:</a:t>
            </a:r>
            <a:r>
              <a:rPr lang="ru-RU" dirty="0">
                <a:solidFill>
                  <a:schemeClr val="bg1"/>
                </a:solidFill>
              </a:rPr>
              <a:t> развивать математические способности, вычислительные навыки, корректировать мышление, речь, аналитические способности;</a:t>
            </a:r>
          </a:p>
          <a:p>
            <a:r>
              <a:rPr lang="ru-RU" i="1" u="sng" dirty="0" smtClean="0">
                <a:solidFill>
                  <a:schemeClr val="bg1"/>
                </a:solidFill>
              </a:rPr>
              <a:t>Воспитательные:</a:t>
            </a:r>
            <a:r>
              <a:rPr lang="ru-RU" dirty="0">
                <a:solidFill>
                  <a:schemeClr val="bg1"/>
                </a:solidFill>
              </a:rPr>
              <a:t> воспитание положительного отношения к учебной деятельности, способствовать учебному сотрудничеству с одноклассниками, умению точно и полно выражать свои мысли.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01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videouroki.net/html/2018/12/21/v_5c1ccc102af11/99726063_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5988"/>
            <a:ext cx="12191999" cy="692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72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3633" y="480767"/>
            <a:ext cx="917328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                            </a:t>
            </a:r>
            <a:r>
              <a:rPr lang="ru-RU" sz="3200" b="1" u="sng" dirty="0" smtClean="0">
                <a:solidFill>
                  <a:schemeClr val="bg1"/>
                </a:solidFill>
              </a:rPr>
              <a:t>Правило:</a:t>
            </a:r>
            <a:endParaRPr lang="ru-RU" sz="3200" u="sng" dirty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r>
              <a:rPr lang="ru-RU" sz="3200" dirty="0">
                <a:solidFill>
                  <a:schemeClr val="bg1"/>
                </a:solidFill>
              </a:rPr>
              <a:t> </a:t>
            </a:r>
            <a:r>
              <a:rPr lang="ru-RU" sz="3200" b="1" i="1" u="sng" dirty="0">
                <a:solidFill>
                  <a:schemeClr val="bg1"/>
                </a:solidFill>
              </a:rPr>
              <a:t>При увеличении</a:t>
            </a:r>
            <a:r>
              <a:rPr lang="ru-RU" sz="3200" dirty="0">
                <a:solidFill>
                  <a:schemeClr val="bg1"/>
                </a:solidFill>
              </a:rPr>
              <a:t> числа на несколько единиц, предметов становится больше. При записи примера </a:t>
            </a:r>
            <a:r>
              <a:rPr lang="ru-RU" sz="3200" b="1" dirty="0">
                <a:solidFill>
                  <a:schemeClr val="bg1"/>
                </a:solidFill>
              </a:rPr>
              <a:t>используем знак “+”.</a:t>
            </a:r>
            <a:endParaRPr lang="ru-RU" sz="3200" dirty="0">
              <a:solidFill>
                <a:schemeClr val="bg1"/>
              </a:solidFill>
            </a:endParaRPr>
          </a:p>
          <a:p>
            <a:endParaRPr lang="ru-RU" sz="3200" dirty="0" smtClean="0">
              <a:solidFill>
                <a:schemeClr val="bg1"/>
              </a:solidFill>
            </a:endParaRPr>
          </a:p>
          <a:p>
            <a:r>
              <a:rPr lang="ru-RU" sz="3200" dirty="0">
                <a:solidFill>
                  <a:schemeClr val="bg1"/>
                </a:solidFill>
              </a:rPr>
              <a:t> </a:t>
            </a:r>
            <a:r>
              <a:rPr lang="ru-RU" sz="3200" b="1" i="1" u="sng" dirty="0">
                <a:solidFill>
                  <a:schemeClr val="bg1"/>
                </a:solidFill>
              </a:rPr>
              <a:t>При уменьшении</a:t>
            </a:r>
            <a:r>
              <a:rPr lang="ru-RU" sz="3200" dirty="0">
                <a:solidFill>
                  <a:schemeClr val="bg1"/>
                </a:solidFill>
              </a:rPr>
              <a:t> числа на несколько единиц, предметов становится меньше. При записи примера </a:t>
            </a:r>
            <a:r>
              <a:rPr lang="ru-RU" sz="3200" b="1" dirty="0">
                <a:solidFill>
                  <a:schemeClr val="bg1"/>
                </a:solidFill>
              </a:rPr>
              <a:t>используем знак </a:t>
            </a:r>
            <a:r>
              <a:rPr lang="ru-RU" sz="3200" b="1" dirty="0" smtClean="0">
                <a:solidFill>
                  <a:schemeClr val="bg1"/>
                </a:solidFill>
              </a:rPr>
              <a:t>“-”.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129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d.multiurok.ru/html/2017/11/25/s_5a198d9dcee82/img_s754636_1_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938" y="400640"/>
            <a:ext cx="11076494" cy="6085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28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40025" y="707010"/>
            <a:ext cx="10999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Задача </a:t>
            </a:r>
            <a:endParaRPr lang="ru-RU" dirty="0"/>
          </a:p>
        </p:txBody>
      </p:sp>
      <p:pic>
        <p:nvPicPr>
          <p:cNvPr id="3074" name="Picture 2" descr="https://fhd.multiurok.ru/c/1/5/c15b1fc6a3c3b9378caceb0b41fb85cabf3a1501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973" y="103695"/>
            <a:ext cx="9794450" cy="642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s://fhd.multiurok.ru/c/1/5/c15b1fc6a3c3b9378caceb0b41fb85cabf3a1501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781" y="131976"/>
            <a:ext cx="9794450" cy="6429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38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4656" y="207390"/>
            <a:ext cx="29977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Задача №32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5036" y="961535"/>
            <a:ext cx="817303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Задача №1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Теплоход прибыл к пристани в15ч, 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катер причалил на 6ч раньше. 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какое время катер причалил к причалу?</a:t>
            </a:r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839" y="3223968"/>
            <a:ext cx="41381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Условие: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Прибыл теплоход в – 15ч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Причалил катер на – 6ч раньше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Причалил катер-?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3571" y="4647414"/>
            <a:ext cx="5773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Решение: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15-6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(ч)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10704" y="5693791"/>
            <a:ext cx="6485719" cy="461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 в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часов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катер причалил к причалу.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3513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109" y="443060"/>
            <a:ext cx="953049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Задача №2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Теплоход прибыл к пристани в 15 ч, а катер причалил к пристани на 6 часов позже.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какое время  катер причалил к пристани?</a:t>
            </a:r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7646" y="2630079"/>
            <a:ext cx="5156462" cy="1348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Условие: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Прибыл теплоход в -15ч 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Причалил катер на -6 ч. Позже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Причалил катер-?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0767" y="4103027"/>
            <a:ext cx="36387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Решение: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15+6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(ч)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67646" y="5033913"/>
            <a:ext cx="6815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 в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 час катер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причалил к пристани.</a:t>
            </a:r>
            <a:endParaRPr lang="ru-RU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716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00900" y="537328"/>
            <a:ext cx="61125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Решим примеры с проверкой № 34 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65229" y="1470581"/>
            <a:ext cx="889987" cy="13542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dirty="0" smtClean="0">
                <a:solidFill>
                  <a:schemeClr val="bg1"/>
                </a:solidFill>
              </a:rPr>
              <a:t>. 10</a:t>
            </a:r>
          </a:p>
          <a:p>
            <a:r>
              <a:rPr lang="ru-RU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51</a:t>
            </a:r>
          </a:p>
          <a:p>
            <a:r>
              <a:rPr lang="ru-RU" sz="32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- 32</a:t>
            </a:r>
            <a:endParaRPr lang="ru-RU" sz="3200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00901" y="2824798"/>
            <a:ext cx="6543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endParaRPr lang="ru-RU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60396" y="1470582"/>
            <a:ext cx="111603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</a:t>
            </a:r>
            <a:r>
              <a:rPr lang="ru-RU" dirty="0" smtClean="0">
                <a:solidFill>
                  <a:schemeClr val="bg1"/>
                </a:solidFill>
              </a:rPr>
              <a:t>1</a:t>
            </a:r>
          </a:p>
          <a:p>
            <a:r>
              <a:rPr lang="ru-RU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19</a:t>
            </a:r>
          </a:p>
          <a:p>
            <a:r>
              <a:rPr lang="ru-RU" sz="3200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+32</a:t>
            </a:r>
            <a:endParaRPr lang="ru-RU" sz="3200" u="sng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14920" y="2824799"/>
            <a:ext cx="9038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  <a:endParaRPr lang="ru-RU" sz="32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99557" y="1348033"/>
            <a:ext cx="124544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</a:t>
            </a:r>
            <a:r>
              <a:rPr lang="ru-RU" dirty="0" smtClean="0">
                <a:solidFill>
                  <a:srgbClr val="FF0000"/>
                </a:solidFill>
              </a:rPr>
              <a:t>.  10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46</a:t>
            </a:r>
          </a:p>
          <a:p>
            <a:r>
              <a:rPr lang="ru-RU" sz="32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-19</a:t>
            </a:r>
            <a:endParaRPr lang="ru-RU" sz="32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41912" y="2702251"/>
            <a:ext cx="7411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</a:t>
            </a:r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94169" y="1348032"/>
            <a:ext cx="1131217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.</a:t>
            </a:r>
          </a:p>
          <a:p>
            <a:r>
              <a:rPr lang="ru-RU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</a:t>
            </a:r>
          </a:p>
          <a:p>
            <a:r>
              <a:rPr lang="ru-RU" sz="32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+19</a:t>
            </a:r>
            <a:endParaRPr lang="ru-RU" sz="32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06208" y="2702249"/>
            <a:ext cx="7589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46</a:t>
            </a:r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00820" y="1348032"/>
            <a:ext cx="142156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</a:t>
            </a:r>
            <a:r>
              <a:rPr lang="ru-RU" dirty="0" smtClean="0">
                <a:solidFill>
                  <a:srgbClr val="FF0000"/>
                </a:solidFill>
              </a:rPr>
              <a:t>. 10</a:t>
            </a:r>
          </a:p>
          <a:p>
            <a:r>
              <a:rPr lang="ru-RU" dirty="0"/>
              <a:t> </a:t>
            </a:r>
            <a:r>
              <a:rPr lang="ru-RU" dirty="0" smtClean="0"/>
              <a:t>   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62</a:t>
            </a:r>
          </a:p>
          <a:p>
            <a:r>
              <a:rPr lang="ru-RU" sz="32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- 43</a:t>
            </a:r>
            <a:endParaRPr lang="ru-RU" sz="32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12859" y="2702250"/>
            <a:ext cx="7006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92273" y="1348031"/>
            <a:ext cx="106522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   .</a:t>
            </a:r>
          </a:p>
          <a:p>
            <a:r>
              <a:rPr lang="ru-RU" dirty="0"/>
              <a:t> </a:t>
            </a:r>
            <a:r>
              <a:rPr lang="ru-RU" dirty="0" smtClean="0"/>
              <a:t>  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</a:p>
          <a:p>
            <a:r>
              <a:rPr lang="ru-RU" sz="32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+43</a:t>
            </a:r>
            <a:endParaRPr lang="ru-RU" sz="32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22384" y="2702249"/>
            <a:ext cx="7585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62</a:t>
            </a:r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113837" y="1348031"/>
            <a:ext cx="123997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. 10</a:t>
            </a:r>
          </a:p>
          <a:p>
            <a:r>
              <a:rPr lang="ru-RU" dirty="0"/>
              <a:t> </a:t>
            </a:r>
            <a:r>
              <a:rPr lang="ru-RU" sz="3200" dirty="0" smtClean="0">
                <a:solidFill>
                  <a:schemeClr val="bg1"/>
                </a:solidFill>
              </a:rPr>
              <a:t>85</a:t>
            </a:r>
          </a:p>
          <a:p>
            <a:r>
              <a:rPr lang="ru-RU" sz="3200" u="sng" dirty="0" smtClean="0">
                <a:solidFill>
                  <a:schemeClr val="bg1"/>
                </a:solidFill>
              </a:rPr>
              <a:t>-27</a:t>
            </a:r>
            <a:endParaRPr lang="ru-RU" sz="3200" u="sng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243255" y="2620652"/>
            <a:ext cx="80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58</a:t>
            </a:r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269660" y="1348031"/>
            <a:ext cx="128185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 .</a:t>
            </a:r>
          </a:p>
          <a:p>
            <a:r>
              <a:rPr lang="ru-RU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58</a:t>
            </a:r>
          </a:p>
          <a:p>
            <a:r>
              <a:rPr lang="ru-RU" sz="32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+27</a:t>
            </a:r>
            <a:endParaRPr lang="ru-RU" sz="3200" u="sng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438237" y="2620652"/>
            <a:ext cx="6665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85</a:t>
            </a:r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91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0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391</TotalTime>
  <Words>259</Words>
  <Application>Microsoft Office PowerPoint</Application>
  <PresentationFormat>Широкоэкранный</PresentationFormat>
  <Paragraphs>85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Times New Roman</vt:lpstr>
      <vt:lpstr>Wingdings 3</vt:lpstr>
      <vt:lpstr>Сектор</vt:lpstr>
      <vt:lpstr>Решение задач на увеличение, уменьшение числа на несколько единиц.</vt:lpstr>
      <vt:lpstr>Цель - закрепить понятия увеличение (уменьшение) числа на несколько единиц.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на увеличение, уменьшение числа на несколько единиц.</dc:title>
  <dc:creator>Каюк Анатолий</dc:creator>
  <cp:lastModifiedBy>Каюк Анатолий</cp:lastModifiedBy>
  <cp:revision>16</cp:revision>
  <dcterms:created xsi:type="dcterms:W3CDTF">2020-05-11T06:09:39Z</dcterms:created>
  <dcterms:modified xsi:type="dcterms:W3CDTF">2021-03-29T04:58:47Z</dcterms:modified>
</cp:coreProperties>
</file>