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1630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411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864118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0152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49068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479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621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99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612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905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133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584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01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336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677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55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67C5C-E7A6-40D2-9C0D-1B33EA5D1BA0}" type="datetimeFigureOut">
              <a:rPr lang="ru-RU" smtClean="0"/>
              <a:t>29.04.2020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861338-7F35-42D3-BF6B-D25017361B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990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задач на кратное и разностное сравнение чисел.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98004" y="5137608"/>
            <a:ext cx="4260916" cy="12631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учитель математики </a:t>
            </a:r>
            <a:r>
              <a:rPr lang="ru-RU" dirty="0" err="1" smtClean="0">
                <a:solidFill>
                  <a:schemeClr val="tx1"/>
                </a:solidFill>
              </a:rPr>
              <a:t>Шилекето</a:t>
            </a:r>
            <a:r>
              <a:rPr lang="ru-RU" dirty="0" smtClean="0">
                <a:solidFill>
                  <a:schemeClr val="tx1"/>
                </a:solidFill>
              </a:rPr>
              <a:t> Татьяна Владимировна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МБОУ ООШ №7 Сергиев Посад 2020г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74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урока-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закреплять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умение решать задачи на кратное и разностное  сравнение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B050"/>
                </a:solidFill>
              </a:rPr>
              <a:t>Задачи- </a:t>
            </a:r>
            <a:r>
              <a:rPr lang="ru-RU" sz="3200" dirty="0"/>
              <a:t>знание таблицы умножения и деления с числами 2 – 5; </a:t>
            </a:r>
            <a:endParaRPr lang="ru-RU" sz="3200" dirty="0" smtClean="0"/>
          </a:p>
          <a:p>
            <a:r>
              <a:rPr lang="ru-RU" sz="3200" dirty="0"/>
              <a:t> решать задачи на кратное и разностное сравнение ;</a:t>
            </a:r>
            <a:endParaRPr lang="ru-RU" sz="3200" dirty="0" smtClean="0"/>
          </a:p>
          <a:p>
            <a:r>
              <a:rPr lang="ru-RU" sz="3200" dirty="0" smtClean="0"/>
              <a:t>развивать </a:t>
            </a:r>
            <a:r>
              <a:rPr lang="ru-RU" sz="3200" dirty="0"/>
              <a:t>логическое мышление, память, навыки устного счета.</a:t>
            </a:r>
            <a:endParaRPr lang="ru-RU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9559" y="650449"/>
            <a:ext cx="8975923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Сегодня </a:t>
            </a:r>
            <a:r>
              <a:rPr lang="ru-RU" sz="2800" dirty="0"/>
              <a:t>на уроке </a:t>
            </a:r>
            <a:r>
              <a:rPr lang="ru-RU" sz="2800" dirty="0" smtClean="0"/>
              <a:t>будем </a:t>
            </a:r>
            <a:r>
              <a:rPr lang="ru-RU" sz="2800" dirty="0"/>
              <a:t> решать задачи на </a:t>
            </a:r>
            <a:r>
              <a:rPr lang="ru-RU" sz="2800" b="1" dirty="0"/>
              <a:t>кратное</a:t>
            </a:r>
            <a:r>
              <a:rPr lang="ru-RU" sz="2800" dirty="0"/>
              <a:t> и </a:t>
            </a:r>
            <a:r>
              <a:rPr lang="ru-RU" sz="2800" b="1" dirty="0"/>
              <a:t>разностное</a:t>
            </a:r>
            <a:r>
              <a:rPr lang="ru-RU" sz="2800" dirty="0"/>
              <a:t> сравнение. Давайте вспомним</a:t>
            </a:r>
            <a:r>
              <a:rPr lang="ru-RU" sz="2800" dirty="0" smtClean="0"/>
              <a:t>, как </a:t>
            </a:r>
            <a:r>
              <a:rPr lang="ru-RU" sz="2800" dirty="0"/>
              <a:t> можно сравнить два числа?</a:t>
            </a:r>
          </a:p>
          <a:p>
            <a:endParaRPr lang="ru-RU" sz="2800" dirty="0" smtClean="0"/>
          </a:p>
          <a:p>
            <a:r>
              <a:rPr lang="ru-RU" sz="2800" dirty="0" smtClean="0"/>
              <a:t>Если </a:t>
            </a:r>
            <a:r>
              <a:rPr lang="ru-RU" sz="2800" dirty="0"/>
              <a:t>вопрос начинается со слов « </a:t>
            </a:r>
            <a:r>
              <a:rPr lang="ru-RU" sz="2800" b="1" dirty="0"/>
              <a:t>на сколько</a:t>
            </a:r>
            <a:r>
              <a:rPr lang="ru-RU" sz="2800" dirty="0"/>
              <a:t>», </a:t>
            </a:r>
            <a:r>
              <a:rPr lang="ru-RU" sz="2800" b="1" dirty="0"/>
              <a:t>то это разностное</a:t>
            </a:r>
            <a:r>
              <a:rPr lang="ru-RU" sz="2800" dirty="0"/>
              <a:t> сравнение и надо…</a:t>
            </a:r>
          </a:p>
          <a:p>
            <a:r>
              <a:rPr lang="ru-RU" sz="2800" b="1" i="1" dirty="0"/>
              <a:t> Вычесть  из большего числа меньшее</a:t>
            </a:r>
            <a:endParaRPr lang="ru-RU" sz="2800" dirty="0"/>
          </a:p>
          <a:p>
            <a:r>
              <a:rPr lang="ru-RU" sz="2800" dirty="0"/>
              <a:t>Если вопрос начинается со слов «</a:t>
            </a:r>
            <a:r>
              <a:rPr lang="ru-RU" sz="2800" b="1" dirty="0"/>
              <a:t>во сколько</a:t>
            </a:r>
            <a:r>
              <a:rPr lang="ru-RU" sz="2800" dirty="0"/>
              <a:t>», </a:t>
            </a:r>
            <a:r>
              <a:rPr lang="ru-RU" sz="2800" b="1" dirty="0"/>
              <a:t>то это кратное</a:t>
            </a:r>
            <a:r>
              <a:rPr lang="ru-RU" sz="2800" dirty="0"/>
              <a:t> сравнение и надо …</a:t>
            </a:r>
            <a:r>
              <a:rPr lang="ru-RU" sz="2800" b="1" i="1" dirty="0"/>
              <a:t> </a:t>
            </a:r>
            <a:endParaRPr lang="ru-RU" sz="2800" dirty="0"/>
          </a:p>
          <a:p>
            <a:r>
              <a:rPr lang="ru-RU" sz="2800" b="1" i="1" dirty="0"/>
              <a:t>Разделить большее число на  </a:t>
            </a:r>
            <a:r>
              <a:rPr lang="ru-RU" sz="2800" b="1" i="1" dirty="0" smtClean="0"/>
              <a:t>меньшее</a:t>
            </a:r>
          </a:p>
          <a:p>
            <a:endParaRPr lang="ru-RU" sz="2800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b="1" i="1" dirty="0" smtClean="0"/>
          </a:p>
          <a:p>
            <a:endParaRPr lang="ru-RU" b="1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096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1.bp.blogspot.com/-gwga6AuVMTk/WeToDzIcWCI/AAAAAAAAFMo/bsKIMz2-amIIroiP0nuzRfrNhmZkoU6jACLcBGAs/s640/20998_Matematika-800x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619" y="179109"/>
            <a:ext cx="7416205" cy="641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57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2107" y="923826"/>
            <a:ext cx="807877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1) Математический диктант.</a:t>
            </a:r>
            <a:endParaRPr lang="ru-RU" sz="4000" dirty="0"/>
          </a:p>
          <a:p>
            <a:r>
              <a:rPr lang="ru-RU" sz="4000" dirty="0"/>
              <a:t>1. Увеличь 9 в 3 раза. </a:t>
            </a:r>
          </a:p>
          <a:p>
            <a:r>
              <a:rPr lang="ru-RU" sz="4000" dirty="0"/>
              <a:t>2. Увеличь 7 на 6. </a:t>
            </a:r>
          </a:p>
          <a:p>
            <a:r>
              <a:rPr lang="ru-RU" sz="4000" dirty="0"/>
              <a:t>3. Уменьши 24 в 3 раза. </a:t>
            </a:r>
          </a:p>
          <a:p>
            <a:r>
              <a:rPr lang="ru-RU" sz="4000" dirty="0"/>
              <a:t>4. Уменьши 32 на 4. </a:t>
            </a:r>
          </a:p>
          <a:p>
            <a:r>
              <a:rPr lang="ru-RU" sz="4000" dirty="0"/>
              <a:t>5. Найдите произведение чисел 6 и 5.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455085" y="1677971"/>
            <a:ext cx="536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27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455085" y="2139636"/>
            <a:ext cx="5367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13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9455085" y="2856323"/>
            <a:ext cx="53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9455085" y="3573010"/>
            <a:ext cx="53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28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9389097" y="4289698"/>
            <a:ext cx="6010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30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237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791852"/>
            <a:ext cx="39781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Задача №38 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58219" y="1315072"/>
            <a:ext cx="96624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Дети собрали 18 стаканов малины, а земляники в 3 раза меньше.</a:t>
            </a:r>
          </a:p>
          <a:p>
            <a:r>
              <a:rPr lang="ru-RU" sz="2400" dirty="0" smtClean="0"/>
              <a:t>На сколько стаканов больше собрали малины, чем земляники?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20133" y="2392842"/>
            <a:ext cx="6693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Условие:                                                              </a:t>
            </a:r>
          </a:p>
          <a:p>
            <a:r>
              <a:rPr lang="ru-RU" dirty="0" smtClean="0"/>
              <a:t>Малины- 18 </a:t>
            </a:r>
            <a:r>
              <a:rPr lang="ru-RU" dirty="0" err="1" smtClean="0"/>
              <a:t>ст</a:t>
            </a:r>
            <a:endParaRPr lang="ru-RU" dirty="0" smtClean="0"/>
          </a:p>
          <a:p>
            <a:r>
              <a:rPr lang="ru-RU" dirty="0" smtClean="0"/>
              <a:t>Земляники – в 3 раза </a:t>
            </a:r>
            <a:r>
              <a:rPr lang="ru-RU" dirty="0" err="1" smtClean="0"/>
              <a:t>меньше,чем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На сколько больше собрали  малины, чем земляники?                                                                </a:t>
            </a:r>
            <a:endParaRPr lang="ru-RU" dirty="0"/>
          </a:p>
        </p:txBody>
      </p:sp>
      <p:sp>
        <p:nvSpPr>
          <p:cNvPr id="5" name="Стрелка углом вверх 4"/>
          <p:cNvSpPr/>
          <p:nvPr/>
        </p:nvSpPr>
        <p:spPr>
          <a:xfrm>
            <a:off x="4601503" y="2993007"/>
            <a:ext cx="587953" cy="23567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89814" y="3761295"/>
            <a:ext cx="75726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</a:t>
            </a:r>
          </a:p>
          <a:p>
            <a:r>
              <a:rPr lang="ru-RU" dirty="0" smtClean="0"/>
              <a:t>Сколько собрали земляники?</a:t>
            </a:r>
          </a:p>
          <a:p>
            <a:pPr marL="342900" indent="-342900">
              <a:buAutoNum type="arabicParenR"/>
            </a:pPr>
            <a:r>
              <a:rPr lang="ru-RU" dirty="0" smtClean="0"/>
              <a:t>18 : 3= 6 (</a:t>
            </a:r>
            <a:r>
              <a:rPr lang="ru-RU" dirty="0" err="1" smtClean="0"/>
              <a:t>ст</a:t>
            </a:r>
            <a:r>
              <a:rPr lang="ru-RU" dirty="0" smtClean="0"/>
              <a:t>)</a:t>
            </a:r>
          </a:p>
          <a:p>
            <a:r>
              <a:rPr lang="ru-RU" dirty="0" smtClean="0"/>
              <a:t>На сколько больше собрали малины, чем земляники?</a:t>
            </a:r>
          </a:p>
          <a:p>
            <a:r>
              <a:rPr lang="ru-RU" dirty="0" smtClean="0"/>
              <a:t>2) 18 – 6 = 12 (</a:t>
            </a:r>
            <a:r>
              <a:rPr lang="ru-RU" dirty="0" err="1" smtClean="0"/>
              <a:t>ст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Ответ: на12 стаканов больше собрали малины, чем земляники.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944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4099" y="339365"/>
            <a:ext cx="1955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Задача № 37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291473" y="801031"/>
            <a:ext cx="81730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Масса поросенка 13 кг, а теленок на 38 кг тяжелее.</a:t>
            </a:r>
          </a:p>
          <a:p>
            <a:r>
              <a:rPr lang="ru-RU" sz="2400" b="1" dirty="0" smtClean="0"/>
              <a:t>Какова масса теленка?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91473" y="1855832"/>
            <a:ext cx="470861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Условие:</a:t>
            </a:r>
          </a:p>
          <a:p>
            <a:r>
              <a:rPr lang="ru-RU" sz="2400" dirty="0" smtClean="0"/>
              <a:t>Масса поросенка 13кг</a:t>
            </a:r>
          </a:p>
          <a:p>
            <a:r>
              <a:rPr lang="ru-RU" sz="2400" dirty="0" smtClean="0"/>
              <a:t>Масса теленка – на 38 кг тяжелее</a:t>
            </a:r>
          </a:p>
          <a:p>
            <a:r>
              <a:rPr lang="ru-RU" sz="2400" dirty="0" smtClean="0"/>
              <a:t>Масса теленка- 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91474" y="4018628"/>
            <a:ext cx="62499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Решение: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13+38=51 (кг)</a:t>
            </a:r>
          </a:p>
          <a:p>
            <a:pPr marL="342900" indent="-342900">
              <a:buAutoNum type="arabicParenR"/>
            </a:pPr>
            <a:r>
              <a:rPr lang="ru-RU" sz="3200" dirty="0" smtClean="0"/>
              <a:t>Ответ: 51 кг масса теленка.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04207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7336" y="942680"/>
            <a:ext cx="50904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Домашняя работа.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707010" y="2318994"/>
            <a:ext cx="70606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            </a:t>
            </a:r>
            <a:r>
              <a:rPr lang="ru-RU" sz="3200" dirty="0" err="1" smtClean="0"/>
              <a:t>Стр</a:t>
            </a:r>
            <a:r>
              <a:rPr lang="ru-RU" sz="3200" dirty="0" smtClean="0"/>
              <a:t> 200 №35(1 столбик)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0150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10327" y="1253765"/>
            <a:ext cx="7164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24</a:t>
            </a:r>
          </a:p>
          <a:p>
            <a:r>
              <a:rPr lang="ru-RU" sz="2800" u="sng" dirty="0" smtClean="0"/>
              <a:t>+8</a:t>
            </a:r>
          </a:p>
          <a:p>
            <a:r>
              <a:rPr lang="ru-RU" sz="2800" dirty="0" smtClean="0"/>
              <a:t>32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2318994" y="1253765"/>
            <a:ext cx="9709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35</a:t>
            </a:r>
          </a:p>
          <a:p>
            <a:r>
              <a:rPr lang="ru-RU" sz="2800" u="sng" dirty="0" smtClean="0"/>
              <a:t>+7</a:t>
            </a:r>
          </a:p>
          <a:p>
            <a:r>
              <a:rPr lang="ru-RU" sz="2800" u="sng" dirty="0" smtClean="0"/>
              <a:t>42</a:t>
            </a:r>
            <a:endParaRPr lang="ru-RU" sz="2800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289956" y="1253765"/>
            <a:ext cx="7635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24</a:t>
            </a:r>
          </a:p>
          <a:p>
            <a:r>
              <a:rPr lang="ru-RU" sz="2800" u="sng" dirty="0" smtClean="0"/>
              <a:t>+6</a:t>
            </a:r>
          </a:p>
          <a:p>
            <a:r>
              <a:rPr lang="ru-RU" sz="2800" dirty="0" smtClean="0"/>
              <a:t>30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194929" y="1253765"/>
            <a:ext cx="622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54</a:t>
            </a:r>
          </a:p>
          <a:p>
            <a:r>
              <a:rPr lang="ru-RU" sz="2800" u="sng" dirty="0" smtClean="0"/>
              <a:t>+9</a:t>
            </a:r>
          </a:p>
          <a:p>
            <a:r>
              <a:rPr lang="ru-RU" sz="2800" dirty="0" smtClean="0"/>
              <a:t>63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7410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347</TotalTime>
  <Words>232</Words>
  <Application>Microsoft Office PowerPoint</Application>
  <PresentationFormat>Широкоэкранный</PresentationFormat>
  <Paragraphs>67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Times New Roman</vt:lpstr>
      <vt:lpstr>Trebuchet MS</vt:lpstr>
      <vt:lpstr>Wingdings 3</vt:lpstr>
      <vt:lpstr>Грань</vt:lpstr>
      <vt:lpstr>Решение задач на кратное и разностное сравнение чисел.</vt:lpstr>
      <vt:lpstr>Цель урока- закреплять умение решать задачи на кратное и разностное  сравнение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кратное и разностное сравнение чисел.</dc:title>
  <dc:creator>Каюк Анатолий</dc:creator>
  <cp:lastModifiedBy>Каюк Анатолий</cp:lastModifiedBy>
  <cp:revision>11</cp:revision>
  <dcterms:created xsi:type="dcterms:W3CDTF">2020-04-28T10:20:31Z</dcterms:created>
  <dcterms:modified xsi:type="dcterms:W3CDTF">2020-04-29T07:43:27Z</dcterms:modified>
</cp:coreProperties>
</file>