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274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8E37BD-A7C1-40FD-BEE0-873FBCDAAABD}" type="datetimeFigureOut">
              <a:rPr lang="ru-RU" smtClean="0"/>
              <a:pPr/>
              <a:t>15.03.2021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43D46E-2509-4342-BF62-DA72E572287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94445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43D46E-2509-4342-BF62-DA72E5722878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77033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C5665-3F5C-4C05-94A5-2EBA5E14B0D4}" type="datetimeFigureOut">
              <a:rPr lang="ru-RU" smtClean="0"/>
              <a:pPr/>
              <a:t>15.03.2021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85F97-19E2-4345-807C-675EE66170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C5665-3F5C-4C05-94A5-2EBA5E14B0D4}" type="datetimeFigureOut">
              <a:rPr lang="ru-RU" smtClean="0"/>
              <a:pPr/>
              <a:t>15.03.2021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85F97-19E2-4345-807C-675EE66170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C5665-3F5C-4C05-94A5-2EBA5E14B0D4}" type="datetimeFigureOut">
              <a:rPr lang="ru-RU" smtClean="0"/>
              <a:pPr/>
              <a:t>15.03.2021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85F97-19E2-4345-807C-675EE66170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C5665-3F5C-4C05-94A5-2EBA5E14B0D4}" type="datetimeFigureOut">
              <a:rPr lang="ru-RU" smtClean="0"/>
              <a:pPr/>
              <a:t>15.03.2021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85F97-19E2-4345-807C-675EE66170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C5665-3F5C-4C05-94A5-2EBA5E14B0D4}" type="datetimeFigureOut">
              <a:rPr lang="ru-RU" smtClean="0"/>
              <a:pPr/>
              <a:t>15.03.2021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85F97-19E2-4345-807C-675EE66170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C5665-3F5C-4C05-94A5-2EBA5E14B0D4}" type="datetimeFigureOut">
              <a:rPr lang="ru-RU" smtClean="0"/>
              <a:pPr/>
              <a:t>15.03.2021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85F97-19E2-4345-807C-675EE66170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C5665-3F5C-4C05-94A5-2EBA5E14B0D4}" type="datetimeFigureOut">
              <a:rPr lang="ru-RU" smtClean="0"/>
              <a:pPr/>
              <a:t>15.03.2021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85F97-19E2-4345-807C-675EE66170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C5665-3F5C-4C05-94A5-2EBA5E14B0D4}" type="datetimeFigureOut">
              <a:rPr lang="ru-RU" smtClean="0"/>
              <a:pPr/>
              <a:t>15.03.2021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85F97-19E2-4345-807C-675EE66170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C5665-3F5C-4C05-94A5-2EBA5E14B0D4}" type="datetimeFigureOut">
              <a:rPr lang="ru-RU" smtClean="0"/>
              <a:pPr/>
              <a:t>15.03.2021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85F97-19E2-4345-807C-675EE66170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C5665-3F5C-4C05-94A5-2EBA5E14B0D4}" type="datetimeFigureOut">
              <a:rPr lang="ru-RU" smtClean="0"/>
              <a:pPr/>
              <a:t>15.03.2021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85F97-19E2-4345-807C-675EE66170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C5665-3F5C-4C05-94A5-2EBA5E14B0D4}" type="datetimeFigureOut">
              <a:rPr lang="ru-RU" smtClean="0"/>
              <a:pPr/>
              <a:t>15.03.2021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4E85F97-19E2-4345-807C-675EE661702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9FC5665-3F5C-4C05-94A5-2EBA5E14B0D4}" type="datetimeFigureOut">
              <a:rPr lang="ru-RU" smtClean="0"/>
              <a:pPr/>
              <a:t>15.03.2021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E85F97-19E2-4345-807C-675EE661702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оршек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1196752"/>
            <a:ext cx="8568952" cy="556305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648" y="5445224"/>
            <a:ext cx="6912768" cy="93610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i="1" dirty="0" smtClean="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/>
            </a:r>
            <a:br>
              <a:rPr lang="ru-RU" sz="4000" b="1" i="1" dirty="0" smtClean="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</a:br>
            <a:r>
              <a:rPr lang="ru-RU" sz="4000" b="1" i="1" u="sng" dirty="0" smtClean="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/>
            </a:r>
            <a:br>
              <a:rPr lang="ru-RU" sz="4000" b="1" i="1" u="sng" dirty="0" smtClean="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</a:br>
            <a:r>
              <a:rPr lang="ru-RU" sz="20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/>
            </a:r>
            <a:br>
              <a:rPr lang="ru-RU" sz="20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</a:br>
            <a:r>
              <a:rPr lang="ru-RU" sz="20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Проект 3 «А» класса</a:t>
            </a:r>
            <a:br>
              <a:rPr lang="ru-RU" sz="20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</a:br>
            <a:r>
              <a:rPr lang="ru-RU" sz="20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гимназии 49</a:t>
            </a:r>
            <a:br>
              <a:rPr lang="ru-RU" sz="20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</a:br>
            <a:r>
              <a:rPr lang="ru-RU" sz="20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Санкт-Петербург, </a:t>
            </a:r>
            <a:r>
              <a:rPr lang="ru-RU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2021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79712" y="1268760"/>
            <a:ext cx="5915355" cy="2785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</a:t>
            </a:r>
            <a:r>
              <a:rPr lang="ru-RU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Викторина </a:t>
            </a:r>
          </a:p>
          <a:p>
            <a:pPr algn="ctr"/>
            <a:endParaRPr lang="ru-RU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cs typeface="Times New Roman" pitchFamily="18" charset="0"/>
              </a:rPr>
              <a:t>Крепости </a:t>
            </a:r>
            <a:r>
              <a:rPr lang="ru-RU" sz="3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cs typeface="Times New Roman" pitchFamily="18" charset="0"/>
              </a:rPr>
              <a:t>Л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cs typeface="Times New Roman" pitchFamily="18" charset="0"/>
              </a:rPr>
              <a:t>енинградской                     области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Горизонтальный свиток 3"/>
          <p:cNvSpPr/>
          <p:nvPr/>
        </p:nvSpPr>
        <p:spPr>
          <a:xfrm>
            <a:off x="1835696" y="908720"/>
            <a:ext cx="5472608" cy="3168352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 descr="корел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03848" y="1412776"/>
            <a:ext cx="2771800" cy="2078850"/>
          </a:xfrm>
          <a:prstGeom prst="rect">
            <a:avLst/>
          </a:prstGeom>
        </p:spPr>
      </p:pic>
      <p:sp>
        <p:nvSpPr>
          <p:cNvPr id="5" name="Скругленная прямоугольная выноска 4"/>
          <p:cNvSpPr/>
          <p:nvPr/>
        </p:nvSpPr>
        <p:spPr>
          <a:xfrm>
            <a:off x="1259632" y="4725144"/>
            <a:ext cx="3456384" cy="1656184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 стен этой крепости снимались эпизоды фильма «Брат»</a:t>
            </a:r>
            <a:endParaRPr lang="ru-RU" dirty="0"/>
          </a:p>
        </p:txBody>
      </p:sp>
      <p:pic>
        <p:nvPicPr>
          <p:cNvPr id="6" name="Рисунок 5" descr="6c094eef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92080" y="4221088"/>
            <a:ext cx="1807124" cy="20882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трелка вниз 3"/>
          <p:cNvSpPr/>
          <p:nvPr/>
        </p:nvSpPr>
        <p:spPr>
          <a:xfrm>
            <a:off x="4139952" y="404664"/>
            <a:ext cx="1152128" cy="1800200"/>
          </a:xfrm>
          <a:prstGeom prst="down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699792" y="2636912"/>
            <a:ext cx="3888432" cy="1512168"/>
          </a:xfrm>
          <a:prstGeom prst="rect">
            <a:avLst/>
          </a:prstGeom>
          <a:solidFill>
            <a:srgbClr val="0070C0">
              <a:alpha val="4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Крепость </a:t>
            </a:r>
            <a:r>
              <a:rPr lang="ru-RU" sz="2400" dirty="0" err="1" smtClean="0"/>
              <a:t>Корела</a:t>
            </a:r>
            <a:endParaRPr lang="ru-RU" sz="2400" dirty="0"/>
          </a:p>
        </p:txBody>
      </p:sp>
      <p:pic>
        <p:nvPicPr>
          <p:cNvPr id="6" name="Рисунок 5" descr="Вопрос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12160" y="4581128"/>
            <a:ext cx="2376264" cy="16897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Горизонтальный свиток 3"/>
          <p:cNvSpPr/>
          <p:nvPr/>
        </p:nvSpPr>
        <p:spPr>
          <a:xfrm>
            <a:off x="1835696" y="620688"/>
            <a:ext cx="4896544" cy="2592288"/>
          </a:xfrm>
          <a:prstGeom prst="horizontalScroll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Укрепления этой крепости были построены в ходе Северной Войны. Название означает – «узкий пролив»</a:t>
            </a:r>
            <a:endParaRPr lang="ru-RU" dirty="0"/>
          </a:p>
        </p:txBody>
      </p:sp>
      <p:sp>
        <p:nvSpPr>
          <p:cNvPr id="6" name="Скругленная прямоугольная выноска 5"/>
          <p:cNvSpPr/>
          <p:nvPr/>
        </p:nvSpPr>
        <p:spPr>
          <a:xfrm>
            <a:off x="827584" y="3501008"/>
            <a:ext cx="2376264" cy="1152128"/>
          </a:xfrm>
          <a:prstGeom prst="wedgeRoundRectCallou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Крепость Орешек</a:t>
            </a:r>
            <a:endParaRPr lang="ru-RU" dirty="0"/>
          </a:p>
        </p:txBody>
      </p:sp>
      <p:sp>
        <p:nvSpPr>
          <p:cNvPr id="10" name="Скругленная прямоугольная выноска 9"/>
          <p:cNvSpPr/>
          <p:nvPr/>
        </p:nvSpPr>
        <p:spPr>
          <a:xfrm>
            <a:off x="899592" y="5229200"/>
            <a:ext cx="2376264" cy="1152128"/>
          </a:xfrm>
          <a:prstGeom prst="wedgeRoundRectCallou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Крепость </a:t>
            </a:r>
            <a:r>
              <a:rPr lang="ru-RU" dirty="0" err="1" smtClean="0"/>
              <a:t>Тронгзунд</a:t>
            </a:r>
            <a:endParaRPr lang="ru-RU" dirty="0"/>
          </a:p>
        </p:txBody>
      </p:sp>
      <p:sp>
        <p:nvSpPr>
          <p:cNvPr id="11" name="Скругленная прямоугольная выноска 10"/>
          <p:cNvSpPr/>
          <p:nvPr/>
        </p:nvSpPr>
        <p:spPr>
          <a:xfrm>
            <a:off x="6228184" y="5373216"/>
            <a:ext cx="2376264" cy="1152128"/>
          </a:xfrm>
          <a:prstGeom prst="wedgeRoundRectCallou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Нет правильного ответа</a:t>
            </a:r>
            <a:endParaRPr lang="ru-RU" dirty="0"/>
          </a:p>
        </p:txBody>
      </p:sp>
      <p:sp>
        <p:nvSpPr>
          <p:cNvPr id="12" name="Скругленная прямоугольная выноска 11"/>
          <p:cNvSpPr/>
          <p:nvPr/>
        </p:nvSpPr>
        <p:spPr>
          <a:xfrm>
            <a:off x="6156176" y="3573016"/>
            <a:ext cx="2376264" cy="1152128"/>
          </a:xfrm>
          <a:prstGeom prst="wedgeRoundRectCallou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Крепость </a:t>
            </a:r>
            <a:r>
              <a:rPr lang="ru-RU" dirty="0" err="1" smtClean="0"/>
              <a:t>Корела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трелка вниз 3"/>
          <p:cNvSpPr/>
          <p:nvPr/>
        </p:nvSpPr>
        <p:spPr>
          <a:xfrm>
            <a:off x="4139952" y="404664"/>
            <a:ext cx="1152128" cy="1800200"/>
          </a:xfrm>
          <a:prstGeom prst="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699792" y="2636912"/>
            <a:ext cx="3888432" cy="151216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Крепость </a:t>
            </a:r>
            <a:r>
              <a:rPr lang="ru-RU" sz="2400" dirty="0" err="1" smtClean="0"/>
              <a:t>Корела</a:t>
            </a:r>
            <a:endParaRPr lang="ru-RU" sz="2400" dirty="0"/>
          </a:p>
        </p:txBody>
      </p:sp>
      <p:pic>
        <p:nvPicPr>
          <p:cNvPr id="7" name="Рисунок 6" descr="Вопрос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12160" y="4581128"/>
            <a:ext cx="2376264" cy="16897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Горизонтальный свиток 3"/>
          <p:cNvSpPr/>
          <p:nvPr/>
        </p:nvSpPr>
        <p:spPr>
          <a:xfrm>
            <a:off x="1835696" y="620688"/>
            <a:ext cx="4896544" cy="2592288"/>
          </a:xfrm>
          <a:prstGeom prst="horizont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 этой крепостью связано множество поверий. Одно их них гласит, что под крепостью были прорыты подземные ходы. Некоторые из них вели за ее пределы.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5" name="Скругленная прямоугольная выноска 4"/>
          <p:cNvSpPr/>
          <p:nvPr/>
        </p:nvSpPr>
        <p:spPr>
          <a:xfrm>
            <a:off x="827584" y="3501008"/>
            <a:ext cx="2376264" cy="1152128"/>
          </a:xfrm>
          <a:prstGeom prst="wedgeRoundRectCallou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tx1"/>
                </a:solidFill>
              </a:rPr>
              <a:t>Староладожская</a:t>
            </a:r>
            <a:r>
              <a:rPr lang="ru-RU" dirty="0" smtClean="0">
                <a:solidFill>
                  <a:schemeClr val="tx1"/>
                </a:solidFill>
              </a:rPr>
              <a:t> крепость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Скругленная прямоугольная выноска 6"/>
          <p:cNvSpPr/>
          <p:nvPr/>
        </p:nvSpPr>
        <p:spPr>
          <a:xfrm>
            <a:off x="5724128" y="3501008"/>
            <a:ext cx="2376264" cy="1152128"/>
          </a:xfrm>
          <a:prstGeom prst="wedgeRoundRectCallou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tx1"/>
                </a:solidFill>
              </a:rPr>
              <a:t>Любшанская</a:t>
            </a:r>
            <a:r>
              <a:rPr lang="ru-RU" dirty="0" smtClean="0">
                <a:solidFill>
                  <a:schemeClr val="tx1"/>
                </a:solidFill>
              </a:rPr>
              <a:t> крепость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Скругленная прямоугольная выноска 7"/>
          <p:cNvSpPr/>
          <p:nvPr/>
        </p:nvSpPr>
        <p:spPr>
          <a:xfrm>
            <a:off x="755576" y="5085184"/>
            <a:ext cx="2376264" cy="1152128"/>
          </a:xfrm>
          <a:prstGeom prst="wedgeRoundRectCallou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Новгородская крепость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Скругленная прямоугольная выноска 8"/>
          <p:cNvSpPr/>
          <p:nvPr/>
        </p:nvSpPr>
        <p:spPr>
          <a:xfrm>
            <a:off x="5796136" y="5085184"/>
            <a:ext cx="2376264" cy="1152128"/>
          </a:xfrm>
          <a:prstGeom prst="wedgeRoundRectCallou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Крепость Орешек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трелка вниз 3"/>
          <p:cNvSpPr/>
          <p:nvPr/>
        </p:nvSpPr>
        <p:spPr>
          <a:xfrm>
            <a:off x="4139952" y="404664"/>
            <a:ext cx="1152128" cy="1800200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699792" y="2636912"/>
            <a:ext cx="3888432" cy="151216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solidFill>
                  <a:schemeClr val="tx1"/>
                </a:solidFill>
              </a:rPr>
              <a:t>Староладожская</a:t>
            </a:r>
            <a:r>
              <a:rPr lang="ru-RU" sz="2400" dirty="0" smtClean="0">
                <a:solidFill>
                  <a:schemeClr val="tx1"/>
                </a:solidFill>
              </a:rPr>
              <a:t> крепость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6" name="Рисунок 5" descr="!_3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52120" y="4653136"/>
            <a:ext cx="1728192" cy="1728192"/>
          </a:xfrm>
          <a:prstGeom prst="rect">
            <a:avLst/>
          </a:prstGeom>
        </p:spPr>
      </p:pic>
      <p:pic>
        <p:nvPicPr>
          <p:cNvPr id="7" name="Рисунок 6" descr="!_3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4251" y="4653136"/>
            <a:ext cx="1871925" cy="1728192"/>
          </a:xfrm>
          <a:prstGeom prst="rect">
            <a:avLst/>
          </a:prstGeom>
        </p:spPr>
      </p:pic>
      <p:pic>
        <p:nvPicPr>
          <p:cNvPr id="8" name="Рисунок 7" descr="!_3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20272" y="4653136"/>
            <a:ext cx="1871925" cy="17281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Горизонтальный свиток 4"/>
          <p:cNvSpPr/>
          <p:nvPr/>
        </p:nvSpPr>
        <p:spPr>
          <a:xfrm>
            <a:off x="2627784" y="260648"/>
            <a:ext cx="3672408" cy="1224136"/>
          </a:xfrm>
          <a:prstGeom prst="horizontalScroll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Название крепости, изображенной на фотографии</a:t>
            </a:r>
            <a:endParaRPr lang="ru-RU" dirty="0"/>
          </a:p>
        </p:txBody>
      </p:sp>
      <p:pic>
        <p:nvPicPr>
          <p:cNvPr id="4" name="Рисунок 3" descr="орешек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11760" y="1700808"/>
            <a:ext cx="4324805" cy="2880320"/>
          </a:xfrm>
          <a:prstGeom prst="rect">
            <a:avLst/>
          </a:prstGeom>
        </p:spPr>
      </p:pic>
      <p:sp>
        <p:nvSpPr>
          <p:cNvPr id="7" name="Скругленная прямоугольная выноска 6"/>
          <p:cNvSpPr/>
          <p:nvPr/>
        </p:nvSpPr>
        <p:spPr>
          <a:xfrm>
            <a:off x="899592" y="5085184"/>
            <a:ext cx="2232248" cy="1080120"/>
          </a:xfrm>
          <a:prstGeom prst="wedgeRoundRectCallou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Ивангородская</a:t>
            </a:r>
            <a:r>
              <a:rPr lang="ru-RU" dirty="0" smtClean="0"/>
              <a:t> крепость</a:t>
            </a:r>
            <a:endParaRPr lang="ru-RU" dirty="0"/>
          </a:p>
        </p:txBody>
      </p:sp>
      <p:sp>
        <p:nvSpPr>
          <p:cNvPr id="8" name="Скругленная прямоугольная выноска 7"/>
          <p:cNvSpPr/>
          <p:nvPr/>
        </p:nvSpPr>
        <p:spPr>
          <a:xfrm>
            <a:off x="5940152" y="5085184"/>
            <a:ext cx="2232248" cy="1080120"/>
          </a:xfrm>
          <a:prstGeom prst="wedgeRoundRectCallou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Крепость Орешек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трелка вниз 3"/>
          <p:cNvSpPr/>
          <p:nvPr/>
        </p:nvSpPr>
        <p:spPr>
          <a:xfrm>
            <a:off x="4139952" y="404664"/>
            <a:ext cx="1152128" cy="1800200"/>
          </a:xfrm>
          <a:prstGeom prst="downArrow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699792" y="2636912"/>
            <a:ext cx="3888432" cy="1512168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Крепость Орешек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6" name="Рисунок 5" descr="Вопрос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12160" y="4581128"/>
            <a:ext cx="2376264" cy="16897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Горизонтальный свиток 3"/>
          <p:cNvSpPr/>
          <p:nvPr/>
        </p:nvSpPr>
        <p:spPr>
          <a:xfrm>
            <a:off x="1835696" y="908720"/>
            <a:ext cx="5472608" cy="3168352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орешек в войне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59832" y="1484784"/>
            <a:ext cx="3139032" cy="2016224"/>
          </a:xfrm>
          <a:prstGeom prst="rect">
            <a:avLst/>
          </a:prstGeom>
        </p:spPr>
      </p:pic>
      <p:sp>
        <p:nvSpPr>
          <p:cNvPr id="6" name="Скругленная прямоугольная выноска 5"/>
          <p:cNvSpPr/>
          <p:nvPr/>
        </p:nvSpPr>
        <p:spPr>
          <a:xfrm>
            <a:off x="611560" y="4293096"/>
            <a:ext cx="4104456" cy="2088232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 течение 500 дней небольшой гарнизон из бойцов обороняли крепость от немецких войск в 1941-1943 гг. Героическим защитникам крепости посвящен мемориальный комплекс.</a:t>
            </a:r>
            <a:endParaRPr lang="ru-RU" dirty="0"/>
          </a:p>
        </p:txBody>
      </p:sp>
      <p:pic>
        <p:nvPicPr>
          <p:cNvPr id="7" name="Рисунок 6" descr="6c094eef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92080" y="4221088"/>
            <a:ext cx="1807124" cy="20882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трелка вниз 3"/>
          <p:cNvSpPr/>
          <p:nvPr/>
        </p:nvSpPr>
        <p:spPr>
          <a:xfrm>
            <a:off x="4139952" y="404664"/>
            <a:ext cx="1152128" cy="1800200"/>
          </a:xfrm>
          <a:prstGeom prst="down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699792" y="2636912"/>
            <a:ext cx="3888432" cy="1512168"/>
          </a:xfrm>
          <a:prstGeom prst="rect">
            <a:avLst/>
          </a:prstGeom>
          <a:solidFill>
            <a:srgbClr val="0070C0">
              <a:alpha val="4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Крепость Орешек</a:t>
            </a:r>
            <a:endParaRPr lang="ru-RU" sz="2400" dirty="0"/>
          </a:p>
        </p:txBody>
      </p:sp>
      <p:pic>
        <p:nvPicPr>
          <p:cNvPr id="6" name="Рисунок 5" descr="!_3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04248" y="4581128"/>
            <a:ext cx="1871925" cy="17281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ая прямоугольная выноска 3"/>
          <p:cNvSpPr/>
          <p:nvPr/>
        </p:nvSpPr>
        <p:spPr>
          <a:xfrm>
            <a:off x="611560" y="4725144"/>
            <a:ext cx="3960440" cy="1584176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869160"/>
            <a:ext cx="4330824" cy="136815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i="1" dirty="0" smtClean="0">
                <a:solidFill>
                  <a:schemeClr val="bg1"/>
                </a:solidFill>
              </a:rPr>
              <a:t>   Эти сооружения находятся в Выборге, на острове </a:t>
            </a:r>
            <a:r>
              <a:rPr lang="ru-RU" sz="2800" i="1" dirty="0" err="1" smtClean="0">
                <a:solidFill>
                  <a:schemeClr val="bg1"/>
                </a:solidFill>
              </a:rPr>
              <a:t>Твердыш</a:t>
            </a:r>
            <a:endParaRPr lang="ru-RU" sz="2800" i="1" dirty="0">
              <a:solidFill>
                <a:schemeClr val="bg1"/>
              </a:solidFill>
            </a:endParaRPr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1259632" y="836712"/>
            <a:ext cx="6552728" cy="3672408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annenskie-ukrepleniya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11760" y="1416852"/>
            <a:ext cx="4982400" cy="2444196"/>
          </a:xfrm>
          <a:prstGeom prst="rect">
            <a:avLst/>
          </a:prstGeom>
        </p:spPr>
      </p:pic>
      <p:pic>
        <p:nvPicPr>
          <p:cNvPr id="7" name="Рисунок 6" descr="kisspng-question-mark-thought-writing-essay-fence-5ad5b5101c9ba7.512080591523954960117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32040" y="4365104"/>
            <a:ext cx="2088232" cy="20882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Горизонтальный свиток 3"/>
          <p:cNvSpPr/>
          <p:nvPr/>
        </p:nvSpPr>
        <p:spPr>
          <a:xfrm>
            <a:off x="1835696" y="908720"/>
            <a:ext cx="5472608" cy="3168352"/>
          </a:xfrm>
          <a:prstGeom prst="horizontalScroll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любшанская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87824" y="1412776"/>
            <a:ext cx="3170851" cy="2118437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483768" y="4077072"/>
            <a:ext cx="4896544" cy="93610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Эта крепость прославилась в искусстве. Была изображена Николаем Рерих на картине «Заморские гости»</a:t>
            </a:r>
            <a:endParaRPr lang="ru-RU" dirty="0"/>
          </a:p>
        </p:txBody>
      </p:sp>
      <p:sp>
        <p:nvSpPr>
          <p:cNvPr id="7" name="Скругленная прямоугольная выноска 6"/>
          <p:cNvSpPr/>
          <p:nvPr/>
        </p:nvSpPr>
        <p:spPr>
          <a:xfrm>
            <a:off x="755576" y="5229200"/>
            <a:ext cx="2376264" cy="1152128"/>
          </a:xfrm>
          <a:prstGeom prst="wedgeRoundRectCallou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Любшанская</a:t>
            </a:r>
            <a:r>
              <a:rPr lang="ru-RU" dirty="0" smtClean="0"/>
              <a:t> крепость</a:t>
            </a:r>
            <a:endParaRPr lang="ru-RU" dirty="0"/>
          </a:p>
        </p:txBody>
      </p:sp>
      <p:sp>
        <p:nvSpPr>
          <p:cNvPr id="8" name="Скругленная прямоугольная выноска 7"/>
          <p:cNvSpPr/>
          <p:nvPr/>
        </p:nvSpPr>
        <p:spPr>
          <a:xfrm>
            <a:off x="5940152" y="5301208"/>
            <a:ext cx="2376264" cy="1152128"/>
          </a:xfrm>
          <a:prstGeom prst="wedgeRoundRectCallou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Крепость </a:t>
            </a:r>
            <a:r>
              <a:rPr lang="ru-RU" dirty="0" err="1" smtClean="0"/>
              <a:t>Корела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трелка вниз 3"/>
          <p:cNvSpPr/>
          <p:nvPr/>
        </p:nvSpPr>
        <p:spPr>
          <a:xfrm>
            <a:off x="4139952" y="404664"/>
            <a:ext cx="1152128" cy="1800200"/>
          </a:xfrm>
          <a:prstGeom prst="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699792" y="2636912"/>
            <a:ext cx="3888432" cy="151216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/>
              <a:t>Любшанская</a:t>
            </a:r>
            <a:r>
              <a:rPr lang="ru-RU" sz="2400" dirty="0" smtClean="0"/>
              <a:t> крепость</a:t>
            </a:r>
            <a:endParaRPr lang="ru-RU" sz="2400" dirty="0"/>
          </a:p>
        </p:txBody>
      </p:sp>
      <p:pic>
        <p:nvPicPr>
          <p:cNvPr id="6" name="Рисунок 5" descr="Вопрос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12160" y="4581128"/>
            <a:ext cx="2376264" cy="16897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83768" y="2924944"/>
            <a:ext cx="47525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КОНЕЦ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195736" y="2852936"/>
            <a:ext cx="5976664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339752" y="3140968"/>
            <a:ext cx="58326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      </a:t>
            </a:r>
            <a:r>
              <a:rPr lang="ru-RU" sz="3600" dirty="0" smtClean="0"/>
              <a:t>Анненские укрепления</a:t>
            </a:r>
            <a:endParaRPr lang="ru-RU" sz="3600" dirty="0"/>
          </a:p>
        </p:txBody>
      </p:sp>
      <p:pic>
        <p:nvPicPr>
          <p:cNvPr id="9" name="Рисунок 8" descr="!_3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52120" y="4653136"/>
            <a:ext cx="1728192" cy="1728192"/>
          </a:xfrm>
          <a:prstGeom prst="rect">
            <a:avLst/>
          </a:prstGeom>
        </p:spPr>
      </p:pic>
      <p:pic>
        <p:nvPicPr>
          <p:cNvPr id="10" name="Рисунок 9" descr="!_3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4251" y="4653136"/>
            <a:ext cx="1871925" cy="1728192"/>
          </a:xfrm>
          <a:prstGeom prst="rect">
            <a:avLst/>
          </a:prstGeom>
        </p:spPr>
      </p:pic>
      <p:sp>
        <p:nvSpPr>
          <p:cNvPr id="14" name="Стрелка вниз 13"/>
          <p:cNvSpPr/>
          <p:nvPr/>
        </p:nvSpPr>
        <p:spPr>
          <a:xfrm>
            <a:off x="4355976" y="908720"/>
            <a:ext cx="1152128" cy="1800200"/>
          </a:xfrm>
          <a:prstGeom prst="downArrow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Рисунок 14" descr="!_3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04248" y="4653136"/>
            <a:ext cx="1728192" cy="17281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Горизонтальный свиток 3"/>
          <p:cNvSpPr/>
          <p:nvPr/>
        </p:nvSpPr>
        <p:spPr>
          <a:xfrm>
            <a:off x="1763688" y="764704"/>
            <a:ext cx="5904656" cy="3528392"/>
          </a:xfrm>
          <a:prstGeom prst="horizontalScroll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ая прямоугольная выноска 4"/>
          <p:cNvSpPr/>
          <p:nvPr/>
        </p:nvSpPr>
        <p:spPr>
          <a:xfrm>
            <a:off x="1043608" y="4653136"/>
            <a:ext cx="4176464" cy="1800200"/>
          </a:xfrm>
          <a:prstGeom prst="wedgeRoundRectCallou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Эта крепость была построена для защиты Новгородской земли, и была названа в честь е</a:t>
            </a:r>
            <a:r>
              <a:rPr lang="en-US" sz="2000" dirty="0" smtClean="0"/>
              <a:t>e </a:t>
            </a:r>
            <a:r>
              <a:rPr lang="ru-RU" sz="2000" dirty="0" smtClean="0"/>
              <a:t>основателя</a:t>
            </a:r>
            <a:endParaRPr lang="ru-RU" sz="2000" dirty="0"/>
          </a:p>
        </p:txBody>
      </p:sp>
      <p:pic>
        <p:nvPicPr>
          <p:cNvPr id="6" name="Рисунок 5" descr="ивангород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15816" y="1412777"/>
            <a:ext cx="3456384" cy="2281214"/>
          </a:xfrm>
          <a:prstGeom prst="rect">
            <a:avLst/>
          </a:prstGeom>
        </p:spPr>
      </p:pic>
      <p:pic>
        <p:nvPicPr>
          <p:cNvPr id="7" name="Рисунок 6" descr="kisspng-question-mark-thought-writing-essay-fence-5ad5b5101c9ba7.512080591523954960117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12160" y="4437112"/>
            <a:ext cx="2088232" cy="20882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2339752" y="2780928"/>
            <a:ext cx="5544616" cy="1296144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4355976" y="908720"/>
            <a:ext cx="1152128" cy="1800200"/>
          </a:xfrm>
          <a:prstGeom prst="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467544" y="2996952"/>
            <a:ext cx="73803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00B050"/>
                </a:solidFill>
              </a:rPr>
              <a:t>                 </a:t>
            </a:r>
            <a:r>
              <a:rPr lang="ru-RU" sz="3200" dirty="0" err="1" smtClean="0"/>
              <a:t>Ивангородская</a:t>
            </a:r>
            <a:r>
              <a:rPr lang="ru-RU" sz="3200" dirty="0" smtClean="0"/>
              <a:t> крепость</a:t>
            </a:r>
            <a:endParaRPr lang="ru-RU" sz="3200" dirty="0"/>
          </a:p>
        </p:txBody>
      </p:sp>
      <p:pic>
        <p:nvPicPr>
          <p:cNvPr id="11" name="Рисунок 10" descr="!_3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52120" y="4653136"/>
            <a:ext cx="1728192" cy="1728192"/>
          </a:xfrm>
          <a:prstGeom prst="rect">
            <a:avLst/>
          </a:prstGeom>
        </p:spPr>
      </p:pic>
      <p:pic>
        <p:nvPicPr>
          <p:cNvPr id="12" name="Рисунок 11" descr="!_3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4251" y="4653136"/>
            <a:ext cx="1871925" cy="1728192"/>
          </a:xfrm>
          <a:prstGeom prst="rect">
            <a:avLst/>
          </a:prstGeom>
        </p:spPr>
      </p:pic>
      <p:pic>
        <p:nvPicPr>
          <p:cNvPr id="13" name="Рисунок 12" descr="!_3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04248" y="4653136"/>
            <a:ext cx="1728192" cy="17281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Горизонтальный свиток 3"/>
          <p:cNvSpPr/>
          <p:nvPr/>
        </p:nvSpPr>
        <p:spPr>
          <a:xfrm>
            <a:off x="2339752" y="620688"/>
            <a:ext cx="4392488" cy="3816424"/>
          </a:xfrm>
          <a:prstGeom prst="horizont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ая прямоугольная выноска 4"/>
          <p:cNvSpPr/>
          <p:nvPr/>
        </p:nvSpPr>
        <p:spPr>
          <a:xfrm>
            <a:off x="1331640" y="4581128"/>
            <a:ext cx="4392488" cy="1728192"/>
          </a:xfrm>
          <a:prstGeom prst="wedgeRoundRectCallou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За все время своего существования эта крепость неоднократно перестраивалась и переходила из рук в руки по нескольку раз, то к шведам, то обратно в Россию                              (крепость находится в селе Копорье)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6" name="Рисунок 5" descr="kisspng-question-mark-thought-writing-essay-fence-5ad5b5101c9ba7.512080591523954960117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12160" y="4437112"/>
            <a:ext cx="2088232" cy="2088232"/>
          </a:xfrm>
          <a:prstGeom prst="rect">
            <a:avLst/>
          </a:prstGeom>
        </p:spPr>
      </p:pic>
      <p:pic>
        <p:nvPicPr>
          <p:cNvPr id="7" name="Рисунок 6" descr="копрорье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63888" y="1268760"/>
            <a:ext cx="2448272" cy="24482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3347864" y="2996952"/>
            <a:ext cx="3312368" cy="1080120"/>
          </a:xfrm>
          <a:prstGeom prst="rect">
            <a:avLst/>
          </a:prstGeom>
          <a:solidFill>
            <a:srgbClr val="FFFF00">
              <a:alpha val="4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вниз 3"/>
          <p:cNvSpPr/>
          <p:nvPr/>
        </p:nvSpPr>
        <p:spPr>
          <a:xfrm>
            <a:off x="4355976" y="908720"/>
            <a:ext cx="1152128" cy="1800200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2627784" y="3140968"/>
            <a:ext cx="4680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Копорская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крепость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!_3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52120" y="4653136"/>
            <a:ext cx="1728192" cy="1728192"/>
          </a:xfrm>
          <a:prstGeom prst="rect">
            <a:avLst/>
          </a:prstGeom>
        </p:spPr>
      </p:pic>
      <p:pic>
        <p:nvPicPr>
          <p:cNvPr id="10" name="Рисунок 9" descr="!_3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4251" y="4653136"/>
            <a:ext cx="1871925" cy="1728192"/>
          </a:xfrm>
          <a:prstGeom prst="rect">
            <a:avLst/>
          </a:prstGeom>
        </p:spPr>
      </p:pic>
      <p:pic>
        <p:nvPicPr>
          <p:cNvPr id="11" name="Рисунок 10" descr="!_3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04248" y="4653136"/>
            <a:ext cx="1728192" cy="17281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Горизонтальный свиток 3"/>
          <p:cNvSpPr/>
          <p:nvPr/>
        </p:nvSpPr>
        <p:spPr>
          <a:xfrm>
            <a:off x="1403648" y="188640"/>
            <a:ext cx="4968552" cy="2664296"/>
          </a:xfrm>
          <a:prstGeom prst="horizontalScroll">
            <a:avLst/>
          </a:prstGeom>
          <a:solidFill>
            <a:srgbClr val="7030A0">
              <a:alpha val="62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Название этой крепости с финского языка переводится как – кукушкин пролив, со шведского – кукушкин остов</a:t>
            </a:r>
            <a:endParaRPr lang="ru-RU" dirty="0"/>
          </a:p>
        </p:txBody>
      </p:sp>
      <p:sp>
        <p:nvSpPr>
          <p:cNvPr id="5" name="Скругленная прямоугольная выноска 4"/>
          <p:cNvSpPr/>
          <p:nvPr/>
        </p:nvSpPr>
        <p:spPr>
          <a:xfrm>
            <a:off x="611560" y="3356992"/>
            <a:ext cx="2088232" cy="1224136"/>
          </a:xfrm>
          <a:prstGeom prst="wedgeRoundRectCallout">
            <a:avLst/>
          </a:prstGeom>
          <a:solidFill>
            <a:srgbClr val="7030A0">
              <a:alpha val="57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Крепость </a:t>
            </a:r>
            <a:r>
              <a:rPr lang="ru-RU" dirty="0" err="1" smtClean="0"/>
              <a:t>Тронгзунд</a:t>
            </a:r>
            <a:endParaRPr lang="ru-RU" dirty="0"/>
          </a:p>
        </p:txBody>
      </p:sp>
      <p:pic>
        <p:nvPicPr>
          <p:cNvPr id="6" name="Рисунок 5" descr="kisspng-question-mark-thought-writing-essay-fence-5ad5b5101c9ba7.512080591523954960117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56176" y="1340768"/>
            <a:ext cx="1080120" cy="1080120"/>
          </a:xfrm>
          <a:prstGeom prst="rect">
            <a:avLst/>
          </a:prstGeom>
        </p:spPr>
      </p:pic>
      <p:sp>
        <p:nvSpPr>
          <p:cNvPr id="8" name="Скругленная прямоугольная выноска 7"/>
          <p:cNvSpPr/>
          <p:nvPr/>
        </p:nvSpPr>
        <p:spPr>
          <a:xfrm>
            <a:off x="5796136" y="3429000"/>
            <a:ext cx="2088232" cy="1224136"/>
          </a:xfrm>
          <a:prstGeom prst="wedgeRoundRectCallout">
            <a:avLst/>
          </a:prstGeom>
          <a:solidFill>
            <a:srgbClr val="7030A0">
              <a:alpha val="57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Крепость </a:t>
            </a:r>
            <a:r>
              <a:rPr lang="ru-RU" dirty="0" err="1" smtClean="0"/>
              <a:t>Корела</a:t>
            </a:r>
            <a:endParaRPr lang="ru-RU" dirty="0"/>
          </a:p>
        </p:txBody>
      </p:sp>
      <p:sp>
        <p:nvSpPr>
          <p:cNvPr id="9" name="Скругленная прямоугольная выноска 8"/>
          <p:cNvSpPr/>
          <p:nvPr/>
        </p:nvSpPr>
        <p:spPr>
          <a:xfrm>
            <a:off x="683568" y="5229200"/>
            <a:ext cx="2088232" cy="1224136"/>
          </a:xfrm>
          <a:prstGeom prst="wedgeRoundRectCallout">
            <a:avLst/>
          </a:prstGeom>
          <a:solidFill>
            <a:srgbClr val="7030A0">
              <a:alpha val="57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Крепость Орешек</a:t>
            </a:r>
            <a:endParaRPr lang="ru-RU" dirty="0"/>
          </a:p>
        </p:txBody>
      </p:sp>
      <p:sp>
        <p:nvSpPr>
          <p:cNvPr id="10" name="Скругленная прямоугольная выноска 9"/>
          <p:cNvSpPr/>
          <p:nvPr/>
        </p:nvSpPr>
        <p:spPr>
          <a:xfrm>
            <a:off x="5796136" y="5085184"/>
            <a:ext cx="2088232" cy="1224136"/>
          </a:xfrm>
          <a:prstGeom prst="wedgeRoundRectCallout">
            <a:avLst/>
          </a:prstGeom>
          <a:solidFill>
            <a:srgbClr val="7030A0">
              <a:alpha val="57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Крепость Копорье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трелка вниз 3"/>
          <p:cNvSpPr/>
          <p:nvPr/>
        </p:nvSpPr>
        <p:spPr>
          <a:xfrm>
            <a:off x="4139952" y="404664"/>
            <a:ext cx="1152128" cy="1800200"/>
          </a:xfrm>
          <a:prstGeom prst="downArrow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699792" y="2636912"/>
            <a:ext cx="3888432" cy="1512168"/>
          </a:xfrm>
          <a:prstGeom prst="rect">
            <a:avLst/>
          </a:prstGeom>
          <a:solidFill>
            <a:srgbClr val="7030A0">
              <a:alpha val="4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Крепость </a:t>
            </a:r>
            <a:r>
              <a:rPr lang="ru-RU" sz="2400" dirty="0" err="1" smtClean="0"/>
              <a:t>Корела</a:t>
            </a:r>
            <a:endParaRPr lang="ru-RU" sz="2400" dirty="0"/>
          </a:p>
        </p:txBody>
      </p:sp>
      <p:pic>
        <p:nvPicPr>
          <p:cNvPr id="6" name="Рисунок 5" descr="Вопрос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12160" y="4581128"/>
            <a:ext cx="2376264" cy="16897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381</TotalTime>
  <Words>241</Words>
  <Application>Microsoft Office PowerPoint</Application>
  <PresentationFormat>Экран (4:3)</PresentationFormat>
  <Paragraphs>42</Paragraphs>
  <Slides>22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9" baseType="lpstr">
      <vt:lpstr>Arial Unicode MS</vt:lpstr>
      <vt:lpstr>Book Antiqua</vt:lpstr>
      <vt:lpstr>Calibri</vt:lpstr>
      <vt:lpstr>Constantia</vt:lpstr>
      <vt:lpstr>Times New Roman</vt:lpstr>
      <vt:lpstr>Wingdings 2</vt:lpstr>
      <vt:lpstr>Поток</vt:lpstr>
      <vt:lpstr>   Проект 3 «А» класса гимназии 49 Санкт-Петербург, 2021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Grizli777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Алексей</dc:creator>
  <cp:lastModifiedBy>Козлова Галина Анатольевна</cp:lastModifiedBy>
  <cp:revision>58</cp:revision>
  <dcterms:created xsi:type="dcterms:W3CDTF">2020-03-16T07:01:06Z</dcterms:created>
  <dcterms:modified xsi:type="dcterms:W3CDTF">2021-03-15T12:58:19Z</dcterms:modified>
</cp:coreProperties>
</file>