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1"/>
  </p:handoutMasterIdLst>
  <p:sldIdLst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3052" autoAdjust="0"/>
  </p:normalViewPr>
  <p:slideViewPr>
    <p:cSldViewPr snapToGrid="0">
      <p:cViewPr varScale="1">
        <p:scale>
          <a:sx n="76" d="100"/>
          <a:sy n="76" d="100"/>
        </p:scale>
        <p:origin x="198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2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4.png"/><Relationship Id="rId9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87" y="4919472"/>
            <a:ext cx="780779" cy="18132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87" y="2486190"/>
            <a:ext cx="6529105" cy="3339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288" y="3148546"/>
            <a:ext cx="946995" cy="888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4064" flipH="1">
            <a:off x="9040091" y="280346"/>
            <a:ext cx="1620000" cy="14497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2264">
            <a:off x="432872" y="866690"/>
            <a:ext cx="2281516" cy="13411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78" y="5120640"/>
            <a:ext cx="462607" cy="9102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276" y="-494119"/>
            <a:ext cx="2726006" cy="28881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520" y="785524"/>
            <a:ext cx="521596" cy="81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479" y="4982080"/>
            <a:ext cx="2264474" cy="13310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18841" y="624268"/>
            <a:ext cx="1087755" cy="1019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546" y="160762"/>
            <a:ext cx="844933" cy="7930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744" y="105247"/>
            <a:ext cx="748195" cy="7022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825" y="4768561"/>
            <a:ext cx="1497976" cy="9466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66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819" y="5166360"/>
            <a:ext cx="924802" cy="8680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827" y="89169"/>
            <a:ext cx="920345" cy="75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137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399" y="169358"/>
            <a:ext cx="766227" cy="7191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213" y="3233118"/>
            <a:ext cx="1383331" cy="17666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847" y="5688912"/>
            <a:ext cx="1750047" cy="1169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10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940" y="1171075"/>
            <a:ext cx="1844592" cy="1954339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980944" y="1964368"/>
            <a:ext cx="6210373" cy="1161046"/>
          </a:xfrm>
          <a:prstGeom prst="rect">
            <a:avLst/>
          </a:prstGeom>
        </p:spPr>
        <p:txBody>
          <a:bodyPr/>
          <a:lstStyle>
            <a:lvl1pPr>
              <a:defRPr sz="54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240" y="-1521677"/>
            <a:ext cx="869033" cy="815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017" y="6858000"/>
            <a:ext cx="1143002" cy="9387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1188" y="4246511"/>
            <a:ext cx="1063754" cy="1008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3276" y="247307"/>
            <a:ext cx="1005842" cy="8625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72" y="5255401"/>
            <a:ext cx="398728" cy="7845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0" y="4366661"/>
            <a:ext cx="1178004" cy="12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1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0.4944 0.03982 " pathEditMode="relative" rAng="0" ptsTypes="AA">
                                      <p:cBhvr>
                                        <p:cTn id="6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4" y="199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7556E-17 L 0.26823 0.75972 " pathEditMode="relative" rAng="0" ptsTypes="AA">
                                      <p:cBhvr>
                                        <p:cTn id="8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1" y="3798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0.74127 -0.53078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57" y="-265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36 0.32106 L -0.23802 -0.46945 " pathEditMode="relative" rAng="0" ptsTypes="AA">
                                      <p:cBhvr>
                                        <p:cTn id="12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-395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45143" decel="4514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59259E-6 C -0.06966 0.12616 -0.2306 0.11273 -0.23867 0.10695 C -0.2405 0.10533 -0.42617 0.13426 -0.50482 0.10093 C -0.58373 0.06783 -0.65964 -0.01967 -0.71185 -0.09236 C -0.76185 -0.18102 -0.79128 -0.24815 -0.81133 -0.3169 C -0.83151 -0.38588 -0.84271 -0.53379 -0.85026 -0.55416 " pathEditMode="relative" rAng="0" ptsTypes="AAAAAA">
                                      <p:cBhvr>
                                        <p:cTn id="14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13" y="-2185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90" r:id="rId2"/>
    <p:sldLayoutId id="2147483681" r:id="rId3"/>
    <p:sldLayoutId id="2147483687" r:id="rId4"/>
    <p:sldLayoutId id="2147483688" r:id="rId5"/>
    <p:sldLayoutId id="2147483689" r:id="rId6"/>
    <p:sldLayoutId id="2147483692" r:id="rId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9.png"/><Relationship Id="rId5" Type="http://schemas.openxmlformats.org/officeDocument/2006/relationships/image" Target="../media/image7.png"/><Relationship Id="rId10" Type="http://schemas.openxmlformats.org/officeDocument/2006/relationships/audio" Target="../media/audio1.wav"/><Relationship Id="rId4" Type="http://schemas.openxmlformats.org/officeDocument/2006/relationships/image" Target="../media/image4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6284" y="1107366"/>
            <a:ext cx="9144000" cy="3363034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Почему детям важно заниматься на </a:t>
            </a:r>
            <a:r>
              <a:rPr lang="ru-RU" sz="6600" b="1" dirty="0" err="1" smtClean="0">
                <a:solidFill>
                  <a:srgbClr val="FF0000"/>
                </a:solidFill>
              </a:rPr>
              <a:t>блокфлейте</a:t>
            </a:r>
            <a:r>
              <a:rPr lang="ru-RU" sz="6600" b="1" dirty="0" smtClean="0">
                <a:solidFill>
                  <a:srgbClr val="FF0000"/>
                </a:solidFill>
              </a:rPr>
              <a:t>? 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Игра на </a:t>
            </a:r>
            <a:r>
              <a:rPr lang="ru-RU" sz="6000" b="1" dirty="0" err="1" smtClean="0">
                <a:solidFill>
                  <a:srgbClr val="FF0000"/>
                </a:solidFill>
              </a:rPr>
              <a:t>блокфлейте</a:t>
            </a:r>
            <a:r>
              <a:rPr lang="ru-RU" sz="5400" b="1" dirty="0" smtClean="0">
                <a:solidFill>
                  <a:srgbClr val="FF0000"/>
                </a:solidFill>
              </a:rPr>
              <a:t> приносит радость!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862541" y="1031437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Можно играть дома.</a:t>
            </a:r>
            <a:endParaRPr lang="ru-RU" sz="28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62541" y="2497135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Можно выступать на концертах.</a:t>
            </a:r>
            <a:endParaRPr lang="ru-RU" sz="28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62541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Можно порадовать друзей.</a:t>
            </a:r>
            <a:endParaRPr lang="ru-RU" sz="28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52" y="6991855"/>
            <a:ext cx="2264474" cy="13310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99991" y="-1019175"/>
            <a:ext cx="1087755" cy="1019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0658" y="238386"/>
            <a:ext cx="844933" cy="79305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841" y="3120540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63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037 L 0.52227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67" y="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13229 0.2854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1425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 0.01527 L 0.22279 -0.28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3" y="-15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2020" y="-3242"/>
            <a:ext cx="748195" cy="7022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6212" y="-991538"/>
            <a:ext cx="1497976" cy="9466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Игра на </a:t>
            </a:r>
            <a:r>
              <a:rPr lang="ru-RU" sz="6000" b="1" dirty="0" err="1" smtClean="0">
                <a:solidFill>
                  <a:srgbClr val="FF0000"/>
                </a:solidFill>
              </a:rPr>
              <a:t>блокфлейте</a:t>
            </a:r>
            <a:r>
              <a:rPr lang="ru-RU" sz="5400" b="1" dirty="0" smtClean="0">
                <a:solidFill>
                  <a:srgbClr val="FF0000"/>
                </a:solidFill>
              </a:rPr>
              <a:t> улучшает осанку!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>
            <a:hlinkClick r:id="" action="ppaction://hlinkshowjump?jump=nextslide">
              <a:snd r:embed="rId10" name="chimes.wav"/>
            </a:hlinkClick>
          </p:cNvPr>
          <p:cNvSpPr/>
          <p:nvPr/>
        </p:nvSpPr>
        <p:spPr>
          <a:xfrm>
            <a:off x="6862541" y="1031437"/>
            <a:ext cx="4304084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Осанка- показатель  физического здоровья.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62540" y="2497135"/>
            <a:ext cx="4304085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Позвоночник- основа здоровья всего организма.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62540" y="3733800"/>
            <a:ext cx="4304085" cy="132258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Правильная осанка делает телосложение красивым и стройным.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0484" y="3369470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51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44444E-6 L 0.50092 -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96296E-6 L -0.43476 0.85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45" y="425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7265" y="5200321"/>
            <a:ext cx="924802" cy="868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0427" y="0"/>
            <a:ext cx="920345" cy="753900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Игра</a:t>
            </a:r>
            <a:r>
              <a:rPr lang="ru-RU" sz="5400" b="1" dirty="0" smtClean="0">
                <a:solidFill>
                  <a:srgbClr val="FF0000"/>
                </a:solidFill>
              </a:rPr>
              <a:t> на </a:t>
            </a:r>
            <a:r>
              <a:rPr lang="ru-RU" sz="5400" b="1" dirty="0" err="1" smtClean="0">
                <a:solidFill>
                  <a:srgbClr val="FF0000"/>
                </a:solidFill>
              </a:rPr>
              <a:t>блокфлейте</a:t>
            </a: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</a:rPr>
              <a:t>развивает</a:t>
            </a:r>
            <a:r>
              <a:rPr lang="ru-RU" sz="5400" b="1" dirty="0" smtClean="0">
                <a:solidFill>
                  <a:srgbClr val="FF0000"/>
                </a:solidFill>
              </a:rPr>
              <a:t> речевое дыхание!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1031437"/>
            <a:ext cx="3691158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Формируется красивый голос.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951440" y="2497508"/>
            <a:ext cx="3602259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Правильно формируются речевые звуки.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951439" y="3962832"/>
            <a:ext cx="3602259" cy="107906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Восстанавливает нарушенное носовое дыхание.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37" y="2725343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43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9 -0.00532 L -0.53555 0.00648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5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2365" y="3306270"/>
            <a:ext cx="1383331" cy="1766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154" y="5677896"/>
            <a:ext cx="1766534" cy="11801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Укрепление</a:t>
            </a: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</a:rPr>
              <a:t>здоровья</a:t>
            </a:r>
            <a:r>
              <a:rPr lang="ru-RU" sz="5400" b="1" dirty="0" smtClean="0">
                <a:solidFill>
                  <a:srgbClr val="FF0000"/>
                </a:solidFill>
              </a:rPr>
              <a:t> организма!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6718300" y="1031437"/>
            <a:ext cx="3852841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Улучшается иммунитет.</a:t>
            </a:r>
            <a:endParaRPr lang="ru-RU" sz="28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718300" y="2314576"/>
            <a:ext cx="3852841" cy="115891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Профилактика болезней верхних дыхательных путей.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18300" y="3962832"/>
            <a:ext cx="3852841" cy="126956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Повышение способностей к восприятию и запоминанию.</a:t>
            </a:r>
            <a:endParaRPr lang="ru-RU" sz="24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141" y="2314576"/>
            <a:ext cx="471359" cy="739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7677" y="12905"/>
            <a:ext cx="766227" cy="71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55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20046 L 0.45338 0.01782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20" y="-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1700" y="1320800"/>
            <a:ext cx="7962900" cy="2730500"/>
          </a:xfrm>
        </p:spPr>
        <p:txBody>
          <a:bodyPr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Желаем успехов в занятиях!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21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AD300A45-241B-484A-8AB7-E4E106A9140C}" vid="{035C38CC-2C83-46D0-869F-FABCD5E447C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3FA65F-4361-4E04-8BDA-4F8256B2EBC3}">
  <ds:schemaRefs>
    <ds:schemaRef ds:uri="http://purl.org/dc/dcmitype/"/>
    <ds:schemaRef ds:uri="6ee78bd2-4339-4042-adc0-bcc646419980"/>
    <ds:schemaRef ds:uri="http://schemas.microsoft.com/sharepoint/v3"/>
    <ds:schemaRef ds:uri="http://purl.org/dc/terms/"/>
    <ds:schemaRef ds:uri="2547570a-e5f4-4946-a4c3-82580e42479e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0AAC4FE-6AA2-4812-A805-2E0A445923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DA39ED-743A-42D6-9416-1284B80FBA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птичками</Template>
  <TotalTime>0</TotalTime>
  <Words>97</Words>
  <Application>Microsoft Office PowerPoint</Application>
  <PresentationFormat>Широкоэкранный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Segoe UI</vt:lpstr>
      <vt:lpstr>Segoe UI Light</vt:lpstr>
      <vt:lpstr>Тема1</vt:lpstr>
      <vt:lpstr>Почему детям важно заниматься на блокфлейте? </vt:lpstr>
      <vt:lpstr>Игра на блокфлейте приносит радость!</vt:lpstr>
      <vt:lpstr>Игра на блокфлейте улучшает осанку!</vt:lpstr>
      <vt:lpstr>Игра на блокфлейте развивает речевое дыхание!</vt:lpstr>
      <vt:lpstr>Укрепление здоровья организма!</vt:lpstr>
      <vt:lpstr>Желаем успехов в занятиях!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2021-05-27T15:45:04Z</dcterms:created>
  <dcterms:modified xsi:type="dcterms:W3CDTF">2021-05-27T16:16:48Z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