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7A16-1CEC-4A09-A6C5-8D7B67814D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8D4B-9762-4EBB-9D8C-14DE885E6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079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7A16-1CEC-4A09-A6C5-8D7B67814D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8D4B-9762-4EBB-9D8C-14DE885E6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95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7A16-1CEC-4A09-A6C5-8D7B67814D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8D4B-9762-4EBB-9D8C-14DE885E6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679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7A16-1CEC-4A09-A6C5-8D7B67814D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8D4B-9762-4EBB-9D8C-14DE885E6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015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7A16-1CEC-4A09-A6C5-8D7B67814D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8D4B-9762-4EBB-9D8C-14DE885E6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922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7A16-1CEC-4A09-A6C5-8D7B67814D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8D4B-9762-4EBB-9D8C-14DE885E6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549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7A16-1CEC-4A09-A6C5-8D7B67814D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8D4B-9762-4EBB-9D8C-14DE885E6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330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7A16-1CEC-4A09-A6C5-8D7B67814D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8D4B-9762-4EBB-9D8C-14DE885E6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806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7A16-1CEC-4A09-A6C5-8D7B67814D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8D4B-9762-4EBB-9D8C-14DE885E6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716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7A16-1CEC-4A09-A6C5-8D7B67814D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8D4B-9762-4EBB-9D8C-14DE885E6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22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7A16-1CEC-4A09-A6C5-8D7B67814D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68D4B-9762-4EBB-9D8C-14DE885E6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00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67A16-1CEC-4A09-A6C5-8D7B67814D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68D4B-9762-4EBB-9D8C-14DE885E65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599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12192000" cy="2331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331720"/>
            <a:ext cx="12192000" cy="24384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4541520"/>
            <a:ext cx="12192000" cy="23164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latin typeface="Arial Black" panose="020B0A04020102020204" pitchFamily="34" charset="0"/>
              </a:rPr>
              <a:t>Подготовила: Сеитова А.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160" y="2775495"/>
            <a:ext cx="10698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0" i="0" dirty="0" smtClean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Воспитательный идеал и базовые национальные ценности</a:t>
            </a:r>
            <a:endParaRPr lang="ru-RU" sz="3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03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1310640" y="1356360"/>
            <a:ext cx="9616440" cy="4221480"/>
          </a:xfrm>
          <a:prstGeom prst="frame">
            <a:avLst>
              <a:gd name="adj1" fmla="val 6363"/>
            </a:avLst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u="sng" dirty="0">
                <a:solidFill>
                  <a:srgbClr val="FF0000"/>
                </a:solidFill>
                <a:latin typeface="Arial Black" panose="020B0A04020102020204" pitchFamily="34" charset="0"/>
              </a:rPr>
              <a:t>Воспитание</a:t>
            </a: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ориентировано на достижение определенного идеала, </a:t>
            </a:r>
            <a:r>
              <a:rPr lang="ru-RU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то есть </a:t>
            </a:r>
            <a:r>
              <a:rPr lang="ru-RU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образа человека, имеющего приоритетное значение для общества в конкретноисторических социокультурных условиях</a:t>
            </a:r>
          </a:p>
        </p:txBody>
      </p:sp>
    </p:spTree>
    <p:extLst>
      <p:ext uri="{BB962C8B-B14F-4D97-AF65-F5344CB8AC3E}">
        <p14:creationId xmlns:p14="http://schemas.microsoft.com/office/powerpoint/2010/main" val="77067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1264920" y="594360"/>
            <a:ext cx="9829800" cy="5775960"/>
          </a:xfrm>
          <a:prstGeom prst="downArrowCallout">
            <a:avLst>
              <a:gd name="adj1" fmla="val 15501"/>
              <a:gd name="adj2" fmla="val 15237"/>
              <a:gd name="adj3" fmla="val 25000"/>
              <a:gd name="adj4" fmla="val 64977"/>
            </a:avLst>
          </a:prstGeom>
          <a:solidFill>
            <a:schemeClr val="accent3">
              <a:lumMod val="20000"/>
              <a:lumOff val="80000"/>
            </a:schemeClr>
          </a:solidFill>
          <a:ln w="444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u="sng" dirty="0">
                <a:solidFill>
                  <a:srgbClr val="FF0000"/>
                </a:solidFill>
                <a:latin typeface="Arial Black" panose="020B0A04020102020204" pitchFamily="34" charset="0"/>
              </a:rPr>
              <a:t>В средневековой Руси 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воспитательный идеал был укоренен в религии и представлен для православных христиан прежде всего в образе Иисуса Христа. Православная церковь направляла и объединяла деятельность семьи, народа и государства в общем пространстве религиозного, 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духовно-нравственного 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воспитания. Православие объединяло русских людей (ими считались все принявшие православие, а не только этнические русские) в единый народ. Именно поэтому защита русской земли приравнивалась к защите православия, что и породило такой компонент самосознания, как образ Святой Православной Руси</a:t>
            </a:r>
          </a:p>
        </p:txBody>
      </p:sp>
    </p:spTree>
    <p:extLst>
      <p:ext uri="{BB962C8B-B14F-4D97-AF65-F5344CB8AC3E}">
        <p14:creationId xmlns:p14="http://schemas.microsoft.com/office/powerpoint/2010/main" val="237767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1264920" y="594360"/>
            <a:ext cx="9829800" cy="5775960"/>
          </a:xfrm>
          <a:prstGeom prst="downArrowCallout">
            <a:avLst>
              <a:gd name="adj1" fmla="val 15501"/>
              <a:gd name="adj2" fmla="val 15237"/>
              <a:gd name="adj3" fmla="val 25000"/>
              <a:gd name="adj4" fmla="val 64977"/>
            </a:avLst>
          </a:prstGeom>
          <a:solidFill>
            <a:schemeClr val="accent3">
              <a:lumMod val="20000"/>
              <a:lumOff val="80000"/>
            </a:schemeClr>
          </a:solidFill>
          <a:ln w="444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u="sng" dirty="0">
                <a:solidFill>
                  <a:srgbClr val="FF0000"/>
                </a:solidFill>
                <a:latin typeface="Arial Black" panose="020B0A04020102020204" pitchFamily="34" charset="0"/>
              </a:rPr>
              <a:t>В XVIII в. 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Россия стала империей, сила которой заключалась в централизации и концентрации государственной власти в руках правящего монарха - императора. Государство возвышалось над церковью, был сформулирован новый воспитательный идеал 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- «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человек государственный, слуга царю и Отечеству». Образовательная система стала ориентироваться на задачи подготовки профессиональных кадров для государственных нужд. Главным в воспитании стало формирование человека-патриота, отличающегося высокой нравственностью, любовью к науке, трудолюбием, служением России</a:t>
            </a:r>
          </a:p>
        </p:txBody>
      </p:sp>
    </p:spTree>
    <p:extLst>
      <p:ext uri="{BB962C8B-B14F-4D97-AF65-F5344CB8AC3E}">
        <p14:creationId xmlns:p14="http://schemas.microsoft.com/office/powerpoint/2010/main" val="24625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1264920" y="594360"/>
            <a:ext cx="9829800" cy="5775960"/>
          </a:xfrm>
          <a:prstGeom prst="downArrowCallout">
            <a:avLst>
              <a:gd name="adj1" fmla="val 15501"/>
              <a:gd name="adj2" fmla="val 15237"/>
              <a:gd name="adj3" fmla="val 25000"/>
              <a:gd name="adj4" fmla="val 64977"/>
            </a:avLst>
          </a:prstGeom>
          <a:solidFill>
            <a:schemeClr val="accent3">
              <a:lumMod val="20000"/>
              <a:lumOff val="80000"/>
            </a:schemeClr>
          </a:solidFill>
          <a:ln w="444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>
                <a:solidFill>
                  <a:srgbClr val="FF0000"/>
                </a:solidFill>
                <a:latin typeface="Arial Black" panose="020B0A04020102020204" pitchFamily="34" charset="0"/>
              </a:rPr>
              <a:t>В советский период 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государство обрело всю полноту власти над гражданином и его частной жизнью. Устраняя влияние церкви на общественную и личную жизнь, подавляя религиозное сознание, советское государство само стало претендовать на роль новой вселенской церкви. Спектр жизненных смыслов был сжат до веры в коммунизм и служения коммунистической партии. Вместе с тем советская эпоха в отечественной истории сформировала высокий педагогический идеал 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- воспитание 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всесторонне развитой личности, дала примеры массового патриотизма, героического служения, вплоть до самопожертвования, во имя будущего своей страны и своего народа, пренебрежения материальным во имя идеального</a:t>
            </a:r>
          </a:p>
        </p:txBody>
      </p:sp>
    </p:spTree>
    <p:extLst>
      <p:ext uri="{BB962C8B-B14F-4D97-AF65-F5344CB8AC3E}">
        <p14:creationId xmlns:p14="http://schemas.microsoft.com/office/powerpoint/2010/main" val="385256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1295400" y="548640"/>
            <a:ext cx="9479280" cy="914400"/>
          </a:xfrm>
          <a:prstGeom prst="fram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Современный национальный воспитательный идеал определяется: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72640" y="1744980"/>
            <a:ext cx="7924800" cy="85344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в соответствии с национальным приоритетом;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72640" y="2880360"/>
            <a:ext cx="7924800" cy="853440"/>
          </a:xfrm>
          <a:prstGeom prst="roundRect">
            <a:avLst/>
          </a:prstGeom>
          <a:solidFill>
            <a:schemeClr val="accent3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согласно Конституции Российской Федерации;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72640" y="4015740"/>
            <a:ext cx="7924800" cy="85344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latin typeface="Arial Black" panose="020B0A04020102020204" pitchFamily="34" charset="0"/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исходя из необходимости сохранения преемственности по отношению к национальным воспитательным идеалам прошлых исторических эпох;</a:t>
            </a:r>
          </a:p>
          <a:p>
            <a:pPr algn="ctr"/>
            <a:endParaRPr lang="ru-RU" sz="1600" dirty="0"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72640" y="5151120"/>
            <a:ext cx="7924800" cy="85344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согласно Закону Российской Федерации «Об образовании» в части общих требований к содержанию образования и задачам основных образовательных программ</a:t>
            </a:r>
          </a:p>
        </p:txBody>
      </p:sp>
    </p:spTree>
    <p:extLst>
      <p:ext uri="{BB962C8B-B14F-4D97-AF65-F5344CB8AC3E}">
        <p14:creationId xmlns:p14="http://schemas.microsoft.com/office/powerpoint/2010/main" val="368695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1310640" y="1356360"/>
            <a:ext cx="9616440" cy="4221480"/>
          </a:xfrm>
          <a:prstGeom prst="frame">
            <a:avLst>
              <a:gd name="adj1" fmla="val 6363"/>
            </a:avLst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Современный</a:t>
            </a:r>
            <a:r>
              <a:rPr lang="ru-RU" sz="2000" u="sng" dirty="0">
                <a:solidFill>
                  <a:srgbClr val="FF0000"/>
                </a:solidFill>
                <a:latin typeface="Arial Black" panose="020B0A04020102020204" pitchFamily="34" charset="0"/>
              </a:rPr>
              <a:t> </a:t>
            </a:r>
            <a:r>
              <a:rPr lang="ru-RU" sz="2000" b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национальный</a:t>
            </a:r>
            <a:r>
              <a:rPr lang="ru-RU" sz="2000" u="sng" dirty="0">
                <a:solidFill>
                  <a:srgbClr val="FF0000"/>
                </a:solidFill>
                <a:latin typeface="Arial Black" panose="020B0A04020102020204" pitchFamily="34" charset="0"/>
              </a:rPr>
              <a:t> </a:t>
            </a:r>
            <a:r>
              <a:rPr lang="ru-RU" sz="2000" b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воспитательный</a:t>
            </a:r>
            <a:r>
              <a:rPr lang="ru-RU" sz="2000" u="sng" dirty="0">
                <a:solidFill>
                  <a:srgbClr val="FF0000"/>
                </a:solidFill>
                <a:latin typeface="Arial Black" panose="020B0A04020102020204" pitchFamily="34" charset="0"/>
              </a:rPr>
              <a:t> </a:t>
            </a:r>
            <a:r>
              <a:rPr lang="ru-RU" sz="2000" b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идеал</a:t>
            </a: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 - это высоконравственный, творческий, компетентный гражданин России, принимающий судьбу Отечества как свою личную, осознающий ответственность за настоящее и будущее своей страны, укорененный в духовных и культурных традициях многонационального народа Российской Федерации</a:t>
            </a:r>
            <a:endParaRPr lang="ru-RU" sz="2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62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1295400" y="106680"/>
            <a:ext cx="9479280" cy="1097280"/>
          </a:xfrm>
          <a:prstGeom prst="fram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Базовые национальные ценности:</a:t>
            </a:r>
            <a:endParaRPr lang="ru-RU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789322"/>
              </p:ext>
            </p:extLst>
          </p:nvPr>
        </p:nvGraphicFramePr>
        <p:xfrm>
          <a:off x="304800" y="1203956"/>
          <a:ext cx="11643360" cy="53949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821680"/>
                <a:gridCol w="5821680"/>
              </a:tblGrid>
              <a:tr h="5654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Патриотизм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любовь к России, к своему народу, к своей малой Родине, служение Отечеству;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Наука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ценность знания, стремление к истине, научная картина мира; 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54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Социальная солидарность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свобода личная и национальная, доверие к людям, институтам государства и гражданского общества, справедливость, милосердие, честь, достоинство;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Традиционные российские религии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представления о вере, духовности, религиозной жизни человека, ценности религиозного мировоззрения, толерантности, формируемые на основе межконфессионального диалога;</a:t>
                      </a:r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54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Гражданственность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служение Отечеству, правовое государство, гражданское общество, закон и правопорядок, поликультурный мир, свобода совести и вероисповедания;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Искусство и литература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красота, гармония, духовный мир человека, нравственный выбор, смысл жизни, эстетическое развитие, этическое развитие;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54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Семья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любовь и верность, здоровье, достаток, уважение к родителям, забота о старших и младших, забота о продолжении рода;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Природа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эволюция, родная земля, заповедная природа, планета Земля, экологическое сознание; </a:t>
                      </a:r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54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Труд и творчество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уважение к труду, творчество и созидание, целеустремленность и настойчивость;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Человечество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мир во всем мире, многообразие культур и народов, прогресс человечества, международное сотрудничество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841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12192000" cy="2331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331720"/>
            <a:ext cx="12192000" cy="24384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Arial Black" panose="020B0A04020102020204" pitchFamily="34" charset="0"/>
              </a:rPr>
              <a:t>"Человек может стать человеком только путем </a:t>
            </a:r>
            <a:r>
              <a:rPr lang="ru-RU" sz="3600" b="1" dirty="0">
                <a:latin typeface="Arial Black" panose="020B0A04020102020204" pitchFamily="34" charset="0"/>
              </a:rPr>
              <a:t>воспитания</a:t>
            </a:r>
            <a:r>
              <a:rPr lang="ru-RU" sz="3600" dirty="0">
                <a:latin typeface="Arial Black" panose="020B0A04020102020204" pitchFamily="34" charset="0"/>
              </a:rPr>
              <a:t>. </a:t>
            </a:r>
            <a:endParaRPr lang="ru-RU" sz="3600" dirty="0" smtClean="0">
              <a:latin typeface="Arial Black" panose="020B0A04020102020204" pitchFamily="34" charset="0"/>
            </a:endParaRPr>
          </a:p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Он - </a:t>
            </a:r>
            <a:r>
              <a:rPr lang="ru-RU" sz="3600" dirty="0">
                <a:latin typeface="Arial Black" panose="020B0A04020102020204" pitchFamily="34" charset="0"/>
              </a:rPr>
              <a:t>то, что делает из него </a:t>
            </a:r>
            <a:r>
              <a:rPr lang="ru-RU" sz="3600" b="1" dirty="0">
                <a:latin typeface="Arial Black" panose="020B0A04020102020204" pitchFamily="34" charset="0"/>
              </a:rPr>
              <a:t>воспитание</a:t>
            </a:r>
            <a:r>
              <a:rPr lang="ru-RU" sz="3600" dirty="0">
                <a:latin typeface="Arial Black" panose="020B0A04020102020204" pitchFamily="34" charset="0"/>
              </a:rPr>
              <a:t>."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4541520"/>
            <a:ext cx="12192000" cy="23164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400" dirty="0" smtClean="0">
                <a:latin typeface="Arial Black" panose="020B0A04020102020204" pitchFamily="34" charset="0"/>
              </a:rPr>
              <a:t>И. Кант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160" y="2775495"/>
            <a:ext cx="10698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60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561</Words>
  <Application>Microsoft Office PowerPoint</Application>
  <PresentationFormat>Широкоэкранный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Toshiba</dc:creator>
  <cp:lastModifiedBy>Toshiba</cp:lastModifiedBy>
  <cp:revision>6</cp:revision>
  <dcterms:created xsi:type="dcterms:W3CDTF">2021-04-23T12:47:00Z</dcterms:created>
  <dcterms:modified xsi:type="dcterms:W3CDTF">2021-04-23T13:34:15Z</dcterms:modified>
</cp:coreProperties>
</file>