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1" r:id="rId1"/>
  </p:sldMasterIdLst>
  <p:sldIdLst>
    <p:sldId id="257" r:id="rId2"/>
    <p:sldId id="256" r:id="rId3"/>
    <p:sldId id="258" r:id="rId4"/>
    <p:sldId id="259" r:id="rId5"/>
    <p:sldId id="261" r:id="rId6"/>
    <p:sldId id="263" r:id="rId7"/>
    <p:sldId id="262" r:id="rId8"/>
    <p:sldId id="265" r:id="rId9"/>
    <p:sldId id="266" r:id="rId10"/>
    <p:sldId id="264" r:id="rId11"/>
    <p:sldId id="268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E565B-9B0E-4241-8A2E-B735997FF220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C02617FE-19C7-43AB-AD9E-0BD726211B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146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E565B-9B0E-4241-8A2E-B735997FF220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02617FE-19C7-43AB-AD9E-0BD726211B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507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E565B-9B0E-4241-8A2E-B735997FF220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02617FE-19C7-43AB-AD9E-0BD726211B9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975268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E565B-9B0E-4241-8A2E-B735997FF220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02617FE-19C7-43AB-AD9E-0BD726211B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5577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E565B-9B0E-4241-8A2E-B735997FF220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02617FE-19C7-43AB-AD9E-0BD726211B9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119599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E565B-9B0E-4241-8A2E-B735997FF220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02617FE-19C7-43AB-AD9E-0BD726211B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08454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E565B-9B0E-4241-8A2E-B735997FF220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617FE-19C7-43AB-AD9E-0BD726211B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8721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E565B-9B0E-4241-8A2E-B735997FF220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617FE-19C7-43AB-AD9E-0BD726211B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494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E565B-9B0E-4241-8A2E-B735997FF220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617FE-19C7-43AB-AD9E-0BD726211B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932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E565B-9B0E-4241-8A2E-B735997FF220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02617FE-19C7-43AB-AD9E-0BD726211B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0233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E565B-9B0E-4241-8A2E-B735997FF220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02617FE-19C7-43AB-AD9E-0BD726211B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386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E565B-9B0E-4241-8A2E-B735997FF220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02617FE-19C7-43AB-AD9E-0BD726211B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709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E565B-9B0E-4241-8A2E-B735997FF220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617FE-19C7-43AB-AD9E-0BD726211B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554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E565B-9B0E-4241-8A2E-B735997FF220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617FE-19C7-43AB-AD9E-0BD726211B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674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E565B-9B0E-4241-8A2E-B735997FF220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617FE-19C7-43AB-AD9E-0BD726211B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346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E565B-9B0E-4241-8A2E-B735997FF220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02617FE-19C7-43AB-AD9E-0BD726211B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573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E565B-9B0E-4241-8A2E-B735997FF220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02617FE-19C7-43AB-AD9E-0BD726211B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033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  <p:sldLayoutId id="2147483794" r:id="rId13"/>
    <p:sldLayoutId id="2147483795" r:id="rId14"/>
    <p:sldLayoutId id="2147483796" r:id="rId15"/>
    <p:sldLayoutId id="214748379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vk.com/away.php?to=https://youtu.be/rPNze2Qbv1o&amp;cc_key=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5254" y="2148247"/>
            <a:ext cx="8911687" cy="1280890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/>
              <a:t>Логопедические мультфильмы</a:t>
            </a:r>
            <a:endParaRPr lang="ru-RU" sz="7200" b="1" dirty="0"/>
          </a:p>
        </p:txBody>
      </p:sp>
    </p:spTree>
    <p:extLst>
      <p:ext uri="{BB962C8B-B14F-4D97-AF65-F5344CB8AC3E}">
        <p14:creationId xmlns:p14="http://schemas.microsoft.com/office/powerpoint/2010/main" val="1581944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Научный задел </a:t>
            </a:r>
            <a:br>
              <a:rPr lang="ru-RU" dirty="0" smtClean="0"/>
            </a:br>
            <a:r>
              <a:rPr lang="ru-RU" dirty="0" smtClean="0"/>
              <a:t>по представленной идее: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2825086"/>
            <a:ext cx="8915400" cy="354841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-apple-system"/>
              </a:rPr>
              <a:t>Создание творческого проекта «Я создаю мульт!» с воспитанниками старшей группы ДОУ: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-apple-system"/>
                <a:hlinkClick r:id="rId2"/>
              </a:rPr>
              <a:t>ПРОСМОТР</a:t>
            </a:r>
            <a:endParaRPr lang="ru-RU" b="1" dirty="0" smtClean="0">
              <a:solidFill>
                <a:schemeClr val="accent3">
                  <a:lumMod val="50000"/>
                </a:schemeClr>
              </a:solidFill>
              <a:latin typeface="-apple-system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-apple-system"/>
              </a:rPr>
              <a:t>Совместно с детьми была рассмотрена история мультипликации, виды мультфильмов и способы их создания, а также снят короткометражный ролик в режиме стоп-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-apple-system"/>
              </a:rPr>
              <a:t>моушен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-apple-system"/>
              </a:rPr>
              <a:t> с использованием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-apple-system"/>
              </a:rPr>
              <a:t>лего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-apple-system"/>
              </a:rPr>
              <a:t>-фигурок «Деревня правильной речи»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-apple-system"/>
              </a:rPr>
              <a:t>Обучение по заданной теме (результаты представлены на следующем слайде)</a:t>
            </a:r>
          </a:p>
        </p:txBody>
      </p:sp>
    </p:spTree>
    <p:extLst>
      <p:ext uri="{BB962C8B-B14F-4D97-AF65-F5344CB8AC3E}">
        <p14:creationId xmlns:p14="http://schemas.microsoft.com/office/powerpoint/2010/main" val="121201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" y="111218"/>
            <a:ext cx="11504612" cy="83089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/>
              <a:t>Дистанционное обучение по заданной теме: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644" y="1045608"/>
            <a:ext cx="3067589" cy="205528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6819" y="3879272"/>
            <a:ext cx="2248588" cy="29648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8800" y="3879272"/>
            <a:ext cx="2237406" cy="296487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3744" y="3879273"/>
            <a:ext cx="2396837" cy="296487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93618" y="4781612"/>
            <a:ext cx="3050615" cy="206253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619" y="3100890"/>
            <a:ext cx="3023749" cy="168072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8800" y="1045608"/>
            <a:ext cx="2219718" cy="283366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5214" y="1045609"/>
            <a:ext cx="2280193" cy="283366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6879" y="1045608"/>
            <a:ext cx="2423702" cy="2833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8791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0297" y="2727520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/>
              <a:t>Благодарим за внимание!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72648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25338" y="887106"/>
            <a:ext cx="6974005" cy="5970894"/>
          </a:xfrm>
        </p:spPr>
        <p:txBody>
          <a:bodyPr>
            <a:normAutofit/>
          </a:bodyPr>
          <a:lstStyle/>
          <a:p>
            <a:endParaRPr lang="ru-RU" sz="2800" dirty="0"/>
          </a:p>
          <a:p>
            <a:endParaRPr lang="ru-RU" sz="2800" dirty="0" smtClean="0"/>
          </a:p>
          <a:p>
            <a:r>
              <a:rPr lang="ru-RU" sz="2800" dirty="0" err="1" smtClean="0">
                <a:solidFill>
                  <a:schemeClr val="tx1"/>
                </a:solidFill>
              </a:rPr>
              <a:t>Курбангулова</a:t>
            </a:r>
            <a:r>
              <a:rPr lang="ru-RU" sz="2800" dirty="0" smtClean="0">
                <a:solidFill>
                  <a:schemeClr val="tx1"/>
                </a:solidFill>
              </a:rPr>
              <a:t> Любовь Петровна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Курганская Наталья Александровна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Сеитова Алина </a:t>
            </a:r>
            <a:r>
              <a:rPr lang="ru-RU" sz="2800" dirty="0" err="1" smtClean="0">
                <a:solidFill>
                  <a:schemeClr val="tx1"/>
                </a:solidFill>
              </a:rPr>
              <a:t>Амановна</a:t>
            </a:r>
            <a:endParaRPr lang="ru-RU" sz="2800" dirty="0" smtClean="0">
              <a:solidFill>
                <a:schemeClr val="tx1"/>
              </a:solidFill>
            </a:endParaRPr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/>
          </a:p>
          <a:p>
            <a:r>
              <a:rPr lang="ru-RU" sz="2800" dirty="0" smtClean="0">
                <a:solidFill>
                  <a:schemeClr val="tx1"/>
                </a:solidFill>
              </a:rPr>
              <a:t>Воронова Анастасия Анатольевна</a:t>
            </a:r>
          </a:p>
          <a:p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2640842" y="593679"/>
            <a:ext cx="7697337" cy="1160059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Команда конкурсной работы:</a:t>
            </a:r>
          </a:p>
        </p:txBody>
      </p:sp>
      <p:sp>
        <p:nvSpPr>
          <p:cNvPr id="11" name="Овал 10"/>
          <p:cNvSpPr/>
          <p:nvPr/>
        </p:nvSpPr>
        <p:spPr>
          <a:xfrm>
            <a:off x="2640842" y="4319517"/>
            <a:ext cx="7670042" cy="1173707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Научный руководитель проекта:</a:t>
            </a:r>
          </a:p>
        </p:txBody>
      </p:sp>
    </p:spTree>
    <p:extLst>
      <p:ext uri="{BB962C8B-B14F-4D97-AF65-F5344CB8AC3E}">
        <p14:creationId xmlns:p14="http://schemas.microsoft.com/office/powerpoint/2010/main" val="392705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6648" y="2202873"/>
            <a:ext cx="3297382" cy="1787236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Пандемия и невозможность проведения полноценных логопедических занятий</a:t>
            </a:r>
            <a:endParaRPr lang="ru-RU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728364" y="2202873"/>
            <a:ext cx="3297382" cy="1787236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Отсутствие специалистов в сельской местности</a:t>
            </a:r>
            <a:endParaRPr lang="ru-RU" sz="20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481946" y="415637"/>
            <a:ext cx="3297382" cy="1787236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Поиск эффективных инновационных методов для коррекции и профилактики нарушений речи</a:t>
            </a:r>
            <a:endParaRPr lang="ru-RU" b="1" dirty="0"/>
          </a:p>
        </p:txBody>
      </p:sp>
      <p:sp>
        <p:nvSpPr>
          <p:cNvPr id="6" name="Облако 5"/>
          <p:cNvSpPr/>
          <p:nvPr/>
        </p:nvSpPr>
        <p:spPr>
          <a:xfrm>
            <a:off x="3775364" y="3588327"/>
            <a:ext cx="4710546" cy="3006436"/>
          </a:xfrm>
          <a:prstGeom prst="cloud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/>
              <a:t>Логопедические мультфильмы!</a:t>
            </a:r>
            <a:endParaRPr lang="ru-RU" sz="2400" b="1" i="1" dirty="0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6151419" y="2327564"/>
            <a:ext cx="13854" cy="12607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2" idx="3"/>
          </p:cNvCxnSpPr>
          <p:nvPr/>
        </p:nvCxnSpPr>
        <p:spPr>
          <a:xfrm>
            <a:off x="3474030" y="3096491"/>
            <a:ext cx="1288472" cy="685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4" idx="1"/>
          </p:cNvCxnSpPr>
          <p:nvPr/>
        </p:nvCxnSpPr>
        <p:spPr>
          <a:xfrm flipH="1">
            <a:off x="7779328" y="3096491"/>
            <a:ext cx="949036" cy="4918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514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7673" y="595746"/>
            <a:ext cx="8207231" cy="715990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400" b="1" i="1" dirty="0" smtClean="0"/>
              <a:t>Достоинства представляемого продукта:</a:t>
            </a:r>
            <a:endParaRPr lang="ru-RU" sz="2400" b="1" i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18655" y="1925783"/>
            <a:ext cx="3255818" cy="178723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accent3">
                    <a:lumMod val="50000"/>
                  </a:schemeClr>
                </a:solidFill>
              </a:rPr>
              <a:t>Создание серий логопедических мультфильмов по разделам: артикуляция, речевое дыхание, </a:t>
            </a:r>
            <a:r>
              <a:rPr lang="ru-RU" sz="1200" b="1" dirty="0" smtClean="0">
                <a:solidFill>
                  <a:schemeClr val="accent3">
                    <a:lumMod val="50000"/>
                  </a:schemeClr>
                </a:solidFill>
              </a:rPr>
              <a:t>звукоподражание, </a:t>
            </a:r>
            <a:r>
              <a:rPr lang="ru-RU" sz="1200" b="1" dirty="0">
                <a:solidFill>
                  <a:schemeClr val="accent3">
                    <a:lumMod val="50000"/>
                  </a:schemeClr>
                </a:solidFill>
              </a:rPr>
              <a:t>звукопроизношение, слоговая структура слова, антонимы, </a:t>
            </a:r>
            <a:r>
              <a:rPr lang="ru-RU" sz="1200" b="1" dirty="0" smtClean="0">
                <a:solidFill>
                  <a:schemeClr val="accent3">
                    <a:lumMod val="50000"/>
                  </a:schemeClr>
                </a:solidFill>
              </a:rPr>
              <a:t>синонимы и др.</a:t>
            </a:r>
            <a:endParaRPr lang="ru-RU" sz="1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391892" y="1925783"/>
            <a:ext cx="3255818" cy="178723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3">
                    <a:lumMod val="50000"/>
                  </a:schemeClr>
                </a:solidFill>
              </a:rPr>
              <a:t>Главные </a:t>
            </a:r>
            <a:r>
              <a:rPr lang="ru-RU" sz="1200" b="1" dirty="0">
                <a:solidFill>
                  <a:schemeClr val="accent3">
                    <a:lumMod val="50000"/>
                  </a:schemeClr>
                </a:solidFill>
              </a:rPr>
              <a:t>герои наших мультфильмов будут целенаправленно учить детей правильной и красивой речи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465129" y="1925783"/>
            <a:ext cx="3255818" cy="178723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3">
                    <a:lumMod val="50000"/>
                  </a:schemeClr>
                </a:solidFill>
              </a:rPr>
              <a:t>Детям </a:t>
            </a:r>
            <a:r>
              <a:rPr lang="ru-RU" sz="1200" b="1" dirty="0">
                <a:solidFill>
                  <a:schemeClr val="accent3">
                    <a:lumMod val="50000"/>
                  </a:schemeClr>
                </a:solidFill>
              </a:rPr>
              <a:t>очень нравятся мультфильмы, поэтому целесообразно будет их использовать для смены видов деятельности на занятиях по развитию </a:t>
            </a:r>
            <a:r>
              <a:rPr lang="ru-RU" sz="1200" b="1" dirty="0" smtClean="0">
                <a:solidFill>
                  <a:schemeClr val="accent3">
                    <a:lumMod val="50000"/>
                  </a:schemeClr>
                </a:solidFill>
              </a:rPr>
              <a:t>речи</a:t>
            </a:r>
            <a:endParaRPr lang="ru-RU" sz="1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507673" y="4516584"/>
            <a:ext cx="3255818" cy="178723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3">
                    <a:lumMod val="50000"/>
                  </a:schemeClr>
                </a:solidFill>
              </a:rPr>
              <a:t>Мультфильмы можно будет использовать не только на занятиях с педагогом, но и в качестве полноценных домашних занятий</a:t>
            </a:r>
            <a:endParaRPr lang="ru-RU" sz="1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611290" y="4516584"/>
            <a:ext cx="3255818" cy="178723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3">
                    <a:lumMod val="50000"/>
                  </a:schemeClr>
                </a:solidFill>
              </a:rPr>
              <a:t>Просмотр </a:t>
            </a:r>
            <a:r>
              <a:rPr lang="ru-RU" sz="1200" b="1" dirty="0">
                <a:solidFill>
                  <a:schemeClr val="accent3">
                    <a:lumMod val="50000"/>
                  </a:schemeClr>
                </a:solidFill>
              </a:rPr>
              <a:t>наших логопедических мультфильмов не предполагает обязательного присутствия специалистов, поэтому может применяться как в работе с детьми, находящимися на домашнем обучении, так и в период каникул, праздничных дней, карантинных ограничений</a:t>
            </a:r>
          </a:p>
        </p:txBody>
      </p:sp>
    </p:spTree>
    <p:extLst>
      <p:ext uri="{BB962C8B-B14F-4D97-AF65-F5344CB8AC3E}">
        <p14:creationId xmlns:p14="http://schemas.microsoft.com/office/powerpoint/2010/main" val="47234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238233" y="280348"/>
            <a:ext cx="9266379" cy="173895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ea typeface="+mj-ea"/>
                <a:cs typeface="+mj-cs"/>
              </a:rPr>
              <a:t>Потенциальный рынок и конкуренты разрабатываемого продукта: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238233" y="2564267"/>
            <a:ext cx="3794078" cy="105087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Потенциальный рынок</a:t>
            </a:r>
            <a:endParaRPr lang="ru-RU" sz="32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710535" y="2566036"/>
            <a:ext cx="3794077" cy="109182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Конкуренты</a:t>
            </a:r>
            <a:endParaRPr lang="ru-RU" sz="3200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238233" y="3839131"/>
            <a:ext cx="3794078" cy="2643556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Потенциальными потребителями нашего продукта являются дети дошкольного и младшего школьного возраста, их родители, воспитатели и специалисты, работающие с детьми с нарушением речи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710535" y="3839131"/>
            <a:ext cx="3794078" cy="2643556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Анимационные мультфильмы, интерактивные порталы, кабинеты логопедов онлайн, производители аналогичных мультфильмов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4453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0835695"/>
              </p:ext>
            </p:extLst>
          </p:nvPr>
        </p:nvGraphicFramePr>
        <p:xfrm>
          <a:off x="2029655" y="1532886"/>
          <a:ext cx="8915400" cy="4130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32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13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379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328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Мебель, техника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Количество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Стоимость (р)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Итог (р)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Стол компьютерный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2100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2100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Стул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2100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Видеокамера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20000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159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Штатив для камеры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1700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1700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742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Освещение (комплект постоянного света)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3000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3256"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Хромакей</a:t>
                      </a:r>
                      <a:r>
                        <a:rPr lang="ru-RU" dirty="0" smtClean="0"/>
                        <a:t> (2</a:t>
                      </a:r>
                      <a:r>
                        <a:rPr lang="en-US" dirty="0" smtClean="0"/>
                        <a:t>x</a:t>
                      </a:r>
                      <a:r>
                        <a:rPr lang="ru-RU" dirty="0" smtClean="0"/>
                        <a:t>2</a:t>
                      </a:r>
                      <a:r>
                        <a:rPr lang="ru-RU" baseline="0" dirty="0" smtClean="0"/>
                        <a:t>м, </a:t>
                      </a:r>
                    </a:p>
                    <a:p>
                      <a:pPr algn="ctr"/>
                      <a:r>
                        <a:rPr lang="ru-RU" baseline="0" dirty="0" smtClean="0"/>
                        <a:t>зеленый или синий</a:t>
                      </a:r>
                      <a:r>
                        <a:rPr lang="ru-RU" dirty="0" smtClean="0"/>
                        <a:t>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3500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3500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Ноутбук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15000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Мышь компьютерная</a:t>
                      </a:r>
                    </a:p>
                    <a:p>
                      <a:pPr algn="ctr"/>
                      <a:r>
                        <a:rPr lang="ru-RU" dirty="0" smtClean="0"/>
                        <a:t>(беспроводная)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4" name="Овал 3"/>
          <p:cNvSpPr/>
          <p:nvPr/>
        </p:nvSpPr>
        <p:spPr>
          <a:xfrm>
            <a:off x="3739486" y="136477"/>
            <a:ext cx="4667536" cy="1214651"/>
          </a:xfrm>
          <a:prstGeom prst="ellipse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Необходимое оборудование 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2496044"/>
              </p:ext>
            </p:extLst>
          </p:nvPr>
        </p:nvGraphicFramePr>
        <p:xfrm>
          <a:off x="2032001" y="5816069"/>
          <a:ext cx="8127999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Помещение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Стоимость (р)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 год (р)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Аренда студии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144000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3523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1916063" y="224318"/>
            <a:ext cx="7055892" cy="1050878"/>
          </a:xfrm>
          <a:prstGeom prst="ellipse">
            <a:avLst/>
          </a:prstGeom>
          <a:solidFill>
            <a:schemeClr val="accent2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 участников проекта:</a:t>
            </a:r>
            <a:endParaRPr lang="ru-RU" sz="2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982084" y="2590799"/>
            <a:ext cx="3991697" cy="2725090"/>
          </a:xfrm>
          <a:prstGeom prst="ellipse">
            <a:avLst/>
          </a:prstGeom>
          <a:solidFill>
            <a:schemeClr val="accent2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Для реализации проекта необходимы  следующие специалисты:</a:t>
            </a:r>
            <a:endParaRPr lang="ru-RU" b="1" dirty="0"/>
          </a:p>
        </p:txBody>
      </p:sp>
      <p:sp>
        <p:nvSpPr>
          <p:cNvPr id="9" name="Овал 8"/>
          <p:cNvSpPr/>
          <p:nvPr/>
        </p:nvSpPr>
        <p:spPr>
          <a:xfrm>
            <a:off x="7587202" y="1369326"/>
            <a:ext cx="3991697" cy="1705970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/>
              <a:t>Квалифицированный учитель-логопед (все члены команды имеют высшее образование по профилю «Логопедия»</a:t>
            </a:r>
            <a:endParaRPr lang="ru-RU" sz="1400" b="1" i="1" dirty="0"/>
          </a:p>
        </p:txBody>
      </p:sp>
      <p:sp>
        <p:nvSpPr>
          <p:cNvPr id="10" name="Овал 9"/>
          <p:cNvSpPr/>
          <p:nvPr/>
        </p:nvSpPr>
        <p:spPr>
          <a:xfrm>
            <a:off x="7587202" y="4969526"/>
            <a:ext cx="3991697" cy="1705970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/>
              <a:t>Режиссер и сценарист (Курганская Н.А., Сеитова А.А.</a:t>
            </a:r>
            <a:endParaRPr lang="ru-RU" sz="1600" b="1" i="1" dirty="0"/>
          </a:p>
        </p:txBody>
      </p:sp>
      <p:sp>
        <p:nvSpPr>
          <p:cNvPr id="11" name="Овал 10"/>
          <p:cNvSpPr/>
          <p:nvPr/>
        </p:nvSpPr>
        <p:spPr>
          <a:xfrm>
            <a:off x="7587202" y="3169426"/>
            <a:ext cx="3991697" cy="1705970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/>
              <a:t>Мультипликатор со знанием соответствующих программ (дистанционное обучение прошла </a:t>
            </a:r>
            <a:r>
              <a:rPr lang="ru-RU" sz="1400" b="1" i="1" dirty="0" err="1" smtClean="0"/>
              <a:t>Курбангулова</a:t>
            </a:r>
            <a:r>
              <a:rPr lang="ru-RU" sz="1400" b="1" i="1" dirty="0" smtClean="0"/>
              <a:t> Л.П.</a:t>
            </a:r>
            <a:endParaRPr lang="ru-RU" sz="1400" b="1" i="1" dirty="0"/>
          </a:p>
        </p:txBody>
      </p:sp>
      <p:cxnSp>
        <p:nvCxnSpPr>
          <p:cNvPr id="13" name="Прямая со стрелкой 12"/>
          <p:cNvCxnSpPr>
            <a:stCxn id="6" idx="7"/>
            <a:endCxn id="9" idx="2"/>
          </p:cNvCxnSpPr>
          <p:nvPr/>
        </p:nvCxnSpPr>
        <p:spPr>
          <a:xfrm flipV="1">
            <a:off x="4389211" y="2222311"/>
            <a:ext cx="3197991" cy="7675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6" idx="5"/>
            <a:endCxn id="10" idx="2"/>
          </p:cNvCxnSpPr>
          <p:nvPr/>
        </p:nvCxnSpPr>
        <p:spPr>
          <a:xfrm>
            <a:off x="4389211" y="4916809"/>
            <a:ext cx="3197991" cy="9057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6" idx="6"/>
            <a:endCxn id="11" idx="2"/>
          </p:cNvCxnSpPr>
          <p:nvPr/>
        </p:nvCxnSpPr>
        <p:spPr>
          <a:xfrm>
            <a:off x="4973781" y="3953344"/>
            <a:ext cx="2613421" cy="690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5663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40491" y="678701"/>
            <a:ext cx="2947916" cy="740666"/>
          </a:xfr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b="1" dirty="0" smtClean="0"/>
              <a:t>Бюджет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93075" y="2060812"/>
            <a:ext cx="2975212" cy="723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Расходы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24131" y="2060812"/>
            <a:ext cx="2975212" cy="723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Доходы</a:t>
            </a:r>
            <a:r>
              <a:rPr lang="ru-RU" dirty="0" smtClean="0"/>
              <a:t> </a:t>
            </a:r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4940491" y="1528549"/>
            <a:ext cx="464022" cy="4230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7246961" y="1528549"/>
            <a:ext cx="423081" cy="4230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2593076" y="3002507"/>
            <a:ext cx="2975212" cy="3002508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endParaRPr lang="ru-RU" sz="1400" b="1" dirty="0" smtClean="0"/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ru-RU" sz="1400" b="1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1400" b="1" dirty="0" smtClean="0"/>
              <a:t>Заработная плата сдельная(20% от проданных подписок)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1400" b="1" dirty="0" smtClean="0"/>
              <a:t>Оплата налогов: </a:t>
            </a:r>
          </a:p>
          <a:p>
            <a:pPr algn="ctr"/>
            <a:r>
              <a:rPr lang="ru-RU" sz="1400" b="1" dirty="0" smtClean="0"/>
              <a:t>13% - НДФЛ,</a:t>
            </a:r>
          </a:p>
          <a:p>
            <a:pPr algn="ctr"/>
            <a:r>
              <a:rPr lang="ru-RU" sz="1400" b="1" dirty="0" smtClean="0"/>
              <a:t>30,2% - в пенсионный фонд,</a:t>
            </a:r>
          </a:p>
          <a:p>
            <a:pPr algn="ctr"/>
            <a:r>
              <a:rPr lang="ru-RU" sz="1400" b="1" dirty="0" smtClean="0"/>
              <a:t>5,1% - обязательное медицинское страхование,</a:t>
            </a:r>
          </a:p>
          <a:p>
            <a:pPr algn="ctr"/>
            <a:r>
              <a:rPr lang="ru-RU" sz="1400" b="1" dirty="0" smtClean="0"/>
              <a:t>6% - УСН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1400" b="1" dirty="0" smtClean="0"/>
              <a:t>Оборудование (47600р)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1400" b="1" dirty="0" smtClean="0"/>
              <a:t>Аренда помещения (12000р в месяц)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ru-RU" dirty="0" smtClean="0"/>
          </a:p>
          <a:p>
            <a:pPr algn="ctr"/>
            <a:endParaRPr lang="ru-RU" dirty="0" smtClean="0"/>
          </a:p>
        </p:txBody>
      </p:sp>
      <p:sp>
        <p:nvSpPr>
          <p:cNvPr id="12" name="Прямоугольник 11"/>
          <p:cNvSpPr/>
          <p:nvPr/>
        </p:nvSpPr>
        <p:spPr>
          <a:xfrm>
            <a:off x="7124131" y="3002507"/>
            <a:ext cx="2975212" cy="3002508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Производительность мультфильмов: 2 серии в неделю, 8 серий в месяц.</a:t>
            </a:r>
          </a:p>
          <a:p>
            <a:pPr algn="ctr"/>
            <a:r>
              <a:rPr lang="ru-RU" b="1" dirty="0" smtClean="0"/>
              <a:t>Подписка </a:t>
            </a:r>
          </a:p>
          <a:p>
            <a:pPr algn="ctr"/>
            <a:r>
              <a:rPr lang="ru-RU" b="1" dirty="0" smtClean="0"/>
              <a:t>(500р с человека в месяц)</a:t>
            </a:r>
          </a:p>
          <a:p>
            <a:pPr algn="ctr"/>
            <a:r>
              <a:rPr lang="ru-RU" b="1" dirty="0" smtClean="0"/>
              <a:t>100чел. – 50000р.</a:t>
            </a:r>
          </a:p>
          <a:p>
            <a:pPr algn="ctr"/>
            <a:r>
              <a:rPr lang="ru-RU" b="1" dirty="0" smtClean="0"/>
              <a:t>1000чел. – 500000р.</a:t>
            </a:r>
          </a:p>
          <a:p>
            <a:pPr algn="ctr"/>
            <a:r>
              <a:rPr lang="ru-RU" b="1" dirty="0" smtClean="0"/>
              <a:t>10000чел. – 5000000р.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186273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7588305" cy="795257"/>
          </a:xfr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b="1" dirty="0" smtClean="0"/>
              <a:t>Планируемый результат:</a:t>
            </a:r>
            <a:endParaRPr lang="ru-RU" b="1" dirty="0"/>
          </a:p>
        </p:txBody>
      </p:sp>
      <p:sp>
        <p:nvSpPr>
          <p:cNvPr id="4" name="Облако 3"/>
          <p:cNvSpPr/>
          <p:nvPr/>
        </p:nvSpPr>
        <p:spPr>
          <a:xfrm>
            <a:off x="692727" y="1637938"/>
            <a:ext cx="4031673" cy="272314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400" b="1" dirty="0"/>
              <a:t>Повышение уровня развития связной речи, активизация познавательной и творческой деятельности, развитие творческого потенциала и способностей детей</a:t>
            </a:r>
          </a:p>
        </p:txBody>
      </p:sp>
      <p:sp>
        <p:nvSpPr>
          <p:cNvPr id="7" name="Облако 6"/>
          <p:cNvSpPr/>
          <p:nvPr/>
        </p:nvSpPr>
        <p:spPr>
          <a:xfrm>
            <a:off x="7523017" y="1637938"/>
            <a:ext cx="4031673" cy="272314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400" b="1" dirty="0" smtClean="0"/>
              <a:t>Повышение </a:t>
            </a:r>
            <a:r>
              <a:rPr lang="ru-RU" sz="1400" b="1" dirty="0"/>
              <a:t>педагогической культуры родителей, активизация участия родителей в образовательной деятельности</a:t>
            </a:r>
          </a:p>
        </p:txBody>
      </p:sp>
      <p:sp>
        <p:nvSpPr>
          <p:cNvPr id="8" name="Облако 7"/>
          <p:cNvSpPr/>
          <p:nvPr/>
        </p:nvSpPr>
        <p:spPr>
          <a:xfrm>
            <a:off x="3893127" y="3923938"/>
            <a:ext cx="4031673" cy="272314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400" b="1" dirty="0" smtClean="0"/>
              <a:t>Повышение </a:t>
            </a:r>
            <a:r>
              <a:rPr lang="ru-RU" sz="1400" b="1" dirty="0"/>
              <a:t>знаний специалистов в области логопедии</a:t>
            </a:r>
          </a:p>
        </p:txBody>
      </p:sp>
    </p:spTree>
    <p:extLst>
      <p:ext uri="{BB962C8B-B14F-4D97-AF65-F5344CB8AC3E}">
        <p14:creationId xmlns:p14="http://schemas.microsoft.com/office/powerpoint/2010/main" val="87319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410</TotalTime>
  <Words>528</Words>
  <Application>Microsoft Office PowerPoint</Application>
  <PresentationFormat>Широкоэкранный</PresentationFormat>
  <Paragraphs>107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-apple-system</vt:lpstr>
      <vt:lpstr>Arial</vt:lpstr>
      <vt:lpstr>Century Gothic</vt:lpstr>
      <vt:lpstr>Wingdings 3</vt:lpstr>
      <vt:lpstr>Легкий дым</vt:lpstr>
      <vt:lpstr>Логопедические мультфильмы</vt:lpstr>
      <vt:lpstr>Презентация PowerPoint</vt:lpstr>
      <vt:lpstr>Презентация PowerPoint</vt:lpstr>
      <vt:lpstr>Достоинства представляемого продукта:</vt:lpstr>
      <vt:lpstr>Презентация PowerPoint</vt:lpstr>
      <vt:lpstr>Презентация PowerPoint</vt:lpstr>
      <vt:lpstr>Презентация PowerPoint</vt:lpstr>
      <vt:lpstr>Бюджет</vt:lpstr>
      <vt:lpstr>Планируемый результат:</vt:lpstr>
      <vt:lpstr>Научный задел  по представленной идее:</vt:lpstr>
      <vt:lpstr>Презентация PowerPoint</vt:lpstr>
      <vt:lpstr>Благодарим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Логопедические мультики</dc:title>
  <dc:creator>Toshiba</dc:creator>
  <cp:lastModifiedBy>света</cp:lastModifiedBy>
  <cp:revision>39</cp:revision>
  <dcterms:created xsi:type="dcterms:W3CDTF">2020-11-05T15:23:39Z</dcterms:created>
  <dcterms:modified xsi:type="dcterms:W3CDTF">2021-05-27T19:38:05Z</dcterms:modified>
</cp:coreProperties>
</file>