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7" r:id="rId5"/>
    <p:sldId id="276" r:id="rId6"/>
    <p:sldId id="278" r:id="rId7"/>
    <p:sldId id="279" r:id="rId8"/>
    <p:sldId id="280" r:id="rId9"/>
    <p:sldId id="282" r:id="rId10"/>
    <p:sldId id="283" r:id="rId11"/>
    <p:sldId id="281" r:id="rId12"/>
    <p:sldId id="262" r:id="rId13"/>
    <p:sldId id="257" r:id="rId14"/>
    <p:sldId id="258" r:id="rId15"/>
    <p:sldId id="259" r:id="rId16"/>
    <p:sldId id="261" r:id="rId17"/>
    <p:sldId id="260" r:id="rId18"/>
    <p:sldId id="26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Зуева" initials="ИЗ" lastIdx="1" clrIdx="0">
    <p:extLst>
      <p:ext uri="{19B8F6BF-5375-455C-9EA6-DF929625EA0E}">
        <p15:presenceInfo xmlns:p15="http://schemas.microsoft.com/office/powerpoint/2012/main" userId="ef7caa5be8010e5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53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0-06-03T08:56:35.434" idx="1">
    <p:pos x="10" y="10"/>
    <p:text/>
    <p:extLst>
      <p:ext uri="{C676402C-5697-4E1C-873F-D02D1690AC5C}">
        <p15:threadingInfo xmlns:p15="http://schemas.microsoft.com/office/powerpoint/2012/main" timeZoneBias="-24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25079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996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8390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54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1060544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76085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2078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21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240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40666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903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DAEBE555-0C82-49F4-90FE-CE51A036BED8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75DAAC5-3848-4695-BDD9-4430C836AF4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90833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ebp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ebp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52E042-56C4-4106-9003-6F66827EAE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3" y="136525"/>
            <a:ext cx="10318418" cy="6584950"/>
          </a:xfrm>
        </p:spPr>
        <p:txBody>
          <a:bodyPr/>
          <a:lstStyle/>
          <a:p>
            <a:r>
              <a:rPr lang="ru-RU" sz="4800" dirty="0">
                <a:solidFill>
                  <a:srgbClr val="C00000"/>
                </a:solidFill>
              </a:rPr>
              <a:t>Тонкие моментызаданий по орфографии</a:t>
            </a:r>
            <a:br>
              <a:rPr lang="ru-RU" sz="4800" dirty="0">
                <a:solidFill>
                  <a:srgbClr val="C00000"/>
                </a:solidFill>
              </a:rPr>
            </a:br>
            <a:r>
              <a:rPr lang="ru-RU" sz="1400" dirty="0">
                <a:solidFill>
                  <a:srgbClr val="C00000"/>
                </a:solidFill>
              </a:rPr>
              <a:t>автор: учитель </a:t>
            </a:r>
            <a:r>
              <a:rPr lang="ru-RU" sz="1400">
                <a:solidFill>
                  <a:srgbClr val="C00000"/>
                </a:solidFill>
              </a:rPr>
              <a:t>русского языка</a:t>
            </a:r>
            <a:br>
              <a:rPr lang="ru-RU" sz="1400">
                <a:solidFill>
                  <a:srgbClr val="C00000"/>
                </a:solidFill>
              </a:rPr>
            </a:br>
            <a:r>
              <a:rPr lang="ru-RU" sz="1400">
                <a:solidFill>
                  <a:srgbClr val="C00000"/>
                </a:solidFill>
              </a:rPr>
              <a:t> </a:t>
            </a:r>
            <a:r>
              <a:rPr lang="ru-RU" sz="1400" dirty="0">
                <a:solidFill>
                  <a:srgbClr val="C00000"/>
                </a:solidFill>
              </a:rPr>
              <a:t>Зуева </a:t>
            </a:r>
            <a:r>
              <a:rPr lang="ru-RU" sz="1400" dirty="0" err="1">
                <a:solidFill>
                  <a:srgbClr val="C00000"/>
                </a:solidFill>
              </a:rPr>
              <a:t>и.а</a:t>
            </a:r>
            <a:r>
              <a:rPr lang="ru-RU" sz="1400" dirty="0">
                <a:solidFill>
                  <a:srgbClr val="C00000"/>
                </a:solidFill>
              </a:rPr>
              <a:t>.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97A3C2E-010B-484E-8824-56CEC7F7C1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Задания№9-15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98B6883-5649-4DBA-AA49-9771CF10B0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3724" y="3429000"/>
            <a:ext cx="2628275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8003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217C38-7D3C-42D1-B62B-83B7C7B1C0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84" y="0"/>
            <a:ext cx="107562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3150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49EB30-3337-4E38-BB19-40231DE76E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FF0000"/>
                </a:solidFill>
              </a:rPr>
              <a:t>ОШИБКА № 5!</a:t>
            </a:r>
            <a:r>
              <a:rPr lang="ru-RU" sz="3100" dirty="0">
                <a:solidFill>
                  <a:srgbClr val="FF0000"/>
                </a:solidFill>
              </a:rPr>
              <a:t> Слово будет расценено как непроверяемое</a:t>
            </a:r>
            <a:r>
              <a:rPr lang="ru-RU" dirty="0"/>
              <a:t>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0A7FCB-83CF-416D-8516-3E3E167120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33929"/>
            <a:ext cx="10178322" cy="4245664"/>
          </a:xfrm>
        </p:spPr>
        <p:txBody>
          <a:bodyPr>
            <a:normAutofit fontScale="70000" lnSpcReduction="20000"/>
          </a:bodyPr>
          <a:lstStyle/>
          <a:p>
            <a:r>
              <a:rPr lang="ru-RU" sz="2400" dirty="0"/>
              <a:t>Обнажить – наг</a:t>
            </a:r>
          </a:p>
          <a:p>
            <a:r>
              <a:rPr lang="ru-RU" sz="2400" dirty="0"/>
              <a:t>Укротить – кроткий</a:t>
            </a:r>
          </a:p>
          <a:p>
            <a:r>
              <a:rPr lang="ru-RU" sz="2400" dirty="0"/>
              <a:t>Обрамление – рама</a:t>
            </a:r>
          </a:p>
          <a:p>
            <a:r>
              <a:rPr lang="ru-RU" sz="2400" dirty="0"/>
              <a:t>Подражать – дразнит</a:t>
            </a:r>
          </a:p>
          <a:p>
            <a:r>
              <a:rPr lang="ru-RU" sz="2400" dirty="0"/>
              <a:t>Утопический – утопия </a:t>
            </a:r>
          </a:p>
          <a:p>
            <a:r>
              <a:rPr lang="ru-RU" sz="2400" dirty="0"/>
              <a:t>Наслаждение – сладость, сладкий</a:t>
            </a:r>
          </a:p>
          <a:p>
            <a:r>
              <a:rPr lang="ru-RU" sz="2400" dirty="0"/>
              <a:t>Очарование - чары</a:t>
            </a:r>
          </a:p>
          <a:p>
            <a:r>
              <a:rPr lang="ru-RU" sz="2400" b="1" dirty="0" err="1"/>
              <a:t>Непроверямые</a:t>
            </a:r>
            <a:r>
              <a:rPr lang="ru-RU" sz="2400" b="1" dirty="0"/>
              <a:t> гласные </a:t>
            </a:r>
            <a:r>
              <a:rPr lang="ru-RU" sz="2400" dirty="0"/>
              <a:t>тоже сопряжены с определенными трудностями. </a:t>
            </a:r>
          </a:p>
          <a:p>
            <a:r>
              <a:rPr lang="ru-RU" sz="2400" dirty="0"/>
              <a:t>Нужно помнить,  для проверки в некоторых случаях используются  слова, вышедшие из употребления. Они помогает запомнить, какая гласная пишется, но «бывшие родственники» проверочными не считаются.</a:t>
            </a:r>
          </a:p>
          <a:p>
            <a:r>
              <a:rPr lang="ru-RU" sz="2400" dirty="0"/>
              <a:t>Так, словарными считаются  слова  БАГРОВЫЙ, БАРЯНЫЙ, БАГРЕЦ, БАРЯНЕЦ  (образованы от древнерусского БАГР – красный), ОБАЯНИЕ, ОБАЯТЕЛЬНЫЙ  (от древнерусского </a:t>
            </a:r>
            <a:r>
              <a:rPr lang="ru-RU" sz="2400" dirty="0" err="1"/>
              <a:t>баяти</a:t>
            </a:r>
            <a:r>
              <a:rPr lang="ru-RU" sz="2400" dirty="0"/>
              <a:t> – говорить).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3151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69529C-9891-4946-A89E-BC00E3B83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>
                <a:solidFill>
                  <a:srgbClr val="FF9900"/>
                </a:solidFill>
              </a:rPr>
              <a:t>Подводные камни задания11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D6F02C7-AB1E-40A7-8DA0-731682B0E1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Тут сложности прежде всего с глагольными суффиксами. Например, проигрывать, складывать, одолевать, затмевать, продлевать, застревать.</a:t>
            </a:r>
          </a:p>
        </p:txBody>
      </p:sp>
    </p:spTree>
    <p:extLst>
      <p:ext uri="{BB962C8B-B14F-4D97-AF65-F5344CB8AC3E}">
        <p14:creationId xmlns:p14="http://schemas.microsoft.com/office/powerpoint/2010/main" val="4279544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2EA391-2E05-478B-ACA3-C0E9BCD61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>
                <a:solidFill>
                  <a:srgbClr val="FF9900"/>
                </a:solidFill>
              </a:rPr>
              <a:t>        Подводные камни задания11</a:t>
            </a: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1CD4BEC3-08B9-465E-AC92-FB4A5C816F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216" y="1094283"/>
            <a:ext cx="7674963" cy="5763718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CE574DD4-9B69-48A7-82BE-61FE6419A7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97" y="1094280"/>
            <a:ext cx="3627619" cy="576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470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05D248-1396-402C-A832-1EC9BF333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Типичная Ошибка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8DD941-DCCC-42D4-ABC1-2D0515043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528997"/>
            <a:ext cx="10178322" cy="4350595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r>
              <a:rPr lang="ru-RU" sz="3200" dirty="0" err="1"/>
              <a:t>Развед</a:t>
            </a:r>
            <a:r>
              <a:rPr lang="ru-RU" sz="3200" dirty="0" err="1">
                <a:solidFill>
                  <a:srgbClr val="FF0000"/>
                </a:solidFill>
              </a:rPr>
              <a:t>о</a:t>
            </a:r>
            <a:r>
              <a:rPr lang="ru-RU" sz="3200" dirty="0" err="1"/>
              <a:t>вать</a:t>
            </a:r>
            <a:r>
              <a:rPr lang="ru-RU" sz="3200" dirty="0"/>
              <a:t> – </a:t>
            </a:r>
            <a:r>
              <a:rPr lang="ru-RU" sz="3200" dirty="0" err="1"/>
              <a:t>разведую</a:t>
            </a:r>
            <a:r>
              <a:rPr lang="ru-RU" sz="3200" dirty="0"/>
              <a:t> ! Правильно РАЗВЕД</a:t>
            </a:r>
            <a:r>
              <a:rPr lang="ru-RU" sz="3200" dirty="0">
                <a:solidFill>
                  <a:srgbClr val="FF0000"/>
                </a:solidFill>
              </a:rPr>
              <a:t>Ы</a:t>
            </a:r>
            <a:r>
              <a:rPr lang="ru-RU" sz="3200" dirty="0"/>
              <a:t>ВАТЬ</a:t>
            </a:r>
          </a:p>
          <a:p>
            <a:r>
              <a:rPr lang="ru-RU" sz="3200" dirty="0"/>
              <a:t>Разведывать (что делать?) –глагол совершенного вида  </a:t>
            </a:r>
            <a:r>
              <a:rPr lang="ru-RU" sz="3200" dirty="0" err="1"/>
              <a:t>разведую</a:t>
            </a:r>
            <a:r>
              <a:rPr lang="ru-RU" sz="3200" dirty="0"/>
              <a:t> (что сделаю?)-глагол несовершенного вида </a:t>
            </a:r>
            <a:r>
              <a:rPr lang="ru-RU" sz="3200" dirty="0">
                <a:solidFill>
                  <a:srgbClr val="FF0000"/>
                </a:solidFill>
              </a:rPr>
              <a:t>!!! Нельзя проверять суффикс глаголом другого вида</a:t>
            </a:r>
          </a:p>
        </p:txBody>
      </p: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6239803A-18AA-4209-BB7B-DD18EEF9F909}"/>
              </a:ext>
            </a:extLst>
          </p:cNvPr>
          <p:cNvCxnSpPr/>
          <p:nvPr/>
        </p:nvCxnSpPr>
        <p:spPr>
          <a:xfrm flipV="1">
            <a:off x="2353456" y="2293495"/>
            <a:ext cx="209862" cy="254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>
            <a:extLst>
              <a:ext uri="{FF2B5EF4-FFF2-40B4-BE49-F238E27FC236}">
                <a16:creationId xmlns:a16="http://schemas.microsoft.com/office/drawing/2014/main" id="{5E81BB94-0EBA-4173-8DB3-95B852C1A0DB}"/>
              </a:ext>
            </a:extLst>
          </p:cNvPr>
          <p:cNvCxnSpPr/>
          <p:nvPr/>
        </p:nvCxnSpPr>
        <p:spPr>
          <a:xfrm>
            <a:off x="2563318" y="2293495"/>
            <a:ext cx="149902" cy="254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2CEE6E04-9A99-41E4-AC8E-8B61ED0657E2}"/>
              </a:ext>
            </a:extLst>
          </p:cNvPr>
          <p:cNvCxnSpPr/>
          <p:nvPr/>
        </p:nvCxnSpPr>
        <p:spPr>
          <a:xfrm flipV="1">
            <a:off x="6610662" y="2293495"/>
            <a:ext cx="224853" cy="254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CDF889E5-2EE9-41E6-BAFD-D72437C8C60F}"/>
              </a:ext>
            </a:extLst>
          </p:cNvPr>
          <p:cNvCxnSpPr/>
          <p:nvPr/>
        </p:nvCxnSpPr>
        <p:spPr>
          <a:xfrm flipH="1" flipV="1">
            <a:off x="6760564" y="2293495"/>
            <a:ext cx="329784" cy="2548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1253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A4DFB-9C47-4D46-AFB7-EFB76D321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>
                <a:solidFill>
                  <a:srgbClr val="FF9900"/>
                </a:solidFill>
              </a:rPr>
              <a:t>Подводные камни задания11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9FF8EACA-34C1-4BE9-9CDC-A9125A8726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2217" y="1094282"/>
            <a:ext cx="7600012" cy="5763718"/>
          </a:xfr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80A4778-A1EA-428B-B8CD-8CFB4B0058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97" y="1094280"/>
            <a:ext cx="3627619" cy="5763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369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CC08789-F338-4A04-9E60-A769A4A4F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87" y="0"/>
            <a:ext cx="11272604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8E1A333-49E7-4161-9008-A4C41EA8CC0A}"/>
              </a:ext>
            </a:extLst>
          </p:cNvPr>
          <p:cNvSpPr txBox="1"/>
          <p:nvPr/>
        </p:nvSpPr>
        <p:spPr>
          <a:xfrm>
            <a:off x="2803161" y="4691922"/>
            <a:ext cx="4307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Вызубрить наизусть </a:t>
            </a:r>
          </a:p>
        </p:txBody>
      </p:sp>
      <p:sp>
        <p:nvSpPr>
          <p:cNvPr id="8" name="Стрелка: вправо 7">
            <a:extLst>
              <a:ext uri="{FF2B5EF4-FFF2-40B4-BE49-F238E27FC236}">
                <a16:creationId xmlns:a16="http://schemas.microsoft.com/office/drawing/2014/main" id="{91365448-CD5F-4478-BD34-0371BF3E352D}"/>
              </a:ext>
            </a:extLst>
          </p:cNvPr>
          <p:cNvSpPr/>
          <p:nvPr/>
        </p:nvSpPr>
        <p:spPr>
          <a:xfrm flipV="1">
            <a:off x="2968052" y="5184841"/>
            <a:ext cx="4106356" cy="64633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>
            <a:extLst>
              <a:ext uri="{FF2B5EF4-FFF2-40B4-BE49-F238E27FC236}">
                <a16:creationId xmlns:a16="http://schemas.microsoft.com/office/drawing/2014/main" id="{0E9E638A-4556-4894-9192-8273B4343FE5}"/>
              </a:ext>
            </a:extLst>
          </p:cNvPr>
          <p:cNvSpPr/>
          <p:nvPr/>
        </p:nvSpPr>
        <p:spPr>
          <a:xfrm flipH="1">
            <a:off x="7001157" y="4362138"/>
            <a:ext cx="73252" cy="45719"/>
          </a:xfrm>
          <a:prstGeom prst="smileyFac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>
            <a:extLst>
              <a:ext uri="{FF2B5EF4-FFF2-40B4-BE49-F238E27FC236}">
                <a16:creationId xmlns:a16="http://schemas.microsoft.com/office/drawing/2014/main" id="{0244B5F6-2187-449C-BB31-426861CB5BE1}"/>
              </a:ext>
            </a:extLst>
          </p:cNvPr>
          <p:cNvSpPr/>
          <p:nvPr/>
        </p:nvSpPr>
        <p:spPr>
          <a:xfrm flipH="1" flipV="1">
            <a:off x="6701353" y="4242964"/>
            <a:ext cx="299804" cy="284065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>
            <a:extLst>
              <a:ext uri="{FF2B5EF4-FFF2-40B4-BE49-F238E27FC236}">
                <a16:creationId xmlns:a16="http://schemas.microsoft.com/office/drawing/2014/main" id="{4B83F4A2-8FBB-4780-BFFB-30C94999F0FD}"/>
              </a:ext>
            </a:extLst>
          </p:cNvPr>
          <p:cNvCxnSpPr/>
          <p:nvPr/>
        </p:nvCxnSpPr>
        <p:spPr>
          <a:xfrm>
            <a:off x="7300210" y="4527029"/>
            <a:ext cx="382249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707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F81BF0-1CED-472A-8870-3F6D10FA7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Типичная Ошибка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A82149-5C96-4AF9-9D76-1D757A0D3F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err="1"/>
              <a:t>Продл</a:t>
            </a:r>
            <a:r>
              <a:rPr lang="ru-RU" sz="3200" dirty="0" err="1">
                <a:solidFill>
                  <a:srgbClr val="FF0000"/>
                </a:solidFill>
              </a:rPr>
              <a:t>и</a:t>
            </a:r>
            <a:r>
              <a:rPr lang="ru-RU" sz="3200" dirty="0" err="1"/>
              <a:t>вать</a:t>
            </a:r>
            <a:r>
              <a:rPr lang="ru-RU" sz="3200" dirty="0"/>
              <a:t> -продлить</a:t>
            </a:r>
          </a:p>
        </p:txBody>
      </p:sp>
      <p:sp>
        <p:nvSpPr>
          <p:cNvPr id="6" name="Стрелка: влево-вверх 5">
            <a:extLst>
              <a:ext uri="{FF2B5EF4-FFF2-40B4-BE49-F238E27FC236}">
                <a16:creationId xmlns:a16="http://schemas.microsoft.com/office/drawing/2014/main" id="{54F7C683-19B5-4C22-A536-CF800486E0D0}"/>
              </a:ext>
            </a:extLst>
          </p:cNvPr>
          <p:cNvSpPr/>
          <p:nvPr/>
        </p:nvSpPr>
        <p:spPr>
          <a:xfrm>
            <a:off x="2818151" y="2758190"/>
            <a:ext cx="2383436" cy="344774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52DEE3A-EA73-42FE-9036-3AEC99BB4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750" y="3429000"/>
            <a:ext cx="10010500" cy="9331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88BC7B5-8D5D-4EDA-B672-D70120191F2D}"/>
              </a:ext>
            </a:extLst>
          </p:cNvPr>
          <p:cNvSpPr txBox="1"/>
          <p:nvPr/>
        </p:nvSpPr>
        <p:spPr>
          <a:xfrm>
            <a:off x="1251678" y="5201587"/>
            <a:ext cx="108365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Продлевать (что делать?)-глагол несовершенного вида</a:t>
            </a:r>
          </a:p>
          <a:p>
            <a:r>
              <a:rPr lang="ru-RU" sz="3200" dirty="0"/>
              <a:t>Продлить   (что сделать?)-глагол совершенного вида</a:t>
            </a:r>
          </a:p>
        </p:txBody>
      </p:sp>
    </p:spTree>
    <p:extLst>
      <p:ext uri="{BB962C8B-B14F-4D97-AF65-F5344CB8AC3E}">
        <p14:creationId xmlns:p14="http://schemas.microsoft.com/office/powerpoint/2010/main" val="9074345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F0D676-E391-4093-A0E8-140D28763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A17CD6-C561-4D32-B744-EDD80AE381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616" y="0"/>
            <a:ext cx="11302584" cy="6858000"/>
          </a:xfrm>
        </p:spPr>
      </p:pic>
    </p:spTree>
    <p:extLst>
      <p:ext uri="{BB962C8B-B14F-4D97-AF65-F5344CB8AC3E}">
        <p14:creationId xmlns:p14="http://schemas.microsoft.com/office/powerpoint/2010/main" val="133873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DC52C9-8407-4E99-B0AF-B7E36641C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>
                <a:solidFill>
                  <a:srgbClr val="FF9900"/>
                </a:solidFill>
              </a:rPr>
              <a:t>Подводные камни задания11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E30F30-F966-4C69-AD94-AC6384DFDE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задании №9 предлагается найти ряд, в котором во ВСЕХ словах будет пропущена</a:t>
            </a:r>
          </a:p>
          <a:p>
            <a:r>
              <a:rPr lang="ru-RU" dirty="0"/>
              <a:t>- безударная проверяемая гласная корня</a:t>
            </a:r>
          </a:p>
          <a:p>
            <a:r>
              <a:rPr lang="ru-RU" dirty="0"/>
              <a:t>или</a:t>
            </a:r>
          </a:p>
          <a:p>
            <a:r>
              <a:rPr lang="ru-RU" dirty="0"/>
              <a:t>- безударная непроверяемая гласная корня</a:t>
            </a:r>
          </a:p>
          <a:p>
            <a:r>
              <a:rPr lang="ru-RU" dirty="0"/>
              <a:t>или</a:t>
            </a:r>
          </a:p>
          <a:p>
            <a:r>
              <a:rPr lang="ru-RU" dirty="0"/>
              <a:t>- безударная чередующаяся гласная корня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E4E23F-6BAB-44EA-9362-779647B24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0190" y="2683239"/>
            <a:ext cx="4586990" cy="4174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368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48768A-9DBE-45BC-826B-9AE0F310C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Укажите варианты ответов, в которых во всех словах одного ряда пропущена безударная чередующаяся гласная корня. Запишите номера ответов.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3B02F3-EB6F-4A0B-8995-591000678C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753849"/>
            <a:ext cx="10178322" cy="4125743"/>
          </a:xfrm>
        </p:spPr>
        <p:txBody>
          <a:bodyPr/>
          <a:lstStyle/>
          <a:p>
            <a:r>
              <a:rPr lang="ru-RU" sz="2800" dirty="0"/>
              <a:t>1) </a:t>
            </a:r>
            <a:r>
              <a:rPr lang="ru-RU" sz="2800" dirty="0" err="1"/>
              <a:t>заж</a:t>
            </a:r>
            <a:r>
              <a:rPr lang="ru-RU" sz="2800" dirty="0"/>
              <a:t>..мать, </a:t>
            </a:r>
            <a:r>
              <a:rPr lang="ru-RU" sz="2800" dirty="0" err="1"/>
              <a:t>отв</a:t>
            </a:r>
            <a:r>
              <a:rPr lang="ru-RU" sz="2800" dirty="0"/>
              <a:t>..</a:t>
            </a:r>
            <a:r>
              <a:rPr lang="ru-RU" sz="2800" dirty="0" err="1"/>
              <a:t>рить</a:t>
            </a:r>
            <a:r>
              <a:rPr lang="ru-RU" sz="2800" dirty="0"/>
              <a:t> (овощи), прим..</a:t>
            </a:r>
            <a:r>
              <a:rPr lang="ru-RU" sz="2800" dirty="0" err="1"/>
              <a:t>рение</a:t>
            </a:r>
            <a:r>
              <a:rPr lang="ru-RU" sz="2800" dirty="0"/>
              <a:t> (сторон)</a:t>
            </a:r>
          </a:p>
          <a:p>
            <a:r>
              <a:rPr lang="ru-RU" sz="2800" dirty="0"/>
              <a:t>2) к..</a:t>
            </a:r>
            <a:r>
              <a:rPr lang="ru-RU" sz="2800" dirty="0" err="1"/>
              <a:t>сички</a:t>
            </a:r>
            <a:r>
              <a:rPr lang="ru-RU" sz="2800" dirty="0"/>
              <a:t>, </a:t>
            </a:r>
            <a:r>
              <a:rPr lang="ru-RU" sz="2800" dirty="0" err="1"/>
              <a:t>оз</a:t>
            </a:r>
            <a:r>
              <a:rPr lang="ru-RU" sz="2800" dirty="0"/>
              <a:t>..</a:t>
            </a:r>
            <a:r>
              <a:rPr lang="ru-RU" sz="2800" dirty="0" err="1"/>
              <a:t>рение</a:t>
            </a:r>
            <a:r>
              <a:rPr lang="ru-RU" sz="2800" dirty="0"/>
              <a:t>, г..</a:t>
            </a:r>
            <a:r>
              <a:rPr lang="ru-RU" sz="2800" dirty="0" err="1"/>
              <a:t>ревать</a:t>
            </a:r>
            <a:endParaRPr lang="ru-RU" sz="2800" dirty="0"/>
          </a:p>
          <a:p>
            <a:r>
              <a:rPr lang="ru-RU" sz="2800" dirty="0"/>
              <a:t>3) оп..</a:t>
            </a:r>
            <a:r>
              <a:rPr lang="ru-RU" sz="2800" dirty="0" err="1"/>
              <a:t>раться</a:t>
            </a:r>
            <a:r>
              <a:rPr lang="ru-RU" sz="2800" dirty="0"/>
              <a:t>, </a:t>
            </a:r>
            <a:r>
              <a:rPr lang="ru-RU" sz="2800" dirty="0" err="1"/>
              <a:t>зар</a:t>
            </a:r>
            <a:r>
              <a:rPr lang="ru-RU" sz="2800" dirty="0"/>
              <a:t>..</a:t>
            </a:r>
            <a:r>
              <a:rPr lang="ru-RU" sz="2800" dirty="0" err="1"/>
              <a:t>сли</a:t>
            </a:r>
            <a:r>
              <a:rPr lang="ru-RU" sz="2800" dirty="0"/>
              <a:t>, прик..</a:t>
            </a:r>
            <a:r>
              <a:rPr lang="ru-RU" sz="2800" dirty="0" err="1"/>
              <a:t>снуться</a:t>
            </a:r>
            <a:endParaRPr lang="ru-RU" sz="2800" dirty="0"/>
          </a:p>
          <a:p>
            <a:r>
              <a:rPr lang="ru-RU" sz="2800" dirty="0"/>
              <a:t>4) </a:t>
            </a:r>
            <a:r>
              <a:rPr lang="ru-RU" sz="2800" dirty="0" err="1"/>
              <a:t>изл</a:t>
            </a:r>
            <a:r>
              <a:rPr lang="ru-RU" sz="2800" dirty="0"/>
              <a:t>..жить, </a:t>
            </a:r>
            <a:r>
              <a:rPr lang="ru-RU" sz="2800" dirty="0" err="1"/>
              <a:t>несг</a:t>
            </a:r>
            <a:r>
              <a:rPr lang="ru-RU" sz="2800" dirty="0"/>
              <a:t>..</a:t>
            </a:r>
            <a:r>
              <a:rPr lang="ru-RU" sz="2800" dirty="0" err="1"/>
              <a:t>раемый</a:t>
            </a:r>
            <a:r>
              <a:rPr lang="ru-RU" sz="2800" dirty="0"/>
              <a:t>, </a:t>
            </a:r>
            <a:r>
              <a:rPr lang="ru-RU" sz="2800" dirty="0" err="1"/>
              <a:t>пон</a:t>
            </a:r>
            <a:r>
              <a:rPr lang="ru-RU" sz="2800" dirty="0"/>
              <a:t>..мание</a:t>
            </a:r>
          </a:p>
          <a:p>
            <a:r>
              <a:rPr lang="ru-RU" sz="2800"/>
              <a:t>5</a:t>
            </a:r>
            <a:r>
              <a:rPr lang="ru-RU" sz="2800" dirty="0"/>
              <a:t>) п..</a:t>
            </a:r>
            <a:r>
              <a:rPr lang="ru-RU" sz="2800" dirty="0" err="1"/>
              <a:t>рила</a:t>
            </a:r>
            <a:r>
              <a:rPr lang="ru-RU" sz="2800" dirty="0"/>
              <a:t>, зам..</a:t>
            </a:r>
            <a:r>
              <a:rPr lang="ru-RU" sz="2800" dirty="0" err="1"/>
              <a:t>реть</a:t>
            </a:r>
            <a:r>
              <a:rPr lang="ru-RU" sz="2800" dirty="0"/>
              <a:t>, </a:t>
            </a:r>
            <a:r>
              <a:rPr lang="ru-RU" sz="2800" dirty="0" err="1"/>
              <a:t>ст</a:t>
            </a:r>
            <a:r>
              <a:rPr lang="ru-RU" sz="2800" dirty="0"/>
              <a:t>..</a:t>
            </a:r>
            <a:r>
              <a:rPr lang="ru-RU" sz="2800" dirty="0" err="1"/>
              <a:t>листический</a:t>
            </a:r>
            <a:endParaRPr lang="ru-RU" sz="2800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4967723-95D9-4F82-94F7-C161FF0C5D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9915" y="2938072"/>
            <a:ext cx="4137285" cy="3919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516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55F691-9965-4741-B1D8-F72E278C9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/>
              <a:t>Укажите варианты ответов, в которых во всех словах одного ряда пропущена безударная чередующаяся гласная корня. Запишите номера ответов.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B5A0BC7-FB31-4CE5-979C-DEE5EF5789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Укажите варианты ответов, в которых во всех словах одного ряда пропущена безударная чередующаяся гласная корня. Запишите номера ответов.</a:t>
            </a:r>
            <a:br>
              <a:rPr lang="ru-RU" dirty="0"/>
            </a:br>
            <a:r>
              <a:rPr lang="ru-RU" dirty="0"/>
              <a:t>1)  </a:t>
            </a:r>
            <a:r>
              <a:rPr lang="ru-RU" dirty="0" err="1"/>
              <a:t>сж</a:t>
            </a:r>
            <a:r>
              <a:rPr lang="ru-RU" dirty="0"/>
              <a:t>..гать, </a:t>
            </a:r>
            <a:r>
              <a:rPr lang="ru-RU" dirty="0" err="1"/>
              <a:t>орб</a:t>
            </a:r>
            <a:r>
              <a:rPr lang="ru-RU" dirty="0"/>
              <a:t>..</a:t>
            </a:r>
            <a:r>
              <a:rPr lang="ru-RU" dirty="0" err="1"/>
              <a:t>тальный</a:t>
            </a:r>
            <a:r>
              <a:rPr lang="ru-RU" dirty="0"/>
              <a:t>, пол..</a:t>
            </a:r>
            <a:r>
              <a:rPr lang="ru-RU" dirty="0" err="1"/>
              <a:t>мический</a:t>
            </a:r>
            <a:br>
              <a:rPr lang="ru-RU" dirty="0"/>
            </a:br>
            <a:r>
              <a:rPr lang="ru-RU" dirty="0"/>
              <a:t>2)  </a:t>
            </a:r>
            <a:r>
              <a:rPr lang="ru-RU" dirty="0" err="1"/>
              <a:t>вызв</a:t>
            </a:r>
            <a:r>
              <a:rPr lang="ru-RU" dirty="0"/>
              <a:t>..лить, </a:t>
            </a:r>
            <a:r>
              <a:rPr lang="ru-RU" dirty="0" err="1"/>
              <a:t>напом</a:t>
            </a:r>
            <a:r>
              <a:rPr lang="ru-RU" dirty="0"/>
              <a:t>..</a:t>
            </a:r>
            <a:r>
              <a:rPr lang="ru-RU" dirty="0" err="1"/>
              <a:t>нание</a:t>
            </a:r>
            <a:r>
              <a:rPr lang="ru-RU" dirty="0"/>
              <a:t>, </a:t>
            </a:r>
            <a:r>
              <a:rPr lang="ru-RU" dirty="0" err="1"/>
              <a:t>предст</a:t>
            </a:r>
            <a:r>
              <a:rPr lang="ru-RU" dirty="0"/>
              <a:t>..</a:t>
            </a:r>
            <a:r>
              <a:rPr lang="ru-RU" dirty="0" err="1"/>
              <a:t>вительный</a:t>
            </a:r>
            <a:br>
              <a:rPr lang="ru-RU" dirty="0"/>
            </a:br>
            <a:r>
              <a:rPr lang="ru-RU" dirty="0"/>
              <a:t>3)  </a:t>
            </a:r>
            <a:r>
              <a:rPr lang="ru-RU" dirty="0" err="1"/>
              <a:t>экз</a:t>
            </a:r>
            <a:r>
              <a:rPr lang="ru-RU" dirty="0"/>
              <a:t>..</a:t>
            </a:r>
            <a:r>
              <a:rPr lang="ru-RU" dirty="0" err="1"/>
              <a:t>меновать</a:t>
            </a:r>
            <a:r>
              <a:rPr lang="ru-RU" dirty="0"/>
              <a:t>, </a:t>
            </a:r>
            <a:r>
              <a:rPr lang="ru-RU" dirty="0" err="1"/>
              <a:t>асф</a:t>
            </a:r>
            <a:r>
              <a:rPr lang="ru-RU" dirty="0"/>
              <a:t>..</a:t>
            </a:r>
            <a:r>
              <a:rPr lang="ru-RU" dirty="0" err="1"/>
              <a:t>льтированный</a:t>
            </a:r>
            <a:r>
              <a:rPr lang="ru-RU" dirty="0"/>
              <a:t>, </a:t>
            </a:r>
            <a:r>
              <a:rPr lang="ru-RU" dirty="0" err="1"/>
              <a:t>изд</a:t>
            </a:r>
            <a:r>
              <a:rPr lang="ru-RU" dirty="0"/>
              <a:t>..</a:t>
            </a:r>
            <a:r>
              <a:rPr lang="ru-RU" dirty="0" err="1"/>
              <a:t>вать</a:t>
            </a:r>
            <a:br>
              <a:rPr lang="ru-RU" dirty="0"/>
            </a:br>
            <a:r>
              <a:rPr lang="ru-RU" dirty="0"/>
              <a:t>4)  </a:t>
            </a:r>
            <a:r>
              <a:rPr lang="ru-RU" dirty="0" err="1"/>
              <a:t>разг</a:t>
            </a:r>
            <a:r>
              <a:rPr lang="ru-RU" dirty="0"/>
              <a:t>..</a:t>
            </a:r>
            <a:r>
              <a:rPr lang="ru-RU" dirty="0" err="1"/>
              <a:t>реться</a:t>
            </a:r>
            <a:r>
              <a:rPr lang="ru-RU" dirty="0"/>
              <a:t>, </a:t>
            </a:r>
            <a:r>
              <a:rPr lang="ru-RU" dirty="0" err="1"/>
              <a:t>укл</a:t>
            </a:r>
            <a:r>
              <a:rPr lang="ru-RU" dirty="0"/>
              <a:t>..</a:t>
            </a:r>
            <a:r>
              <a:rPr lang="ru-RU" dirty="0" err="1"/>
              <a:t>ниться</a:t>
            </a:r>
            <a:r>
              <a:rPr lang="ru-RU" dirty="0"/>
              <a:t>, </a:t>
            </a:r>
            <a:r>
              <a:rPr lang="ru-RU" dirty="0" err="1"/>
              <a:t>за́р</a:t>
            </a:r>
            <a:r>
              <a:rPr lang="ru-RU" dirty="0"/>
              <a:t>..</a:t>
            </a:r>
            <a:r>
              <a:rPr lang="ru-RU" dirty="0" err="1"/>
              <a:t>сли</a:t>
            </a:r>
            <a:br>
              <a:rPr lang="ru-RU" dirty="0"/>
            </a:br>
            <a:r>
              <a:rPr lang="ru-RU" dirty="0"/>
              <a:t>5)  </a:t>
            </a:r>
            <a:r>
              <a:rPr lang="ru-RU" dirty="0" err="1"/>
              <a:t>выб</a:t>
            </a:r>
            <a:r>
              <a:rPr lang="ru-RU" dirty="0"/>
              <a:t>..</a:t>
            </a:r>
            <a:r>
              <a:rPr lang="ru-RU" dirty="0" err="1"/>
              <a:t>рающий</a:t>
            </a:r>
            <a:r>
              <a:rPr lang="ru-RU" dirty="0"/>
              <a:t>, з..</a:t>
            </a:r>
            <a:r>
              <a:rPr lang="ru-RU" dirty="0" err="1"/>
              <a:t>рница</a:t>
            </a:r>
            <a:r>
              <a:rPr lang="ru-RU" dirty="0"/>
              <a:t>, </a:t>
            </a:r>
            <a:r>
              <a:rPr lang="ru-RU" dirty="0" err="1"/>
              <a:t>выл..жить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E54ABB-71D8-458A-A9F5-E59BC92102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9718" y="3043003"/>
            <a:ext cx="3837482" cy="3814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46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8D0F15-7AEC-4BCB-9708-70766A7AE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E21C85-82F9-43D0-95DA-BDDE67FC97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ЕГЭ по русскому языку одна из популярных ловушек таится в задании № 9, в котором проверяется знание правил написания безударной гласной в корне. Сложность здесь состоит в том, что ученик должен различать проверяемые (можно проверить однокоренным словом), непроверяемые (нужно запомнить) и чередующиеся (написание подчиняется правилу) гласные корня.</a:t>
            </a:r>
          </a:p>
          <a:p>
            <a:r>
              <a:rPr lang="ru-RU" dirty="0"/>
              <a:t>Не анализируя значение слова и не думая над родственными словами, а только лишь обращая внимание на внешнюю «оболочку» корня, ученик может запросто ошибиться при выполнении этого задания.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2849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EB01D3-70B5-45A7-8AA3-F9F366A296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BB0BBB7-7C10-46F1-8B88-A03DB8EF55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ОШИБКА № 1</a:t>
            </a:r>
            <a:r>
              <a:rPr lang="ru-RU" dirty="0"/>
              <a:t> – не все ответы указаны! И вместо одного балла – НОЛЬ!</a:t>
            </a:r>
          </a:p>
          <a:p>
            <a:r>
              <a:rPr lang="ru-RU" dirty="0"/>
              <a:t>Выполнение этого задания следует начинать с выделения корней в словах каждого ряда. </a:t>
            </a:r>
          </a:p>
          <a:p>
            <a:r>
              <a:rPr lang="ru-RU" b="1" dirty="0"/>
              <a:t>ОШИБКА № 2</a:t>
            </a:r>
            <a:r>
              <a:rPr lang="ru-RU" dirty="0"/>
              <a:t> связана с неумением отличать корни с проверяемыми гласными от корней с чередующимися.</a:t>
            </a:r>
          </a:p>
          <a:p>
            <a:r>
              <a:rPr lang="ru-RU" dirty="0"/>
              <a:t>Поэтому не стоит забывать, что у некоторых корней данной группы есть ОМОНИМЫ, то есть похожие на них по написанию, но имеющие совсем иное значение.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9388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8AC022-2DBE-421F-85FE-E7569450F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35CEF7E-9293-4D2A-9B19-7668E382F1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1618349"/>
              </p:ext>
            </p:extLst>
          </p:nvPr>
        </p:nvGraphicFramePr>
        <p:xfrm>
          <a:off x="3693819" y="382384"/>
          <a:ext cx="8163401" cy="647561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81274">
                  <a:extLst>
                    <a:ext uri="{9D8B030D-6E8A-4147-A177-3AD203B41FA5}">
                      <a16:colId xmlns:a16="http://schemas.microsoft.com/office/drawing/2014/main" val="644837308"/>
                    </a:ext>
                  </a:extLst>
                </a:gridCol>
                <a:gridCol w="4082127">
                  <a:extLst>
                    <a:ext uri="{9D8B030D-6E8A-4147-A177-3AD203B41FA5}">
                      <a16:colId xmlns:a16="http://schemas.microsoft.com/office/drawing/2014/main" val="2947830827"/>
                    </a:ext>
                  </a:extLst>
                </a:gridCol>
              </a:tblGrid>
              <a:tr h="639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корни с чередованием и их значение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  <a:effectLst/>
                        </a:rPr>
                        <a:t>омонимичные корни и их значение 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3455621633"/>
                  </a:ext>
                </a:extLst>
              </a:tr>
              <a:tr h="969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МЕР – МИР (замереть, умирать) – «затихать», «прекращать существование»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выбор гласной зависит от суффикса 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МЕР – мерить (мЕрка)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МИР – мирить (мИр)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2431894402"/>
                  </a:ext>
                </a:extLst>
              </a:tr>
              <a:tr h="969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ПЕР – ПИР (запереть, отпирать) – «закрывать», «открывать»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выбор гласной зависит от суффикса 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ПЕР– перо (пЕрья)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ПИР – пировать (пИр)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2692603466"/>
                  </a:ext>
                </a:extLst>
              </a:tr>
              <a:tr h="9692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КОС – КАС (коснуться, касаться) – «дотронуться»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выбор гласной зависит от суффикса 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КОС – косичка (кОсы)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КАС – кассир (кАсса)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232667419"/>
                  </a:ext>
                </a:extLst>
              </a:tr>
              <a:tr h="16293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ГОР – (загореть, угореть, выгореть) значение связано с огнём, пожаром, солнцем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безударной позиции  пишется 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ИСКЛ. </a:t>
                      </a:r>
                      <a:r>
                        <a:rPr lang="ru-RU" sz="1600" dirty="0" err="1">
                          <a:effectLst/>
                        </a:rPr>
                        <a:t>пригАрь</a:t>
                      </a:r>
                      <a:r>
                        <a:rPr lang="ru-RU" sz="1600" dirty="0">
                          <a:effectLst/>
                        </a:rPr>
                        <a:t>, </a:t>
                      </a:r>
                      <a:r>
                        <a:rPr lang="ru-RU" sz="1600" dirty="0" err="1">
                          <a:effectLst/>
                        </a:rPr>
                        <a:t>выгАрки</a:t>
                      </a:r>
                      <a:r>
                        <a:rPr lang="ru-RU" sz="1600" dirty="0">
                          <a:effectLst/>
                        </a:rPr>
                        <a:t>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ГОР – гористый (гОры)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sng">
                          <a:effectLst/>
                        </a:rPr>
                        <a:t>СЛОВАРНЫЕ слова</a:t>
                      </a:r>
                      <a:endParaRPr lang="ru-RU" sz="16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ГОРИЗОНТ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ГАРАЖ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3631978487"/>
                  </a:ext>
                </a:extLst>
              </a:tr>
              <a:tr h="12992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ЗАР – (заря, озарить) – «значение связано со словом ЗАРЯ)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 безударной позиции  пишется 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(ИСКЛ. зоревать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effectLst/>
                        </a:rPr>
                        <a:t>проЗОРливый</a:t>
                      </a:r>
                      <a:r>
                        <a:rPr lang="ru-RU" sz="1600" dirty="0">
                          <a:effectLst/>
                        </a:rPr>
                        <a:t> – </a:t>
                      </a:r>
                      <a:r>
                        <a:rPr lang="ru-RU" sz="1600" dirty="0" err="1">
                          <a:effectLst/>
                        </a:rPr>
                        <a:t>зОркий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9730" marR="59730" marT="0" marB="0"/>
                </a:tc>
                <a:extLst>
                  <a:ext uri="{0D108BD9-81ED-4DB2-BD59-A6C34878D82A}">
                    <a16:rowId xmlns:a16="http://schemas.microsoft.com/office/drawing/2014/main" val="168825601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F66B80F-13F5-4BAF-89BC-86B6AD6402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75" y="382384"/>
            <a:ext cx="3199145" cy="647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423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7015EB-F829-43E4-AF7F-490F91FBB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AF48243-D64A-4E9E-8934-F5B41884B3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ОШИБКА № 3</a:t>
            </a:r>
            <a:r>
              <a:rPr lang="ru-RU" dirty="0"/>
              <a:t> – нужно знать все исключения! (см. </a:t>
            </a:r>
            <a:r>
              <a:rPr lang="ru-RU" b="1" dirty="0"/>
              <a:t>таблицу № 1</a:t>
            </a:r>
            <a:r>
              <a:rPr lang="ru-RU" dirty="0"/>
              <a:t>) Те слова, которые  не подчиняются правилу, все равно относятся к чередующимся.</a:t>
            </a:r>
          </a:p>
          <a:p>
            <a:r>
              <a:rPr lang="ru-RU" b="1" dirty="0"/>
              <a:t>ОШИБКА № 4</a:t>
            </a:r>
            <a:r>
              <a:rPr lang="ru-RU" dirty="0"/>
              <a:t> – часто забывают, что к чередующимся относятся слова с корнями, содержащими сочетания –ИМ и – ИН : начинать, понимать, разжимать. </a:t>
            </a:r>
          </a:p>
          <a:p>
            <a:r>
              <a:rPr lang="ru-RU" sz="3200" dirty="0">
                <a:solidFill>
                  <a:srgbClr val="FF0000"/>
                </a:solidFill>
              </a:rPr>
              <a:t>Например, ИМ  -  ….ИН-           понимать, начинать!!!</a:t>
            </a:r>
          </a:p>
        </p:txBody>
      </p:sp>
    </p:spTree>
    <p:extLst>
      <p:ext uri="{BB962C8B-B14F-4D97-AF65-F5344CB8AC3E}">
        <p14:creationId xmlns:p14="http://schemas.microsoft.com/office/powerpoint/2010/main" val="2787992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43D7C-23FA-4EF3-83E2-E9287875A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Это тоже корни с чередованием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632E42B-0AA8-4B63-BF53-3D004B717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272" y="1124263"/>
            <a:ext cx="10568065" cy="5733738"/>
          </a:xfrm>
        </p:spPr>
      </p:pic>
    </p:spTree>
    <p:extLst>
      <p:ext uri="{BB962C8B-B14F-4D97-AF65-F5344CB8AC3E}">
        <p14:creationId xmlns:p14="http://schemas.microsoft.com/office/powerpoint/2010/main" val="2504337795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260</TotalTime>
  <Words>864</Words>
  <Application>Microsoft Office PowerPoint</Application>
  <PresentationFormat>Широкоэкранный</PresentationFormat>
  <Paragraphs>80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Corbel</vt:lpstr>
      <vt:lpstr>Gill Sans MT</vt:lpstr>
      <vt:lpstr>Impact</vt:lpstr>
      <vt:lpstr>Эмблема</vt:lpstr>
      <vt:lpstr>Тонкие моментызаданий по орфографии автор: учитель русского языка  Зуева и.а.</vt:lpstr>
      <vt:lpstr>Подводные камни задания11</vt:lpstr>
      <vt:lpstr>Укажите варианты ответов, в которых во всех словах одного ряда пропущена безударная чередующаяся гласная корня. Запишите номера ответов. </vt:lpstr>
      <vt:lpstr>Укажите варианты ответов, в которых во всех словах одного ряда пропущена безударная чередующаяся гласная корня. Запишите номера ответов. </vt:lpstr>
      <vt:lpstr>Презентация PowerPoint</vt:lpstr>
      <vt:lpstr>Презентация PowerPoint</vt:lpstr>
      <vt:lpstr>Презентация PowerPoint</vt:lpstr>
      <vt:lpstr>Презентация PowerPoint</vt:lpstr>
      <vt:lpstr>Это тоже корни с чередованием</vt:lpstr>
      <vt:lpstr>Презентация PowerPoint</vt:lpstr>
      <vt:lpstr>ОШИБКА № 5! Слово будет расценено как непроверяемое.  </vt:lpstr>
      <vt:lpstr>Подводные камни задания11</vt:lpstr>
      <vt:lpstr>        Подводные камни задания11</vt:lpstr>
      <vt:lpstr>Типичная Ошибка</vt:lpstr>
      <vt:lpstr>Подводные камни задания11</vt:lpstr>
      <vt:lpstr>Презентация PowerPoint</vt:lpstr>
      <vt:lpstr>Типичная Ошибка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Тонкие моментызаданий по орфографии</dc:title>
  <dc:creator>Ирина Зуева</dc:creator>
  <cp:lastModifiedBy>Ирина Зуева</cp:lastModifiedBy>
  <cp:revision>22</cp:revision>
  <dcterms:created xsi:type="dcterms:W3CDTF">2020-06-03T04:36:27Z</dcterms:created>
  <dcterms:modified xsi:type="dcterms:W3CDTF">2021-05-27T06:15:28Z</dcterms:modified>
</cp:coreProperties>
</file>