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объем адаптированной программы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обязательная часть</c:v>
                </c:pt>
                <c:pt idx="1">
                  <c:v>часть, формируемая участниками образовательных отношений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0.70000000000000029</c:v>
                </c:pt>
                <c:pt idx="1">
                  <c:v>0.30000000000000016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29E-4C92-92A7-8ED8D65A9F7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627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7065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04899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159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4271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7448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968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213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749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845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117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3877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328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69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90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06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413EB-0A51-4AD3-BCCF-DF7A8C22EE93}" type="datetimeFigureOut">
              <a:rPr lang="ru-RU" smtClean="0"/>
              <a:t>15.12.2020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BCB330A-5B28-49C0-8B07-2FEF6CE3E0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79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0098" y="1831263"/>
            <a:ext cx="8798084" cy="31085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ФГОС обучающихся с умственной отсталостью (интеллектуальными нарушениями</a:t>
            </a:r>
            <a:r>
              <a:rPr lang="ru-RU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endParaRPr lang="ru-RU" sz="40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Сеитова А.</a:t>
            </a:r>
            <a:endParaRPr lang="ru-RU" sz="320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607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3962" y="598162"/>
            <a:ext cx="101415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Вариант С может быть реализован </a:t>
            </a:r>
            <a:r>
              <a:rPr lang="ru-RU" sz="2800" b="1" dirty="0" smtClean="0">
                <a:solidFill>
                  <a:schemeClr val="accent1"/>
                </a:solidFill>
              </a:rPr>
              <a:t>в </a:t>
            </a:r>
            <a:r>
              <a:rPr lang="ru-RU" sz="2800" b="1" dirty="0">
                <a:solidFill>
                  <a:schemeClr val="accent1"/>
                </a:solidFill>
              </a:rPr>
              <a:t>разных формах: 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5536" y="1494401"/>
            <a:ext cx="2232248" cy="109936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совместно с другими обучающимися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43808" y="1475151"/>
            <a:ext cx="1728192" cy="113786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отдельных классах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88024" y="1475151"/>
            <a:ext cx="1656184" cy="11521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группах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660232" y="1500019"/>
            <a:ext cx="1944216" cy="11129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отдельных организациях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3715665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Образовательная организация должна обеспечить требуемые для данного варианта и категории обучающихся условия обучения и воспитания. Одним из важнейших условий включения ребенка с умственной отсталостью в среду здоровых сверстников является устойчивость форм адаптивного поведения.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305679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3.1 &amp;Ocy;&amp;scy;&amp;ocy;&amp;bcy;&amp;iecy;&amp;ncy;&amp;ncy;&amp;ocy;&amp;scy;&amp;tcy;&amp;softcy;&amp;yucy; &amp;rcy;&amp;acy;&amp;bcy;&amp;ocy;&amp;tcy;&amp;ycy; &amp;Pcy;&amp;Mcy;&amp;Pcy;&amp;kcy; &amp;pcy;&amp;rcy;&amp;icy; &amp;rcy;&amp;iecy;&amp;acy;&amp;lcy;&amp;icy;&amp;zcy;&amp;acy;&amp;tscy;&amp;icy;&amp;icy; &amp;icy;&amp;ncy;&amp;fcy;&amp;ocy;&amp;rcy;&amp;mcy;&amp;acy;&amp;tscy;&amp;icy;&amp;ocy;&amp;ncy;&amp;ncy;&amp;ocy;&amp;gcy;&amp;ocy; …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948" y="0"/>
            <a:ext cx="8453297" cy="6603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441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818" y="334926"/>
            <a:ext cx="88669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Требования к структуре адаптированной образовательной программы(вариант С)</a:t>
            </a:r>
            <a:endParaRPr lang="ru-RU" sz="28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911307756"/>
              </p:ext>
            </p:extLst>
          </p:nvPr>
        </p:nvGraphicFramePr>
        <p:xfrm>
          <a:off x="827584" y="1484784"/>
          <a:ext cx="763284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59648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055" y="445808"/>
            <a:ext cx="90470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АООП для обучающихся с умственной отсталостью должна содержать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:</a:t>
            </a:r>
            <a:endParaRPr lang="ru-RU" sz="2800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593527" y="2152719"/>
            <a:ext cx="3822192" cy="34472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sz="2000" i="1" dirty="0" smtClean="0">
                <a:solidFill>
                  <a:schemeClr val="accent1"/>
                </a:solidFill>
              </a:rPr>
              <a:t>Пояснительную записку которая должна раскрывать:</a:t>
            </a:r>
            <a:endParaRPr lang="ru-RU" sz="2800" dirty="0" smtClean="0"/>
          </a:p>
          <a:p>
            <a:pPr marL="0" lvl="2" indent="269875"/>
            <a:r>
              <a:rPr lang="ru-RU" dirty="0" smtClean="0"/>
              <a:t>цели реализации АООП общего образования, конкретизированные в соответствии с требованиями Стандарта;</a:t>
            </a:r>
          </a:p>
          <a:p>
            <a:pPr marL="0" lvl="2" indent="269875"/>
            <a:r>
              <a:rPr lang="ru-RU" dirty="0" smtClean="0"/>
              <a:t>психолого-педагогическую характеристику обучающихся ;</a:t>
            </a:r>
          </a:p>
          <a:p>
            <a:pPr marL="0" lvl="2" indent="269875"/>
            <a:r>
              <a:rPr lang="ru-RU" dirty="0" smtClean="0"/>
              <a:t>описание особых образовательных потребностей обучающихся с умственной отсталостью.</a:t>
            </a:r>
            <a:endParaRPr lang="ru-RU" dirty="0"/>
          </a:p>
        </p:txBody>
      </p:sp>
      <p:sp>
        <p:nvSpPr>
          <p:cNvPr id="4" name="Объект 3"/>
          <p:cNvSpPr txBox="1">
            <a:spLocks/>
          </p:cNvSpPr>
          <p:nvPr/>
        </p:nvSpPr>
        <p:spPr>
          <a:xfrm>
            <a:off x="5240897" y="2152719"/>
            <a:ext cx="3822192" cy="344728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sz="2100" i="1" dirty="0" smtClean="0">
                <a:solidFill>
                  <a:schemeClr val="accent1"/>
                </a:solidFill>
              </a:rPr>
              <a:t>Планируемые результаты освоения обучающимися с умственной отсталостью АООП общего образования должны:</a:t>
            </a:r>
            <a:endParaRPr lang="ru-RU" sz="2800" dirty="0" smtClean="0"/>
          </a:p>
          <a:p>
            <a:pPr marL="0" lvl="2" indent="182563"/>
            <a:r>
              <a:rPr lang="ru-RU" dirty="0" smtClean="0"/>
              <a:t>обеспечивать связь между требованиями Стандарта, образовательным процессом и системой оценки результатов освоения АООП ;</a:t>
            </a:r>
          </a:p>
          <a:p>
            <a:pPr marL="0" lvl="2" indent="182563"/>
            <a:r>
              <a:rPr lang="ru-RU" dirty="0" smtClean="0"/>
              <a:t>являться основой для разработки АООП  образовательными организациями;</a:t>
            </a:r>
          </a:p>
          <a:p>
            <a:pPr marL="0" lvl="2" indent="182563"/>
            <a:r>
              <a:rPr lang="ru-RU" dirty="0" smtClean="0"/>
              <a:t>являться содержательной и критериальной основой для разработки рабочих программ.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286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345" y="612155"/>
            <a:ext cx="88114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n w="1143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адаптированной основной образовательной программы  обеспечивает достижение обучающимися с умственной отсталостью двух видов результатов:</a:t>
            </a:r>
            <a:r>
              <a:rPr lang="ru-RU" sz="2000" b="1" i="1" dirty="0">
                <a:ln w="1143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личностных и </a:t>
            </a:r>
            <a:r>
              <a:rPr lang="ru-RU" sz="2000" b="1" i="1" dirty="0" smtClean="0">
                <a:ln w="11430"/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предметных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60764" y="2523990"/>
            <a:ext cx="306185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indent="0" algn="ctr">
              <a:buNone/>
            </a:pPr>
            <a:r>
              <a:rPr lang="ru-RU" sz="1400" i="1" dirty="0"/>
              <a:t>Личностные результаты</a:t>
            </a:r>
            <a:r>
              <a:rPr lang="ru-RU" sz="1400" dirty="0"/>
              <a:t> освоения АООП  включают индивидуально-личностные качества, социальные компетенции обучающегося и ценностные установки.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18908" y="3604690"/>
            <a:ext cx="303414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3" indent="0" algn="ctr">
              <a:spcBef>
                <a:spcPts val="580"/>
              </a:spcBef>
              <a:buClr>
                <a:schemeClr val="accent1"/>
              </a:buClr>
              <a:buSzPct val="85000"/>
              <a:buNone/>
            </a:pPr>
            <a:r>
              <a:rPr lang="ru-RU" sz="1400" i="1" dirty="0"/>
              <a:t>Предметные результаты</a:t>
            </a:r>
            <a:r>
              <a:rPr lang="ru-RU" sz="1400" dirty="0"/>
              <a:t> освоения АООП  включают освоенные обучающимися знания и умения, специфичные для каждой образовательной области, готовность к их применению.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6179876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3200" b="1" smtClean="0"/>
              <a:t>АООП определяет два уровня овладения предметными результатами: </a:t>
            </a:r>
            <a:endParaRPr lang="ru-RU" sz="3200" b="1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676655" y="2679192"/>
            <a:ext cx="3822192" cy="34472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Достаточный уровень </a:t>
            </a:r>
            <a:r>
              <a:rPr lang="ru-RU" dirty="0" smtClean="0"/>
              <a:t>освоения предметных результатов (не является обязательным для всех обучающихся)</a:t>
            </a:r>
            <a:endParaRPr lang="ru-RU" dirty="0"/>
          </a:p>
        </p:txBody>
      </p:sp>
      <p:sp>
        <p:nvSpPr>
          <p:cNvPr id="4" name="Объект 3"/>
          <p:cNvSpPr txBox="1">
            <a:spLocks/>
          </p:cNvSpPr>
          <p:nvPr/>
        </p:nvSpPr>
        <p:spPr>
          <a:xfrm>
            <a:off x="5310170" y="2443665"/>
            <a:ext cx="3822192" cy="34472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sz="2000" b="1" dirty="0" smtClean="0">
                <a:solidFill>
                  <a:schemeClr val="accent1"/>
                </a:solidFill>
              </a:rPr>
              <a:t>Минимальный уровень </a:t>
            </a:r>
            <a:r>
              <a:rPr lang="ru-RU" sz="2000" dirty="0" smtClean="0"/>
              <a:t>(является обязательным для всех обучающихся)</a:t>
            </a:r>
          </a:p>
          <a:p>
            <a:pPr marL="0" indent="0" algn="ctr">
              <a:buFont typeface="Wingdings 3" charset="2"/>
              <a:buNone/>
            </a:pPr>
            <a:r>
              <a:rPr lang="ru-RU" sz="2000" dirty="0" smtClean="0"/>
              <a:t>Отсутствие достижения этого уровня по отдельным предметам не является препятствием к продолжению образования по варианту программы.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18042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914400" y="274638"/>
            <a:ext cx="7772400" cy="2578298"/>
          </a:xfrm>
          <a:prstGeom prst="rect">
            <a:avLst/>
          </a:prstGeom>
        </p:spPr>
        <p:txBody>
          <a:bodyPr>
            <a:normAutofit fontScale="97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Учебный план  обучающихся с умственной отсталостью обеспечивает введение в действие и реализацию требований Стандарта, определяет общий объем нагрузки и максимальный объем аудиторной нагрузки обучающихся, состав и структуру обязательных предметных областей по классам</a:t>
            </a:r>
            <a:b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</a:b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</a:rPr>
              <a:t> (годам обучения), а также внеурочную деятельность.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65459" y="2623236"/>
            <a:ext cx="77048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В целях обеспечения индивидуальных потребностей обучающихся часть учебного плана, формируемая участниками образовательных отношений, предусматривает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0990" y="3708125"/>
            <a:ext cx="3672408" cy="25182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учебные занятия для факультативного изучения отдельных учебных предметов (например: элементарная компьютерная грамотность, деловое и творческое письмо);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14392" y="3708125"/>
            <a:ext cx="3672408" cy="251824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учебные занятия, обеспечивающие различные интересы обучающихся, в том числе этнокультурные.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319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b="1" dirty="0" smtClean="0"/>
              <a:t>Программа учебного предмета должна содержать:</a:t>
            </a:r>
            <a:endParaRPr lang="ru-RU" sz="28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1628800"/>
            <a:ext cx="3312368" cy="194421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пояснительную записку, в которой конкретизируются общие цели общего образования с учетом специфики учебного предмета (курса);</a:t>
            </a:r>
          </a:p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60032" y="1524601"/>
            <a:ext cx="3564397" cy="197640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ru-RU" dirty="0" smtClean="0"/>
              <a:t>личностные и предметные результаты освоения конкретного учебного предмета (курса);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1" y="3858816"/>
            <a:ext cx="2592288" cy="158640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endParaRPr lang="ru-RU" dirty="0" smtClean="0"/>
          </a:p>
          <a:p>
            <a:pPr marL="0" lvl="1" algn="ctr"/>
            <a:r>
              <a:rPr lang="ru-RU" dirty="0" smtClean="0"/>
              <a:t>описание материально-технического обеспечения образовательного процесса.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47864" y="3858816"/>
            <a:ext cx="2520280" cy="13321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ru-RU" dirty="0" smtClean="0"/>
              <a:t>общую характеристику учебного предмета (курса);</a:t>
            </a:r>
          </a:p>
          <a:p>
            <a:pPr algn="ctr"/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3870176"/>
            <a:ext cx="2208962" cy="14310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ru-RU" dirty="0" smtClean="0"/>
              <a:t>содержание учебного предмета (курса);</a:t>
            </a:r>
          </a:p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384550" y="5301208"/>
            <a:ext cx="2448272" cy="12767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lvl="1" algn="ctr"/>
            <a:r>
              <a:rPr lang="ru-RU" dirty="0" smtClean="0"/>
              <a:t>описание места учебного предмета (курса) в учебном плане;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4145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sz="3100" b="1" dirty="0" smtClean="0"/>
              <a:t>Требования к результатам освоения адаптированной образовательной программы(вариант С)</a:t>
            </a:r>
            <a:endParaRPr lang="ru-RU" sz="3100" b="1" dirty="0"/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872067" y="2132856"/>
            <a:ext cx="7408333" cy="3993307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580"/>
              </a:spcBef>
              <a:buNone/>
            </a:pPr>
            <a:r>
              <a:rPr lang="ru-RU" sz="2900" dirty="0" smtClean="0">
                <a:solidFill>
                  <a:schemeClr val="accent1"/>
                </a:solidFill>
              </a:rPr>
              <a:t>1</a:t>
            </a:r>
            <a:r>
              <a:rPr lang="ru-RU" sz="2900" dirty="0" smtClean="0"/>
              <a:t>. Результаты освоения АООП обучающимися с умственной отсталостью оцениваются как итоговые достижения на момент завершения образования.</a:t>
            </a:r>
          </a:p>
          <a:p>
            <a:pPr marL="0" lvl="1" indent="0">
              <a:spcBef>
                <a:spcPts val="580"/>
              </a:spcBef>
              <a:buNone/>
            </a:pPr>
            <a:r>
              <a:rPr lang="ru-RU" sz="2900" dirty="0" smtClean="0">
                <a:solidFill>
                  <a:schemeClr val="accent1"/>
                </a:solidFill>
              </a:rPr>
              <a:t>2. </a:t>
            </a:r>
            <a:r>
              <a:rPr lang="ru-RU" sz="2900" dirty="0" smtClean="0"/>
              <a:t>Стандарт устанавливает требования к предметным и личностным результатам обучающихся с умственной отсталостью, освоивших АООП общего образования.</a:t>
            </a:r>
          </a:p>
          <a:p>
            <a:pPr marL="0" lvl="1" indent="0">
              <a:spcBef>
                <a:spcPts val="580"/>
              </a:spcBef>
              <a:buNone/>
            </a:pPr>
            <a:r>
              <a:rPr lang="ru-RU" sz="2900" dirty="0" smtClean="0">
                <a:solidFill>
                  <a:schemeClr val="accent1"/>
                </a:solidFill>
              </a:rPr>
              <a:t>3. </a:t>
            </a:r>
            <a:r>
              <a:rPr lang="ru-RU" sz="2900" dirty="0" smtClean="0"/>
              <a:t>Описание результатов овладения обучающимися с умственной отсталостью АООП имеет интегративный характер и включает в себя:</a:t>
            </a:r>
          </a:p>
          <a:p>
            <a:pPr marL="0" indent="0" algn="r">
              <a:buNone/>
            </a:pPr>
            <a:r>
              <a:rPr lang="ru-RU" sz="2900" dirty="0" smtClean="0"/>
              <a:t>-</a:t>
            </a:r>
            <a:r>
              <a:rPr lang="ru-RU" sz="2900" i="1" dirty="0" smtClean="0"/>
              <a:t>требования к оценке овладения социальными компетенциями (личностные результаты);</a:t>
            </a:r>
          </a:p>
          <a:p>
            <a:pPr marL="0" indent="0" algn="r">
              <a:buNone/>
            </a:pPr>
            <a:r>
              <a:rPr lang="ru-RU" sz="2900" i="1" dirty="0" smtClean="0"/>
              <a:t>-требования к знаниям и умениям, активности и самостоятельности их использования на практике (предметные результаты).</a:t>
            </a:r>
          </a:p>
          <a:p>
            <a:pPr marL="0" indent="0">
              <a:buFont typeface="Wingdings 3" charset="2"/>
              <a:buNone/>
            </a:pPr>
            <a:r>
              <a:rPr lang="ru-RU" sz="2900" dirty="0" smtClean="0">
                <a:solidFill>
                  <a:schemeClr val="accent1"/>
                </a:solidFill>
              </a:rPr>
              <a:t> 4. </a:t>
            </a:r>
            <a:r>
              <a:rPr lang="ru-RU" sz="2900" dirty="0" smtClean="0"/>
              <a:t>Личностные результаты включают овладение обучающимися социальных  компетенциями, необходимыми для решения практико-ориентированных задач и обеспечивающими становление социальных отношений обучающихся в различных средах.</a:t>
            </a:r>
          </a:p>
          <a:p>
            <a:pPr marL="0" indent="0">
              <a:buFont typeface="Wingdings 3" charset="2"/>
              <a:buNone/>
            </a:pPr>
            <a:r>
              <a:rPr lang="ru-RU" sz="2900" dirty="0" smtClean="0">
                <a:solidFill>
                  <a:schemeClr val="accent1"/>
                </a:solidFill>
              </a:rPr>
              <a:t>5. </a:t>
            </a:r>
            <a:r>
              <a:rPr lang="ru-RU" sz="2900" dirty="0" smtClean="0"/>
              <a:t>Предметные результаты связаны с овладением обучающимися содержанием каждой образовательной области и характеризуют их достижения в усвоении знаний и умений, возможности их применения в практической деятельности и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429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400" b="1" dirty="0" smtClean="0"/>
              <a:t>Требования к результатам освоения адаптированной образовательной программы(вариант </a:t>
            </a:r>
            <a:r>
              <a:rPr lang="en-US" sz="2400" b="1" dirty="0" smtClean="0"/>
              <a:t>D</a:t>
            </a:r>
            <a:r>
              <a:rPr lang="ru-RU" sz="2400" b="1" dirty="0" smtClean="0"/>
              <a:t>)</a:t>
            </a:r>
            <a:endParaRPr lang="ru-RU" sz="3200" dirty="0"/>
          </a:p>
        </p:txBody>
      </p:sp>
      <p:sp>
        <p:nvSpPr>
          <p:cNvPr id="3" name="Объект 1"/>
          <p:cNvSpPr txBox="1">
            <a:spLocks/>
          </p:cNvSpPr>
          <p:nvPr/>
        </p:nvSpPr>
        <p:spPr>
          <a:xfrm>
            <a:off x="872067" y="1772816"/>
            <a:ext cx="7408333" cy="435334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Основным ожидаемым результатом освоения обучающимся АООП по варианту 2 является развитие </a:t>
            </a:r>
            <a:r>
              <a:rPr lang="ru-RU" b="1" smtClean="0"/>
              <a:t>жизненной компетенции</a:t>
            </a:r>
            <a:r>
              <a:rPr lang="ru-RU" smtClean="0"/>
              <a:t>, позволяющей достичь максимальной самостоятельности (в соответствии с его психическими и физическими возможностями) в решении повседневных жизненных задач, включение в жизнь общества через индивидуальное поэтапное и планомерное расширение жизненного опыта и повседневных социальных контактов.</a:t>
            </a:r>
          </a:p>
          <a:p>
            <a:r>
              <a:rPr lang="ru-RU" smtClean="0"/>
              <a:t>Стандарт устанавливает требования к результатам освоения АООП, которые рассматриваются как </a:t>
            </a:r>
            <a:r>
              <a:rPr lang="ru-RU" b="1" smtClean="0"/>
              <a:t>возможные (примерные) и соразмерные с индивидуальными возможностями и специфическими образовательными потребностями обучающихся. </a:t>
            </a:r>
            <a:r>
              <a:rPr lang="ru-RU" smtClean="0"/>
              <a:t>Требования устанавливаются к результатам:</a:t>
            </a:r>
          </a:p>
          <a:p>
            <a:r>
              <a:rPr lang="ru-RU" b="1" smtClean="0"/>
              <a:t>личностным, </a:t>
            </a:r>
            <a:r>
              <a:rPr lang="ru-RU" smtClean="0"/>
              <a:t>включающим сформированность мотивации к обучению и познанию, социальные компетенции, личностные качества;</a:t>
            </a:r>
          </a:p>
          <a:p>
            <a:r>
              <a:rPr lang="ru-RU" b="1" smtClean="0"/>
              <a:t>предметным,</a:t>
            </a:r>
            <a:r>
              <a:rPr lang="ru-RU" smtClean="0"/>
              <a:t> включающим освоенный обучающимися в ходе изучения учебного предмета опыт специфической для данной предметной области деятельности по получению нового знания и его применению.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2152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1859340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00050" indent="-400050">
              <a:buFont typeface="+mj-lt"/>
              <a:buAutoNum type="romanUcPeriod"/>
            </a:pPr>
            <a:r>
              <a:rPr lang="ru-RU" dirty="0"/>
              <a:t>Общие положения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/>
              <a:t>Требования к структуре АООП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/>
              <a:t>Требования к условиям реализации АООП</a:t>
            </a:r>
          </a:p>
          <a:p>
            <a:pPr marL="400050" indent="-400050">
              <a:buFont typeface="+mj-lt"/>
              <a:buAutoNum type="romanUcPeriod"/>
            </a:pPr>
            <a:r>
              <a:rPr lang="ru-RU" dirty="0"/>
              <a:t>Требования к результатам освоения АООП</a:t>
            </a:r>
          </a:p>
          <a:p>
            <a:pPr marL="457200" indent="-457200">
              <a:buAutoNum type="arabicPeriod"/>
            </a:pPr>
            <a:endParaRPr lang="ru-RU" dirty="0"/>
          </a:p>
          <a:p>
            <a:pPr>
              <a:buNone/>
            </a:pPr>
            <a:r>
              <a:rPr lang="ru-RU" dirty="0"/>
              <a:t>Приложение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ТРЕБОВАНИЯ</a:t>
            </a:r>
          </a:p>
          <a:p>
            <a:pPr>
              <a:buNone/>
            </a:pPr>
            <a:r>
              <a:rPr lang="ru-RU" dirty="0"/>
              <a:t>К АООП ОБУЧАЮЩИХСЯ С УМСТВЕННОЙ ОТСТАЛОСТЬЮ</a:t>
            </a:r>
          </a:p>
          <a:p>
            <a:pPr>
              <a:buNone/>
            </a:pPr>
            <a:r>
              <a:rPr lang="ru-RU" dirty="0"/>
              <a:t>(ИНТЕЛЛЕКТУАЛЬНЫМИ НАРУШЕНИЯМИ)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8246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769431" y="1640453"/>
            <a:ext cx="7920880" cy="38164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b="1" dirty="0" smtClean="0">
                <a:solidFill>
                  <a:schemeClr val="accent1"/>
                </a:solidFill>
              </a:rPr>
              <a:t>Реализация адаптированных основных образовательных программ в части трудового обучения </a:t>
            </a:r>
          </a:p>
          <a:p>
            <a:pPr marL="0" indent="0" algn="ctr">
              <a:buFont typeface="Wingdings 3" charset="2"/>
              <a:buNone/>
            </a:pPr>
            <a:r>
              <a:rPr lang="ru-RU" dirty="0" smtClean="0"/>
              <a:t>осуществляется исходя из региональных условий, ориентированных на потребность в рабочих кадрах, и с учетом индивидуальных особенностей психофизического развития, здоровья, возможностей, а также интересов учащихся с ограниченными возможностями здоровья и их родителей (законных представителей) на основе выбора профиля труда, включающего в себя подготовку учащегося для индивидуальной трудовой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798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338328"/>
            <a:ext cx="8229600" cy="71440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 smtClean="0">
                <a:latin typeface="Times New Roman"/>
                <a:ea typeface="Times New Roman"/>
              </a:rPr>
              <a:t>Требования к результатам освоения АООП</a:t>
            </a:r>
            <a:endParaRPr lang="ru-RU" sz="2400" b="1" dirty="0"/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8462489"/>
              </p:ext>
            </p:extLst>
          </p:nvPr>
        </p:nvGraphicFramePr>
        <p:xfrm>
          <a:off x="539552" y="980728"/>
          <a:ext cx="8136904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8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145791">
                <a:tc>
                  <a:txBody>
                    <a:bodyPr/>
                    <a:lstStyle/>
                    <a:p>
                      <a:pPr indent="179705"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Описание результатов овладения обучающимися с умственной отсталостью (интеллектуальными нарушениями) АООП имеет интегративный характер и включает в себя:</a:t>
                      </a: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indent="179705"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требования к оценке овладения социальными компетенциями (личностные результаты);</a:t>
                      </a: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требования к оценке степени самостоятельности использования предметных знаний и умений для решения практико-ориентированных задач (предметные результаты).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179705"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Стандарт устанавливает требования к результатам освоения АООП, которые рассматриваются как </a:t>
                      </a:r>
                      <a:r>
                        <a:rPr lang="ru-RU" sz="1800" i="1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возможные (примерные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) и соразмерные с индивидуальными возможностями и специфическими образовательными потребностями обучающихся. Требования устанавливаются к результатам:</a:t>
                      </a: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pPr indent="179705" algn="just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личностным, включающим </a:t>
                      </a:r>
                      <a:r>
                        <a:rPr lang="ru-RU" sz="1800" dirty="0" err="1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сформированность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мотивации к обучению и познанию, социальные компетенции, личностные качества;</a:t>
                      </a:r>
                      <a:endParaRPr lang="ru-RU" sz="120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предметным, включающим освоенный обучающимися в ходе изучения учебного предмета опыт специфической для данной предметной области деятельности по получению нового знания и его применению.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70016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933917"/>
              </p:ext>
            </p:extLst>
          </p:nvPr>
        </p:nvGraphicFramePr>
        <p:xfrm>
          <a:off x="395536" y="404664"/>
          <a:ext cx="9302646" cy="6079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513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513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079263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Личностные результаты освоения АООП должны отражать: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осознание себя как гражданина России; формирование чувства гордости за свою Родину;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формирование уважительного отношения к иному мнению, истории и культуре других народов;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3) развитие адекватных представлений о собственных возможностях, о насущно необходимом жизнеобеспечении;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4) овладение начальными навыками адаптации в динамично изменяющемся и развивающемся мире;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5) овладение социально-бытовыми умениями, используемыми в повседневной жизни;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6) владение навыками коммуникации и принятыми нормами социального взаимодействия;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Ожидаемые личностные результаты освоения АООП заносятся в СИПР и с учетом индивидуальных возможностей и специфических образовательных потребностей обучающихся. Личностные результаты освоения АООП могут включать: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1) основы персональной идентичности, осознание своей принадлежности к определенному полу, осознание себя как "Я";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2) социально-эмоциональное участие в процессе общения и совместной деятельности;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3) формирование социально ориентированного взгляда на окружающий мир в его органичном единстве и разнообразии природной и социальной частей;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4) формирование уважительного отношения к окружающим;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21205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77510777"/>
              </p:ext>
            </p:extLst>
          </p:nvPr>
        </p:nvGraphicFramePr>
        <p:xfrm>
          <a:off x="395536" y="404664"/>
          <a:ext cx="8136904" cy="6264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8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4696">
                <a:tc>
                  <a:txBody>
                    <a:bodyPr/>
                    <a:lstStyle/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7) способность к осмыслению социального окружения, своего места в нем, принятие соответствующих возрасту ценностей и социальных ролей;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8) принятие и освоение социальной роли обучающегося, формирование и развитие социально значимых мотивов учебной деятельности;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9) развитие навыков сотрудничества с взрослыми и сверстниками в разных социальных ситуациях;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10) формирование эстетических потребностей, ценностей и чувств;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  <a:p>
                      <a:pPr indent="179705" algn="l"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/>
                        </a:rPr>
                        <a:t>11) развитие этических чувств, доброжелательности и эмоционально-нравственной отзывчивости, понимания и сопереживания чувствам других людей;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5) овладение начальными навыками адаптации в динамично изменяющемся и развивающемся мире;</a:t>
                      </a:r>
                    </a:p>
                    <a:p>
                      <a:pPr algn="l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6) освоение доступных социальных ролей (обучающегося, сына (дочери), пассажира, покупателя и т.д.), развитие мотивов учебной деятельности и формирование личностного смысла учения;</a:t>
                      </a:r>
                    </a:p>
                    <a:p>
                      <a:pPr algn="l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7) развитие самостоятельности и личной ответственности за свои поступки на основе представлений о нравственных нормах, общепринятых правилах;</a:t>
                      </a:r>
                    </a:p>
                    <a:p>
                      <a:pPr algn="l"/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8) формирование эстетических потребностей, ценностей и чувств;</a:t>
                      </a:r>
                    </a:p>
                    <a:p>
                      <a:pPr algn="l"/>
                      <a:endParaRPr lang="ru-RU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indent="179705" algn="l">
                        <a:spcAft>
                          <a:spcPts val="0"/>
                        </a:spcAft>
                      </a:pP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272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57579837"/>
              </p:ext>
            </p:extLst>
          </p:nvPr>
        </p:nvGraphicFramePr>
        <p:xfrm>
          <a:off x="437100" y="335391"/>
          <a:ext cx="8136904" cy="6264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84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8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64696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12) формирование установки на безопасный, здоровый образ жизни, наличие мотивации к творческому труду, работе на результат, бережному отношению к материальным и духовным ценностям;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13) формирование готовности к самостоятельной жизни.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9) развитие этических чувств, доброжелательности и эмоционально-нравственной отзывчивости, понимания и сопереживания чувствам других людей;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10) развитие навыков сотрудничества с взрослыми и сверстниками в разных социальных ситуациях, умения не создавать конфликтов и находить выходы из спорных ситуаций;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11) формирование установки на безопасный, здоровый образ жизни, наличие мотивации к труду, работе на результат, бережному отношению к материальным и духовным ценностям.</a:t>
                      </a:r>
                      <a:endParaRPr lang="ru-RU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3393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811172" y="914547"/>
            <a:ext cx="8208912" cy="468052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Образование обучающихся с умственной отсталостью предполагает ту или иную форму и долю их обязательной социальной интеграции, что требует обязательного регулярного и качественного взаимодействия специалистов общего образования.</a:t>
            </a:r>
          </a:p>
          <a:p>
            <a:pPr marL="0" indent="0" algn="ctr">
              <a:buFont typeface="Wingdings 3" charset="2"/>
              <a:buNone/>
            </a:pPr>
            <a:endParaRPr lang="ru-RU" b="1" i="1" dirty="0" smtClean="0">
              <a:solidFill>
                <a:schemeClr val="accent1"/>
              </a:solidFill>
            </a:endParaRPr>
          </a:p>
          <a:p>
            <a:pPr marL="0" indent="0" algn="ctr">
              <a:buFont typeface="Wingdings 3" charset="2"/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 Для них должна быть предусмотрена возможность обращения к информационным ресурсам в сфере специальной психологии и коррекционной педагогики, включая электронные библиотеки, порталы и сайты, дистанционный консультативный сервис, получать индивидуальную консультацию квалифицированных профильных специалистов. </a:t>
            </a:r>
            <a:endParaRPr lang="en-US" b="1" i="1" dirty="0" smtClean="0">
              <a:solidFill>
                <a:schemeClr val="accent1"/>
              </a:solidFill>
            </a:endParaRPr>
          </a:p>
          <a:p>
            <a:pPr marL="0" indent="0" algn="ctr">
              <a:buFont typeface="Wingdings 3" charset="2"/>
              <a:buNone/>
            </a:pPr>
            <a:endParaRPr lang="en-US" b="1" i="1" dirty="0" smtClean="0">
              <a:solidFill>
                <a:schemeClr val="accent1"/>
              </a:solidFill>
            </a:endParaRPr>
          </a:p>
          <a:p>
            <a:pPr marL="0" indent="0" algn="ctr">
              <a:buFont typeface="Wingdings 3" charset="2"/>
              <a:buNone/>
            </a:pPr>
            <a:r>
              <a:rPr lang="ru-RU" b="1" i="1" dirty="0" smtClean="0">
                <a:solidFill>
                  <a:schemeClr val="accent1"/>
                </a:solidFill>
              </a:rPr>
              <a:t>Также предусматривается организация регулярного обмена информацией между специалистами разного профиля, специалистами и семьей, включая сетевые ресурсы и технологии.</a:t>
            </a:r>
            <a:endParaRPr lang="ru-RU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293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2255" y="72294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1"/>
                </a:solidFill>
              </a:rPr>
              <a:t>Федеральный государственный образовательный стандарт общего образования обучающихся с умственной отсталостью  включает в себя требования </a:t>
            </a:r>
            <a:r>
              <a:rPr lang="ru-RU" b="1" dirty="0" smtClean="0">
                <a:solidFill>
                  <a:schemeClr val="accent1"/>
                </a:solidFill>
              </a:rPr>
              <a:t>к: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4691" y="2000677"/>
            <a:ext cx="5846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2" algn="ctr"/>
            <a:r>
              <a:rPr lang="ru-RU" sz="1400" dirty="0" smtClean="0"/>
              <a:t>-структуре </a:t>
            </a:r>
            <a:r>
              <a:rPr lang="ru-RU" sz="1400" dirty="0"/>
              <a:t>основных образовательных программ (в том числе соотношению обязательной части   программы и части, формируемой участниками образовательных отношений) и их </a:t>
            </a:r>
            <a:r>
              <a:rPr lang="ru-RU" sz="1400" dirty="0" smtClean="0"/>
              <a:t>объему</a:t>
            </a: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674660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/>
            <a:r>
              <a:rPr lang="ru-RU" sz="1400" dirty="0" smtClean="0"/>
              <a:t>-результатам </a:t>
            </a:r>
            <a:r>
              <a:rPr lang="ru-RU" sz="1400" dirty="0"/>
              <a:t>освоения основных образовательных программ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4691" y="2950927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ctr"/>
            <a:r>
              <a:rPr lang="ru-RU" sz="1400" dirty="0" smtClean="0"/>
              <a:t>-условиям </a:t>
            </a:r>
            <a:r>
              <a:rPr lang="ru-RU" sz="1400" dirty="0"/>
              <a:t>реализации основных образовательных программ, в том числе кадровым, финансовым, материально-техническим и иным </a:t>
            </a:r>
            <a:r>
              <a:rPr lang="ru-RU" sz="1400" dirty="0" smtClean="0"/>
              <a:t>условиям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35927" y="440946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Нормативный срок освоения АООП </a:t>
            </a:r>
          </a:p>
          <a:p>
            <a:pPr lvl="0"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общего образования обучающихся  (вариант С) составляет 9-13 лет (подготовительный класс (0)-Х</a:t>
            </a: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классы).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5716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2618" y="2427100"/>
            <a:ext cx="85482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</a:rPr>
              <a:t>Стандарт является основой </a:t>
            </a:r>
            <a:r>
              <a:rPr lang="ru-RU" sz="2400" i="1" u="sng" dirty="0">
                <a:solidFill>
                  <a:schemeClr val="accent1"/>
                </a:solidFill>
              </a:rPr>
              <a:t>объективной оценки качества образования</a:t>
            </a:r>
            <a:r>
              <a:rPr lang="ru-RU" sz="2400" dirty="0">
                <a:solidFill>
                  <a:schemeClr val="accent1"/>
                </a:solidFill>
              </a:rPr>
              <a:t> обучающихся с умственной отсталостью (интеллектуальными нарушениями) и соответствия образовательной деятельности организации установленным требованиям</a:t>
            </a:r>
            <a:endParaRPr lang="ru-RU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661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6910" y="431908"/>
            <a:ext cx="67887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/>
                </a:solidFill>
              </a:rPr>
              <a:t>Стандарт направлен на обеспечение: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6417" y="1139547"/>
            <a:ext cx="913014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 </a:t>
            </a:r>
            <a:r>
              <a:rPr lang="ru-RU" sz="1600" dirty="0" smtClean="0"/>
              <a:t>- </a:t>
            </a:r>
            <a:r>
              <a:rPr lang="ru-RU" dirty="0" smtClean="0"/>
              <a:t>равных </a:t>
            </a:r>
            <a:r>
              <a:rPr lang="ru-RU" dirty="0"/>
              <a:t>возможностей получения качественного общего образования обучающимися с умственной отсталостью;</a:t>
            </a:r>
          </a:p>
          <a:p>
            <a:r>
              <a:rPr lang="ru-RU" dirty="0"/>
              <a:t>государственных гарантий качества образования обучающихся  на основе единства обязательных требований к условиям реализации АООП и результатам их освоения;</a:t>
            </a:r>
          </a:p>
          <a:p>
            <a:r>
              <a:rPr lang="ru-RU" dirty="0"/>
              <a:t> </a:t>
            </a:r>
            <a:r>
              <a:rPr lang="ru-RU" dirty="0" smtClean="0"/>
              <a:t>- вариативности </a:t>
            </a:r>
            <a:r>
              <a:rPr lang="ru-RU" dirty="0"/>
              <a:t>содержания образовательных программ , возможности формирования образовательных программ различных по уровню сложности, а также с учетом образовательных потребностей и способностей обучающихся;</a:t>
            </a:r>
          </a:p>
          <a:p>
            <a:r>
              <a:rPr lang="ru-RU" dirty="0"/>
              <a:t>единства образовательного пространства Российской Федерации в условиях многообразия видов образовательных организаций для обучающихся с умственной отсталостью;</a:t>
            </a:r>
          </a:p>
          <a:p>
            <a:r>
              <a:rPr lang="ru-RU" dirty="0" smtClean="0"/>
              <a:t>- разработки </a:t>
            </a:r>
            <a:r>
              <a:rPr lang="ru-RU" dirty="0"/>
              <a:t>критериальной оценки результатов освоения АООП общего образования , деятельности педагогических работников, образовательных организаций, функционирования системы образования в целом;</a:t>
            </a:r>
          </a:p>
          <a:p>
            <a:r>
              <a:rPr lang="ru-RU" dirty="0"/>
              <a:t> условий для эффективной реализации и освоения АООП общего образования обучающихся с умственной отсталостью, в том числе, обеспечение условий для индивидуального развития всех обучающихся.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010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9381" y="390436"/>
            <a:ext cx="88807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pc="50" dirty="0">
                <a:ln w="11430"/>
                <a:solidFill>
                  <a:schemeClr val="accent1"/>
                </a:solidFill>
              </a:rPr>
              <a:t>В основу Стандарта для обучающихся с умственной отсталостью положен деятельностный и дифференцированный подход, осуществление которых предполагает: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7544" y="1484784"/>
            <a:ext cx="3383564" cy="23504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признание в качестве основного средства достижения цели образования обучающихся  организацию познавательной и предметно-практической деятельности, обеспечивающей овладение ими содержанием образования;</a:t>
            </a:r>
          </a:p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32040" y="4221088"/>
            <a:ext cx="3383564" cy="23504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разработку содержания и технологий образования обучающихся , определяющих пути и способы достижения ими социально желаемого результата личностного и познавательного развития с учетом их особых образовательных потребностей;</a:t>
            </a:r>
          </a:p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9323" y="4221088"/>
            <a:ext cx="3383564" cy="23504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развитие личности обучающихся с умственной отсталостью в соответствии с требованиями современного общества, обеспечивающими возможность их успешной социальной адаптации;</a:t>
            </a:r>
          </a:p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6056" y="1484784"/>
            <a:ext cx="3383564" cy="235043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признание того, что развитие личности обучающихся с умственной отсталостью зависит от характера организации в образовательном процессе доступной им деятельности;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2503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01" y="251752"/>
            <a:ext cx="83279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accent1"/>
                </a:solidFill>
              </a:rPr>
              <a:t>Стандарт является основой для:</a:t>
            </a:r>
            <a:endParaRPr lang="ru-RU" sz="4000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4601" y="959638"/>
            <a:ext cx="951525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-разработки </a:t>
            </a:r>
            <a:r>
              <a:rPr lang="ru-RU" sz="1600" dirty="0"/>
              <a:t>и реализации образовательной организацией адаптированной основной образовательной программы общего образования обучающихся с умственной отсталостью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 smtClean="0"/>
              <a:t>-определения </a:t>
            </a:r>
            <a:r>
              <a:rPr lang="ru-RU" sz="1600" dirty="0"/>
              <a:t>требований к условиям овладения обучающимися  адаптированной основной образовательной программой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 smtClean="0"/>
              <a:t>-определения </a:t>
            </a:r>
            <a:r>
              <a:rPr lang="ru-RU" sz="1600" dirty="0"/>
              <a:t>требований к результатам освоения обучающимися  АООП общего образования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 smtClean="0"/>
              <a:t>-определения </a:t>
            </a:r>
            <a:r>
              <a:rPr lang="ru-RU" sz="1600" dirty="0"/>
              <a:t>нормативов финансового обеспечения реализации АООП для обучающихся с умственной отсталостью, в том числе, образовательной Программы на основе индивидуального учебного плана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 smtClean="0"/>
              <a:t>-формирования </a:t>
            </a:r>
            <a:r>
              <a:rPr lang="ru-RU" sz="1600" dirty="0"/>
              <a:t>учредителем государственного (муниципального) задания в отношении образовательной организации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 smtClean="0"/>
              <a:t>-объективной </a:t>
            </a:r>
            <a:r>
              <a:rPr lang="ru-RU" sz="1600" dirty="0"/>
              <a:t>оценки соответствия установленным требованиям образовательной деятельности </a:t>
            </a:r>
            <a:r>
              <a:rPr lang="ru-RU" sz="1600" dirty="0" smtClean="0"/>
              <a:t>-организации </a:t>
            </a:r>
            <a:r>
              <a:rPr lang="ru-RU" sz="1600" dirty="0"/>
              <a:t>и качества образования обучающихся , осваивающих адаптированные основные образовательные программы, при осуществлении государственной аккредитации и государственного контроля в сфере образования</a:t>
            </a:r>
            <a:r>
              <a:rPr lang="ru-RU" sz="1600" dirty="0" smtClean="0"/>
              <a:t>;</a:t>
            </a:r>
          </a:p>
          <a:p>
            <a:endParaRPr lang="ru-RU" sz="1600" dirty="0"/>
          </a:p>
          <a:p>
            <a:r>
              <a:rPr lang="ru-RU" sz="1600" dirty="0" smtClean="0"/>
              <a:t>-подготовки</a:t>
            </a:r>
            <a:r>
              <a:rPr lang="ru-RU" sz="1600" dirty="0"/>
              <a:t>, профессиональной переподготовки, повышения квалификации и аттестации педагогических и руководящих работников образовательных организаций, осуществляющих образование обучающихся с умственной отсталостью.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2510284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210280"/>
            <a:ext cx="967047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1"/>
                </a:solidFill>
              </a:rPr>
              <a:t>Стандарт направлен на решение следующих задач образования обучающихся с умственной отсталостью (интеллектуальными нарушениями):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1541651"/>
            <a:ext cx="8839200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/>
              <a:t>формирование</a:t>
            </a:r>
            <a:r>
              <a:rPr lang="ru-RU" sz="1400" dirty="0"/>
              <a:t> </a:t>
            </a:r>
            <a:r>
              <a:rPr lang="ru-RU" sz="1400" i="1" dirty="0"/>
              <a:t>общей культуры</a:t>
            </a: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/>
              <a:t>охрана и укрепление физического и психического здоровь</a:t>
            </a:r>
            <a:r>
              <a:rPr lang="ru-RU" sz="1400" dirty="0"/>
              <a:t>я детей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/>
              <a:t>формирование основ гражданской идентичности и мировоззрения </a:t>
            </a:r>
            <a:r>
              <a:rPr lang="ru-RU" sz="1400" dirty="0"/>
              <a:t>обучающихся в соответствии с принятыми в семье и обществе духовно-нравственными и социокультурными ценностями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/>
              <a:t>формирование основ учебной деятельности</a:t>
            </a:r>
            <a:r>
              <a:rPr lang="ru-RU" sz="14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/>
              <a:t>создание специальных условий</a:t>
            </a:r>
            <a:r>
              <a:rPr lang="ru-RU" sz="1400" dirty="0"/>
              <a:t> для получения образования в соответствии с возрастными и индивидуальными особенностями и склонностями, развитие способностей и творческого потенциала каждого обучающегося как субъекта отношений в сфере образования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/>
              <a:t>обеспечение вариативности и разнообразия содержания АООП и организационных форм получения образования</a:t>
            </a:r>
            <a:r>
              <a:rPr lang="ru-RU" sz="1400" dirty="0"/>
              <a:t> обучающимися с умственной отсталостью (интеллектуальными нарушениями) с учетом их образовательных потребностей, способностей и состояния здоровья, типологических и индивидуальных особенностей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i="1" dirty="0"/>
              <a:t>формирование социокультурной и образовательной среды</a:t>
            </a:r>
            <a:r>
              <a:rPr lang="ru-RU" sz="1400" dirty="0"/>
              <a:t> с учетом общих и специфических образовательных потребностей разных групп обучающихся с умственной отсталостью (интеллектуальными нарушениями).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69343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345" y="1069263"/>
            <a:ext cx="8686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1"/>
                </a:solidFill>
              </a:rPr>
              <a:t>Адаптированная основная образовательная программа общего образования обучающихся </a:t>
            </a:r>
            <a:br>
              <a:rPr lang="ru-RU" b="1" dirty="0">
                <a:solidFill>
                  <a:schemeClr val="accent1"/>
                </a:solidFill>
              </a:rPr>
            </a:br>
            <a:r>
              <a:rPr lang="ru-RU" b="1" dirty="0">
                <a:solidFill>
                  <a:schemeClr val="accent1"/>
                </a:solidFill>
              </a:rPr>
              <a:t>с умственной отсталостью </a:t>
            </a:r>
            <a:r>
              <a:rPr lang="ru-RU" b="1" dirty="0" smtClean="0">
                <a:solidFill>
                  <a:schemeClr val="accent1"/>
                </a:solidFill>
              </a:rPr>
              <a:t>- </a:t>
            </a:r>
            <a:r>
              <a:rPr lang="ru-RU" dirty="0" smtClean="0"/>
              <a:t>это </a:t>
            </a:r>
            <a:r>
              <a:rPr lang="ru-RU" dirty="0"/>
              <a:t>программа, которая учитывает особенности их психофизического развития, индивидуальные возможности, особые образовательные потребности, обеспечивает комплексную коррекцию нарушений развития и социальную адаптацию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28109" y="3466328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Реализация основной адаптированной программы (вариант С) предполагает, </a:t>
            </a:r>
          </a:p>
          <a:p>
            <a:pPr lvl="0" algn="ctr"/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что обучающийся с умственной отсталостью получает образование несопоставимое по итоговым достижениям к моменту завершения школьного обучения с образованием сверстников без ограничений здоровья и в сроки, которые определяются Стандартом.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7328936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58</TotalTime>
  <Words>2096</Words>
  <Application>Microsoft Office PowerPoint</Application>
  <PresentationFormat>Широкоэкранный</PresentationFormat>
  <Paragraphs>152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света</cp:lastModifiedBy>
  <cp:revision>6</cp:revision>
  <dcterms:created xsi:type="dcterms:W3CDTF">2020-12-15T16:30:16Z</dcterms:created>
  <dcterms:modified xsi:type="dcterms:W3CDTF">2020-12-15T17:28:18Z</dcterms:modified>
</cp:coreProperties>
</file>