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9" r:id="rId4"/>
    <p:sldId id="258"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96"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5B106E36-FD25-4E2D-B0AA-010F637433A0}" type="datetimeFigureOut">
              <a:rPr lang="ru-RU" smtClean="0"/>
              <a:pPr/>
              <a:t>25.05.2021</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5B106E36-FD25-4E2D-B0AA-010F637433A0}" type="datetimeFigureOut">
              <a:rPr lang="ru-RU" smtClean="0"/>
              <a:pPr/>
              <a:t>25.05.2021</a:t>
            </a:fld>
            <a:endParaRPr lang="ru-RU"/>
          </a:p>
        </p:txBody>
      </p:sp>
      <p:sp>
        <p:nvSpPr>
          <p:cNvPr id="27" name="Номер слайда 26"/>
          <p:cNvSpPr>
            <a:spLocks noGrp="1"/>
          </p:cNvSpPr>
          <p:nvPr>
            <p:ph type="sldNum" sz="quarter" idx="11"/>
          </p:nvPr>
        </p:nvSpPr>
        <p:spPr/>
        <p:txBody>
          <a:bodyPr rtlCol="0"/>
          <a:lstStyle/>
          <a:p>
            <a:fld id="{725C68B6-61C2-468F-89AB-4B9F7531AA68}"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5B106E36-FD25-4E2D-B0AA-010F637433A0}" type="datetimeFigureOut">
              <a:rPr lang="ru-RU" smtClean="0"/>
              <a:pPr/>
              <a:t>25.05.2021</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B106E36-FD25-4E2D-B0AA-010F637433A0}" type="datetimeFigureOut">
              <a:rPr lang="ru-RU" smtClean="0"/>
              <a:pPr/>
              <a:t>25.05.2021</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14412" y="2643182"/>
            <a:ext cx="10657967" cy="2585323"/>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5400" b="1" cap="none" spc="0" dirty="0" smtClean="0">
                <a:ln/>
                <a:solidFill>
                  <a:schemeClr val="accent3">
                    <a:lumMod val="75000"/>
                  </a:schemeClr>
                </a:solidFill>
                <a:effectLst/>
                <a:latin typeface="Times New Roman" pitchFamily="18" charset="0"/>
                <a:cs typeface="Times New Roman" pitchFamily="18" charset="0"/>
              </a:rPr>
              <a:t>Интерес управляет деятельностью ребенка</a:t>
            </a:r>
          </a:p>
          <a:p>
            <a:pPr algn="ctr"/>
            <a:r>
              <a:rPr lang="ru-RU" sz="5400" b="1" cap="none" spc="0" dirty="0" smtClean="0">
                <a:ln/>
                <a:solidFill>
                  <a:schemeClr val="accent3">
                    <a:lumMod val="75000"/>
                  </a:schemeClr>
                </a:solidFill>
                <a:effectLst/>
                <a:latin typeface="Times New Roman" pitchFamily="18" charset="0"/>
                <a:cs typeface="Times New Roman" pitchFamily="18" charset="0"/>
              </a:rPr>
              <a:t> с самого начала его жизни</a:t>
            </a:r>
            <a:endParaRPr lang="ru-RU" sz="5400" b="1" cap="none" spc="0" dirty="0">
              <a:ln/>
              <a:solidFill>
                <a:schemeClr val="accent3">
                  <a:lumMod val="75000"/>
                </a:schemeClr>
              </a:solidFill>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7664" y="6093296"/>
            <a:ext cx="6336704" cy="7647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проблема заключается в том, что у ребенка не развиваются интересы</a:t>
            </a:r>
          </a:p>
        </p:txBody>
      </p:sp>
      <p:sp>
        <p:nvSpPr>
          <p:cNvPr id="3" name="Прямоугольник 2"/>
          <p:cNvSpPr/>
          <p:nvPr/>
        </p:nvSpPr>
        <p:spPr>
          <a:xfrm>
            <a:off x="1547664" y="3717032"/>
            <a:ext cx="6336704" cy="2376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t>1. У ребенка нет возможности посещать дополнительные секции, из-за недостатка времени. Возможно, ребенка могут перегружать родители домашними делами. Бывают ситуации, когда ребенок хочет чем-то заниматься, что ему интересно, но родители не обращают на это внимание. 2. Родители не уделяют должного внимания своему ребенку, заняты на работе, заняты другими домашними делами, не уделяют должного внимания ребенку. 3. И последняя причина, это лень и нежелание ребенка чем-либо заниматься, развивать свои способности</a:t>
            </a:r>
          </a:p>
        </p:txBody>
      </p:sp>
      <p:sp>
        <p:nvSpPr>
          <p:cNvPr id="4" name="Равнобедренный треугольник 3"/>
          <p:cNvSpPr/>
          <p:nvPr/>
        </p:nvSpPr>
        <p:spPr>
          <a:xfrm>
            <a:off x="1547664" y="548680"/>
            <a:ext cx="6336704" cy="316835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lgn="ctr">
              <a:buAutoNum type="arabicPeriod"/>
            </a:pPr>
            <a:r>
              <a:rPr lang="ru-RU" sz="1200" dirty="0"/>
              <a:t>Провести индивидуальную беседу с родителями, с целью осмысления важности развития интересов ребенка. </a:t>
            </a:r>
          </a:p>
          <a:p>
            <a:pPr marL="228600" indent="-228600" algn="ctr">
              <a:buAutoNum type="arabicPeriod"/>
            </a:pPr>
            <a:r>
              <a:rPr lang="ru-RU" sz="1200" dirty="0"/>
              <a:t>2. Провести классный час, чтобы объяснить ребенку, что важно чем то себя занимать, развиваться. </a:t>
            </a:r>
            <a:endParaRPr lang="ru-RU" sz="1200" dirty="0" smtClean="0"/>
          </a:p>
          <a:p>
            <a:pPr marL="228600" indent="-228600" algn="ctr">
              <a:buAutoNum type="arabicPeriod"/>
            </a:pPr>
            <a:r>
              <a:rPr lang="ru-RU" sz="1200" dirty="0" smtClean="0"/>
              <a:t>3</a:t>
            </a:r>
            <a:r>
              <a:rPr lang="ru-RU" sz="1200" dirty="0"/>
              <a:t>. Разработать и провести диагностику на выявление интересов учащихся.</a:t>
            </a: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4733540"/>
            <a:ext cx="3901448" cy="2124460"/>
          </a:xfrm>
          <a:prstGeom prst="rect">
            <a:avLst/>
          </a:prstGeom>
        </p:spPr>
      </p:pic>
    </p:spTree>
    <p:extLst>
      <p:ext uri="{BB962C8B-B14F-4D97-AF65-F5344CB8AC3E}">
        <p14:creationId xmlns:p14="http://schemas.microsoft.com/office/powerpoint/2010/main" val="3161182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21701" y="2132856"/>
            <a:ext cx="6234673" cy="1754326"/>
          </a:xfrm>
          <a:prstGeom prst="rect">
            <a:avLst/>
          </a:prstGeom>
          <a:noFill/>
        </p:spPr>
        <p:txBody>
          <a:bodyPr wrap="square" lIns="91440" tIns="45720" rIns="91440" bIns="45720">
            <a:spAutoFit/>
          </a:bodyPr>
          <a:lstStyle/>
          <a:p>
            <a:pPr algn="ctr"/>
            <a:r>
              <a:rPr lang="ru-RU"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Спасибо</a:t>
            </a:r>
          </a:p>
          <a:p>
            <a:pPr algn="ctr"/>
            <a:r>
              <a:rPr lang="ru-RU"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з</a:t>
            </a:r>
            <a:r>
              <a:rPr lang="ru-RU" sz="5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а внимание!!!</a:t>
            </a:r>
            <a:endParaRPr lang="ru-RU"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88314" y="4077072"/>
            <a:ext cx="3901448" cy="2124460"/>
          </a:xfrm>
          <a:prstGeom prst="rect">
            <a:avLst/>
          </a:prstGeom>
        </p:spPr>
      </p:pic>
    </p:spTree>
    <p:extLst>
      <p:ext uri="{BB962C8B-B14F-4D97-AF65-F5344CB8AC3E}">
        <p14:creationId xmlns:p14="http://schemas.microsoft.com/office/powerpoint/2010/main" val="3660172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57200" y="3899938"/>
            <a:ext cx="8258204" cy="2386582"/>
          </a:xfrm>
        </p:spPr>
        <p:txBody>
          <a:bodyPr/>
          <a:lstStyle/>
          <a:p>
            <a:endParaRPr lang="ru-RU" dirty="0"/>
          </a:p>
        </p:txBody>
      </p:sp>
      <p:sp>
        <p:nvSpPr>
          <p:cNvPr id="2" name="Прямоугольник 1"/>
          <p:cNvSpPr/>
          <p:nvPr/>
        </p:nvSpPr>
        <p:spPr>
          <a:xfrm>
            <a:off x="460680" y="4581128"/>
            <a:ext cx="8208912" cy="1323439"/>
          </a:xfrm>
          <a:prstGeom prst="rect">
            <a:avLst/>
          </a:prstGeom>
          <a:noFill/>
        </p:spPr>
        <p:txBody>
          <a:bodyPr wrap="square" lIns="91440" tIns="45720" rIns="91440" bIns="45720">
            <a:spAutoFit/>
          </a:bodyPr>
          <a:lstStyle/>
          <a:p>
            <a:pPr algn="ctr"/>
            <a:r>
              <a:rPr lang="ru-RU" sz="4000" b="1" cap="none" spc="0" dirty="0" smtClean="0">
                <a:ln w="19050">
                  <a:solidFill>
                    <a:schemeClr val="tx2">
                      <a:tint val="1000"/>
                    </a:schemeClr>
                  </a:solidFill>
                  <a:prstDash val="solid"/>
                </a:ln>
                <a:solidFill>
                  <a:schemeClr val="accent3">
                    <a:lumMod val="75000"/>
                  </a:schemeClr>
                </a:solidFill>
                <a:effectLst>
                  <a:outerShdw blurRad="50000" dist="50800" dir="7500000" algn="tl">
                    <a:srgbClr val="000000">
                      <a:shade val="5000"/>
                      <a:alpha val="35000"/>
                    </a:srgbClr>
                  </a:outerShdw>
                </a:effectLst>
                <a:latin typeface="Times New Roman" pitchFamily="18" charset="0"/>
                <a:cs typeface="Times New Roman" pitchFamily="18" charset="0"/>
              </a:rPr>
              <a:t>«Интересы детей. Роль родителей и педагога в их развитии</a:t>
            </a:r>
            <a:r>
              <a:rPr lang="ru-RU" sz="4000" b="1" cap="none" spc="0" dirty="0" smtClean="0">
                <a:ln w="19050">
                  <a:solidFill>
                    <a:schemeClr val="tx2">
                      <a:tint val="1000"/>
                    </a:schemeClr>
                  </a:solidFill>
                  <a:prstDash val="solid"/>
                </a:ln>
                <a:solidFill>
                  <a:schemeClr val="accent3">
                    <a:lumMod val="75000"/>
                  </a:schemeClr>
                </a:solidFill>
                <a:effectLst>
                  <a:outerShdw blurRad="50000" dist="50800" dir="7500000" algn="tl">
                    <a:srgbClr val="000000">
                      <a:shade val="5000"/>
                      <a:alpha val="35000"/>
                    </a:srgbClr>
                  </a:outerShdw>
                </a:effectLst>
              </a:rPr>
              <a:t>».</a:t>
            </a:r>
            <a:endParaRPr lang="ru-RU" sz="4000" b="1" cap="none" spc="0" dirty="0">
              <a:ln w="19050">
                <a:solidFill>
                  <a:schemeClr val="tx2">
                    <a:tint val="1000"/>
                  </a:schemeClr>
                </a:solidFill>
                <a:prstDash val="solid"/>
              </a:ln>
              <a:solidFill>
                <a:schemeClr val="accent3">
                  <a:lumMod val="75000"/>
                </a:schemeClr>
              </a:solidFill>
              <a:effectLst>
                <a:outerShdw blurRad="50000" dist="50800" dir="7500000" algn="tl">
                  <a:srgbClr val="000000">
                    <a:shade val="5000"/>
                    <a:alpha val="35000"/>
                  </a:srgbClr>
                </a:outerShdw>
              </a:effectLst>
            </a:endParaRPr>
          </a:p>
        </p:txBody>
      </p:sp>
      <p:sp>
        <p:nvSpPr>
          <p:cNvPr id="4" name="Прямоугольник 3"/>
          <p:cNvSpPr/>
          <p:nvPr/>
        </p:nvSpPr>
        <p:spPr>
          <a:xfrm>
            <a:off x="611560" y="3861048"/>
            <a:ext cx="2235791" cy="830997"/>
          </a:xfrm>
          <a:prstGeom prst="rect">
            <a:avLst/>
          </a:prstGeom>
          <a:noFill/>
        </p:spPr>
        <p:txBody>
          <a:bodyPr wrap="square" lIns="91440" tIns="45720" rIns="91440" bIns="45720">
            <a:spAutoFit/>
          </a:bodyPr>
          <a:lstStyle/>
          <a:p>
            <a:pPr algn="ctr"/>
            <a:r>
              <a:rPr lang="ru-RU" sz="48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Тема</a:t>
            </a:r>
            <a:endParaRPr lang="ru-RU" sz="48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357554" y="857232"/>
            <a:ext cx="2324675" cy="923330"/>
          </a:xfrm>
          <a:prstGeom prst="rect">
            <a:avLst/>
          </a:prstGeom>
          <a:noFill/>
        </p:spPr>
        <p:txBody>
          <a:bodyPr wrap="none" lIns="91440" tIns="45720" rIns="91440" bIns="45720">
            <a:spAutoFit/>
          </a:bodyPr>
          <a:lstStyle/>
          <a:p>
            <a:pPr algn="ctr"/>
            <a:r>
              <a:rPr lang="ru-RU" sz="5400" b="1" cap="none" spc="0" dirty="0" smtClean="0">
                <a:ln w="18000">
                  <a:solidFill>
                    <a:schemeClr val="accent2">
                      <a:satMod val="140000"/>
                    </a:schemeClr>
                  </a:solidFill>
                  <a:prstDash val="solid"/>
                  <a:miter lim="800000"/>
                </a:ln>
                <a:solidFill>
                  <a:schemeClr val="accent3">
                    <a:lumMod val="75000"/>
                  </a:schemeClr>
                </a:solidFill>
                <a:effectLst>
                  <a:outerShdw blurRad="25500" dist="23000" dir="7020000" algn="tl">
                    <a:srgbClr val="000000">
                      <a:alpha val="50000"/>
                    </a:srgbClr>
                  </a:outerShdw>
                </a:effectLst>
              </a:rPr>
              <a:t>Цель:</a:t>
            </a:r>
            <a:endParaRPr lang="ru-RU" sz="5400" b="1" cap="none" spc="0" dirty="0">
              <a:ln w="18000">
                <a:solidFill>
                  <a:schemeClr val="accent2">
                    <a:satMod val="140000"/>
                  </a:schemeClr>
                </a:solidFill>
                <a:prstDash val="solid"/>
                <a:miter lim="800000"/>
              </a:ln>
              <a:solidFill>
                <a:schemeClr val="accent3">
                  <a:lumMod val="75000"/>
                </a:schemeClr>
              </a:solidFill>
              <a:effectLst>
                <a:outerShdw blurRad="25500" dist="23000" dir="7020000" algn="tl">
                  <a:srgbClr val="000000">
                    <a:alpha val="50000"/>
                  </a:srgbClr>
                </a:outerShdw>
              </a:effectLst>
            </a:endParaRPr>
          </a:p>
        </p:txBody>
      </p:sp>
      <p:sp>
        <p:nvSpPr>
          <p:cNvPr id="4" name="Прямоугольник 3"/>
          <p:cNvSpPr/>
          <p:nvPr/>
        </p:nvSpPr>
        <p:spPr>
          <a:xfrm>
            <a:off x="928662" y="2143116"/>
            <a:ext cx="6572296" cy="3416320"/>
          </a:xfrm>
          <a:prstGeom prst="rect">
            <a:avLst/>
          </a:prstGeom>
          <a:noFill/>
        </p:spPr>
        <p:txBody>
          <a:bodyPr wrap="square" lIns="91440" tIns="45720" rIns="91440" bIns="45720">
            <a:spAutoFit/>
          </a:bodyPr>
          <a:lstStyle/>
          <a:p>
            <a:pPr algn="ctr"/>
            <a:r>
              <a:rPr lang="ru-RU" sz="3600" b="1" cap="none" spc="300" dirty="0" smtClean="0">
                <a:ln w="11430" cmpd="sng">
                  <a:solidFill>
                    <a:schemeClr val="accent1">
                      <a:tint val="10000"/>
                    </a:schemeClr>
                  </a:solidFill>
                  <a:prstDash val="solid"/>
                  <a:miter lim="800000"/>
                </a:ln>
                <a:solidFill>
                  <a:schemeClr val="accent3">
                    <a:lumMod val="75000"/>
                  </a:schemeClr>
                </a:solidFill>
                <a:effectLst>
                  <a:glow rad="45500">
                    <a:schemeClr val="accent1">
                      <a:satMod val="220000"/>
                      <a:alpha val="35000"/>
                    </a:schemeClr>
                  </a:glow>
                </a:effectLst>
              </a:rPr>
              <a:t>Способствовать интеграции усилий родителей и педагога в формировании успешной занятости детей.</a:t>
            </a:r>
            <a:endParaRPr lang="ru-RU" sz="3600" b="1" cap="none" spc="300" dirty="0">
              <a:ln w="11430" cmpd="sng">
                <a:solidFill>
                  <a:schemeClr val="accent1">
                    <a:tint val="10000"/>
                  </a:schemeClr>
                </a:solidFill>
                <a:prstDash val="solid"/>
                <a:miter lim="800000"/>
              </a:ln>
              <a:solidFill>
                <a:schemeClr val="accent3">
                  <a:lumMod val="75000"/>
                </a:schemeClr>
              </a:solidFill>
              <a:effectLst>
                <a:glow rad="45500">
                  <a:schemeClr val="accent1">
                    <a:satMod val="220000"/>
                    <a:alpha val="35000"/>
                  </a:schemeClr>
                </a:glo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28926" y="642918"/>
            <a:ext cx="3116559" cy="923330"/>
          </a:xfrm>
          <a:prstGeom prst="rect">
            <a:avLst/>
          </a:prstGeom>
          <a:noFill/>
        </p:spPr>
        <p:txBody>
          <a:bodyPr wrap="none" lIns="91440" tIns="45720" rIns="91440" bIns="45720">
            <a:spAutoFit/>
          </a:bodyPr>
          <a:lstStyle/>
          <a:p>
            <a:pPr algn="ctr"/>
            <a:r>
              <a:rPr lang="ru-RU"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Задачи:</a:t>
            </a:r>
            <a:endParaRPr lang="ru-RU"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Прямоугольник 2"/>
          <p:cNvSpPr/>
          <p:nvPr/>
        </p:nvSpPr>
        <p:spPr>
          <a:xfrm>
            <a:off x="785786" y="1643050"/>
            <a:ext cx="7858180" cy="4524315"/>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marL="742950" indent="-742950">
              <a:buAutoNum type="arabicPeriod"/>
            </a:pPr>
            <a:r>
              <a:rPr lang="ru-RU" sz="3600" b="1" dirty="0" smtClean="0">
                <a:ln/>
                <a:solidFill>
                  <a:schemeClr val="accent3"/>
                </a:solidFill>
              </a:rPr>
              <a:t>Познакомится с понятием «Интерес»</a:t>
            </a:r>
          </a:p>
          <a:p>
            <a:pPr marL="742950" indent="-742950">
              <a:buAutoNum type="arabicPeriod"/>
            </a:pPr>
            <a:r>
              <a:rPr lang="ru-RU" sz="3600" b="1" dirty="0" smtClean="0">
                <a:ln/>
                <a:solidFill>
                  <a:schemeClr val="accent3"/>
                </a:solidFill>
              </a:rPr>
              <a:t>Определить, как влияют родители </a:t>
            </a:r>
            <a:r>
              <a:rPr lang="ru-RU" sz="3600" b="1" dirty="0" smtClean="0">
                <a:ln/>
                <a:solidFill>
                  <a:schemeClr val="accent3"/>
                </a:solidFill>
              </a:rPr>
              <a:t>на </a:t>
            </a:r>
            <a:r>
              <a:rPr lang="ru-RU" sz="3600" b="1" dirty="0" smtClean="0">
                <a:ln/>
                <a:solidFill>
                  <a:schemeClr val="accent3"/>
                </a:solidFill>
              </a:rPr>
              <a:t>развитие интересов детей.</a:t>
            </a:r>
          </a:p>
          <a:p>
            <a:pPr marL="742950" indent="-742950">
              <a:buAutoNum type="arabicPeriod"/>
            </a:pPr>
            <a:r>
              <a:rPr lang="ru-RU" sz="3600" b="1" cap="none" spc="0" dirty="0" smtClean="0">
                <a:ln/>
                <a:solidFill>
                  <a:schemeClr val="accent3"/>
                </a:solidFill>
                <a:effectLst/>
              </a:rPr>
              <a:t>Понять, по каким причинам интересы не развиваются у ребенка.</a:t>
            </a:r>
            <a:endParaRPr lang="ru-RU" sz="3600" b="1" cap="none" spc="0" dirty="0">
              <a:ln/>
              <a:solidFill>
                <a:schemeClr val="accent3"/>
              </a:solidFill>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714356"/>
            <a:ext cx="8048998" cy="769441"/>
          </a:xfrm>
          <a:prstGeom prst="rect">
            <a:avLst/>
          </a:prstGeom>
          <a:noFill/>
        </p:spPr>
        <p:txBody>
          <a:bodyPr wrap="none" lIns="91440" tIns="45720" rIns="91440" bIns="45720">
            <a:spAutoFit/>
          </a:bodyPr>
          <a:lstStyle/>
          <a:p>
            <a:pPr algn="ctr"/>
            <a:r>
              <a:rPr lang="ru-RU" sz="4400" b="1" cap="none" spc="0" dirty="0" smtClean="0">
                <a:ln w="19050">
                  <a:solidFill>
                    <a:schemeClr val="tx2">
                      <a:tint val="1000"/>
                    </a:schemeClr>
                  </a:solidFill>
                  <a:prstDash val="solid"/>
                </a:ln>
                <a:solidFill>
                  <a:schemeClr val="accent3">
                    <a:lumMod val="75000"/>
                  </a:schemeClr>
                </a:solidFill>
                <a:effectLst>
                  <a:outerShdw blurRad="50000" dist="50800" dir="7500000" algn="tl">
                    <a:srgbClr val="000000">
                      <a:shade val="5000"/>
                      <a:alpha val="35000"/>
                    </a:srgbClr>
                  </a:outerShdw>
                </a:effectLst>
              </a:rPr>
              <a:t>Педагогическая ситуация</a:t>
            </a:r>
            <a:endParaRPr lang="ru-RU" sz="4400" b="1" cap="none" spc="0" dirty="0">
              <a:ln w="19050">
                <a:solidFill>
                  <a:schemeClr val="tx2">
                    <a:tint val="1000"/>
                  </a:schemeClr>
                </a:solidFill>
                <a:prstDash val="solid"/>
              </a:ln>
              <a:solidFill>
                <a:schemeClr val="accent3">
                  <a:lumMod val="75000"/>
                </a:schemeClr>
              </a:solidFill>
              <a:effectLst>
                <a:outerShdw blurRad="50000" dist="50800" dir="7500000" algn="tl">
                  <a:srgbClr val="000000">
                    <a:shade val="5000"/>
                    <a:alpha val="35000"/>
                  </a:srgbClr>
                </a:outerShdw>
              </a:effectLst>
            </a:endParaRPr>
          </a:p>
        </p:txBody>
      </p:sp>
      <p:sp>
        <p:nvSpPr>
          <p:cNvPr id="3" name="TextBox 2"/>
          <p:cNvSpPr txBox="1"/>
          <p:nvPr/>
        </p:nvSpPr>
        <p:spPr>
          <a:xfrm>
            <a:off x="571472" y="1428736"/>
            <a:ext cx="8215338" cy="5016758"/>
          </a:xfrm>
          <a:prstGeom prst="rect">
            <a:avLst/>
          </a:prstGeom>
          <a:noFill/>
        </p:spPr>
        <p:txBody>
          <a:bodyPr wrap="square" rtlCol="0">
            <a:spAutoFit/>
          </a:bodyPr>
          <a:lstStyle/>
          <a:p>
            <a:r>
              <a:rPr lang="ru-RU" sz="3200" dirty="0" smtClean="0"/>
              <a:t>Во время подготовки к празднику, классный руководитель распределял обязанности, кто будет рисовать плакаты, кто будет читать стихотворения, кто будет выступать с песнями и танцами. Все учащиеся распределили кто, где будет участвовать по их интересам. Все активно готовились, кроме одного ученика, который сказал « Я не хочу ничего делать, я не умею».</a:t>
            </a:r>
            <a:endParaRPr lang="ru-RU"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23728" y="6093296"/>
            <a:ext cx="5760640" cy="7647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проблема заключается в том, что у ребенка не развиваются интересы</a:t>
            </a:r>
          </a:p>
        </p:txBody>
      </p:sp>
    </p:spTree>
    <p:extLst>
      <p:ext uri="{BB962C8B-B14F-4D97-AF65-F5344CB8AC3E}">
        <p14:creationId xmlns:p14="http://schemas.microsoft.com/office/powerpoint/2010/main" val="1736965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23728" y="6093296"/>
            <a:ext cx="5760640" cy="7647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проблема заключается в том, что у ребенка не развиваются интересы</a:t>
            </a:r>
          </a:p>
        </p:txBody>
      </p:sp>
      <p:sp>
        <p:nvSpPr>
          <p:cNvPr id="3" name="Прямоугольник 2"/>
          <p:cNvSpPr/>
          <p:nvPr/>
        </p:nvSpPr>
        <p:spPr>
          <a:xfrm>
            <a:off x="2123728" y="3719903"/>
            <a:ext cx="5760640" cy="2376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t>1. У ребенка нет возможности посещать дополнительные секции, из-за недостатка времени. Возможно, ребенка могут перегружать родители домашними делами. Бывают ситуации, когда ребенок хочет чем-то заниматься, что ему интересно, но родители не обращают на это внимание. 2. Родители не уделяют должного внимания своему ребенку, заняты на работе, заняты другими домашними делами, не уделяют должного внимания ребенку. 3. И последняя причина, это лень и нежелание ребенка чем-либо заниматься, развивать свои способности</a:t>
            </a:r>
          </a:p>
        </p:txBody>
      </p:sp>
    </p:spTree>
    <p:extLst>
      <p:ext uri="{BB962C8B-B14F-4D97-AF65-F5344CB8AC3E}">
        <p14:creationId xmlns:p14="http://schemas.microsoft.com/office/powerpoint/2010/main" val="2338930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7664" y="6093296"/>
            <a:ext cx="6336704" cy="7647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проблема заключается в том, что у ребенка не развиваются интересы</a:t>
            </a:r>
          </a:p>
        </p:txBody>
      </p:sp>
      <p:sp>
        <p:nvSpPr>
          <p:cNvPr id="3" name="Прямоугольник 2"/>
          <p:cNvSpPr/>
          <p:nvPr/>
        </p:nvSpPr>
        <p:spPr>
          <a:xfrm>
            <a:off x="1547664" y="3717032"/>
            <a:ext cx="6336704" cy="2376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t>1. У ребенка нет возможности посещать дополнительные секции, из-за недостатка времени. Возможно, ребенка могут перегружать родители домашними делами. Бывают ситуации, когда ребенок хочет чем-то заниматься, что ему интересно, но родители не обращают на это внимание. 2. Родители не уделяют должного внимания своему ребенку, заняты на работе, заняты другими домашними делами, не уделяют должного внимания ребенку. 3. И последняя причина, это лень и нежелание ребенка чем-либо заниматься, развивать свои способности</a:t>
            </a:r>
          </a:p>
        </p:txBody>
      </p:sp>
      <p:sp>
        <p:nvSpPr>
          <p:cNvPr id="4" name="Равнобедренный треугольник 3"/>
          <p:cNvSpPr/>
          <p:nvPr/>
        </p:nvSpPr>
        <p:spPr>
          <a:xfrm>
            <a:off x="1547664" y="548680"/>
            <a:ext cx="6336704" cy="316835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lgn="ctr">
              <a:buAutoNum type="arabicPeriod"/>
            </a:pPr>
            <a:r>
              <a:rPr lang="ru-RU" sz="1200" dirty="0"/>
              <a:t>Провести индивидуальную беседу с родителями, с целью осмысления важности развития интересов ребенка. </a:t>
            </a:r>
          </a:p>
          <a:p>
            <a:pPr marL="228600" indent="-228600" algn="ctr">
              <a:buAutoNum type="arabicPeriod"/>
            </a:pPr>
            <a:r>
              <a:rPr lang="ru-RU" sz="1200" dirty="0"/>
              <a:t>2. Провести классный час, чтобы объяснить ребенку, что важно чем то себя занимать, развиваться. </a:t>
            </a:r>
            <a:endParaRPr lang="ru-RU" sz="1200" dirty="0" smtClean="0"/>
          </a:p>
          <a:p>
            <a:pPr marL="228600" indent="-228600" algn="ctr">
              <a:buAutoNum type="arabicPeriod"/>
            </a:pPr>
            <a:r>
              <a:rPr lang="ru-RU" sz="1200" dirty="0" smtClean="0"/>
              <a:t>3</a:t>
            </a:r>
            <a:r>
              <a:rPr lang="ru-RU" sz="1200" dirty="0"/>
              <a:t>. Разработать и провести диагностику на выявление интересов учащихся.</a:t>
            </a:r>
          </a:p>
        </p:txBody>
      </p:sp>
    </p:spTree>
    <p:extLst>
      <p:ext uri="{BB962C8B-B14F-4D97-AF65-F5344CB8AC3E}">
        <p14:creationId xmlns:p14="http://schemas.microsoft.com/office/powerpoint/2010/main" val="3878475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9277" y="1844824"/>
            <a:ext cx="8568952" cy="3477875"/>
          </a:xfrm>
          <a:prstGeom prst="rect">
            <a:avLst/>
          </a:prstGeom>
          <a:noFill/>
        </p:spPr>
        <p:txBody>
          <a:bodyPr wrap="square" lIns="91440" tIns="45720" rIns="91440" bIns="45720">
            <a:spAutoFit/>
          </a:bodyPr>
          <a:lstStyle/>
          <a:p>
            <a:pPr algn="ctr"/>
            <a:r>
              <a:rPr lang="ru-RU" sz="4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Родители не захотели отдать ребенка в художественную секцию, а захотели чтобы он занимался </a:t>
            </a:r>
            <a:r>
              <a:rPr lang="ru-RU" sz="4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спортом.</a:t>
            </a:r>
            <a:endParaRPr lang="ru-RU" sz="4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41121903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112</TotalTime>
  <Words>540</Words>
  <Application>Microsoft Office PowerPoint</Application>
  <PresentationFormat>Экран (4:3)</PresentationFormat>
  <Paragraphs>28</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Городская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Student</dc:creator>
  <cp:lastModifiedBy>Viktoriy</cp:lastModifiedBy>
  <cp:revision>13</cp:revision>
  <dcterms:created xsi:type="dcterms:W3CDTF">2021-03-14T14:38:52Z</dcterms:created>
  <dcterms:modified xsi:type="dcterms:W3CDTF">2021-05-25T14:56:17Z</dcterms:modified>
</cp:coreProperties>
</file>