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3"/>
  </p:notesMasterIdLst>
  <p:sldIdLst>
    <p:sldId id="256" r:id="rId2"/>
    <p:sldId id="262" r:id="rId3"/>
    <p:sldId id="261" r:id="rId4"/>
    <p:sldId id="263" r:id="rId5"/>
    <p:sldId id="264" r:id="rId6"/>
    <p:sldId id="260" r:id="rId7"/>
    <p:sldId id="259" r:id="rId8"/>
    <p:sldId id="265" r:id="rId9"/>
    <p:sldId id="258" r:id="rId10"/>
    <p:sldId id="267" r:id="rId11"/>
    <p:sldId id="25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260" autoAdjust="0"/>
  </p:normalViewPr>
  <p:slideViewPr>
    <p:cSldViewPr>
      <p:cViewPr varScale="1">
        <p:scale>
          <a:sx n="101" d="100"/>
          <a:sy n="101" d="100"/>
        </p:scale>
        <p:origin x="19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7B0E7-411A-469C-ADD2-260D2779A65F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A61B9D-8EAE-4AB5-81E9-6FD241DAC3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Ребята, посмотрите на картинку и назовите одним словом все</a:t>
            </a:r>
            <a:r>
              <a:rPr lang="ru-RU" sz="1600" baseline="0" dirty="0">
                <a:latin typeface="Times New Roman" pitchFamily="18" charset="0"/>
                <a:cs typeface="Times New Roman" pitchFamily="18" charset="0"/>
              </a:rPr>
              <a:t> предметы. ( Игрушки)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Маленькие игрушки положи  в маленькую коробку, а большие игрушки в большую коробку.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Давайте найдём вещи большого и маленького</a:t>
            </a:r>
            <a:r>
              <a:rPr lang="ru-RU" baseline="0" dirty="0"/>
              <a:t> мишки.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«Глазкам нужно отдохнуть.»  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(Ребята закрывают глаза)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«Нужно глубоко вздохнуть.»  (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Глубокий вдох. Глаза все так же закрыты)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«Глаза по кругу побегут.» 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(Глаза открыты. Движение зрачком по кругу по часовой и против часовой стрелки)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«Много-много раз моргнут» 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(Частое моргание глазами)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«Глазкам стало хорошо.» 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(Легкое касание кончиками пальцев закрытых глаз)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«Увидят мои глазки все!» (</a:t>
            </a:r>
            <a:r>
              <a:rPr lang="ru-RU" sz="1200" b="0" i="1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Глаза распахнуты. На лице широкая улыбка)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4A61B9D-8EAE-4AB5-81E9-6FD241DAC3B6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726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4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48522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44404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562811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3367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17170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6518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2105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430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381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20147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9346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6175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1712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318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0074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/>
              <a:t>Урок математические представления на тему: </a:t>
            </a:r>
            <a:br>
              <a:rPr lang="ru-RU" sz="4000" dirty="0"/>
            </a:br>
            <a:r>
              <a:rPr lang="ru-RU" sz="4000" dirty="0"/>
              <a:t>«Большой- маленький»</a:t>
            </a:r>
            <a:br>
              <a:rPr lang="ru-RU" sz="4000" dirty="0"/>
            </a:b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4725144"/>
            <a:ext cx="5112568" cy="830997"/>
          </a:xfrm>
          <a:prstGeom prst="rect">
            <a:avLst/>
          </a:prstGeom>
          <a:solidFill>
            <a:schemeClr val="bg1"/>
          </a:solidFill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u="sng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Подготовила: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Филимонова Марина Валериевна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kubik_zanim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708920"/>
            <a:ext cx="5248875" cy="3749197"/>
          </a:xfrm>
          <a:prstGeom prst="rect">
            <a:avLst/>
          </a:prstGeom>
          <a:noFill/>
        </p:spPr>
      </p:pic>
      <p:pic>
        <p:nvPicPr>
          <p:cNvPr id="3" name="Picture 3" descr="C:\Users\user\Desktop\kubik_zanima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4005064"/>
            <a:ext cx="2664296" cy="190306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971600" y="1124744"/>
            <a:ext cx="75722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      Большой               Маленький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1348800"/>
            <a:ext cx="41399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Руки кверху поднимаем,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потом их опускаем,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потом к себе прижмём,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потом их разведём,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А потом быстрей, быстрей,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Хлопай, хлопай веселей.</a:t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20" y="476672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Физминутка</a:t>
            </a:r>
          </a:p>
        </p:txBody>
      </p:sp>
      <p:pic>
        <p:nvPicPr>
          <p:cNvPr id="26626" name="Picture 2" descr="C:\Users\user\Desktop\img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3068960"/>
            <a:ext cx="4235963" cy="31769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73536" cy="5634952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5900" b="1" dirty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 формирование элементарных математических представлений и умений и применение их в повседневной жизни.</a:t>
            </a:r>
          </a:p>
          <a:p>
            <a:pPr>
              <a:buNone/>
            </a:pPr>
            <a:r>
              <a:rPr lang="ru-RU" sz="5900" b="1" dirty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None/>
            </a:pPr>
            <a:r>
              <a:rPr lang="ru-RU" sz="5900" i="1" u="sng" dirty="0">
                <a:latin typeface="Times New Roman" pitchFamily="18" charset="0"/>
                <a:cs typeface="Times New Roman" pitchFamily="18" charset="0"/>
              </a:rPr>
              <a:t>Образовательные:</a:t>
            </a:r>
            <a:endParaRPr lang="ru-RU" sz="5900" u="sng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Ø"/>
            </a:pP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учить  различать предметы;</a:t>
            </a:r>
          </a:p>
          <a:p>
            <a:pPr>
              <a:buFont typeface="Wingdings" pitchFamily="2" charset="2"/>
              <a:buChar char="Ø"/>
            </a:pP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учить сравнивать предметы по величине. </a:t>
            </a:r>
          </a:p>
          <a:p>
            <a:pPr>
              <a:buNone/>
            </a:pPr>
            <a:r>
              <a:rPr lang="ru-RU" sz="5900" i="1" u="sng" dirty="0">
                <a:latin typeface="Times New Roman" pitchFamily="18" charset="0"/>
                <a:cs typeface="Times New Roman" pitchFamily="18" charset="0"/>
              </a:rPr>
              <a:t>Коррекционно-развивающие:</a:t>
            </a:r>
            <a:endParaRPr lang="ru-RU" sz="59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Развивать логическое мышление, внимание;</a:t>
            </a:r>
          </a:p>
          <a:p>
            <a:pPr lvl="0">
              <a:buFont typeface="Wingdings" pitchFamily="2" charset="2"/>
              <a:buChar char="Ø"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Развивать коммуникативные качества;</a:t>
            </a:r>
          </a:p>
          <a:p>
            <a:pPr>
              <a:buNone/>
            </a:pPr>
            <a:r>
              <a:rPr lang="ru-RU" sz="5900" i="1" u="sng" dirty="0">
                <a:latin typeface="Times New Roman" pitchFamily="18" charset="0"/>
                <a:cs typeface="Times New Roman" pitchFamily="18" charset="0"/>
              </a:rPr>
              <a:t>Воспитательные:</a:t>
            </a:r>
            <a:endParaRPr lang="ru-RU" sz="5900" u="sng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Wingdings" pitchFamily="2" charset="2"/>
              <a:buChar char="Ø"/>
            </a:pP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воспитывать интерес к учебе и предмету;</a:t>
            </a:r>
          </a:p>
          <a:p>
            <a:pPr lvl="0">
              <a:buFont typeface="Wingdings" pitchFamily="2" charset="2"/>
              <a:buChar char="Ø"/>
            </a:pPr>
            <a:r>
              <a:rPr lang="ru-RU" sz="5900" dirty="0">
                <a:latin typeface="Times New Roman" pitchFamily="18" charset="0"/>
                <a:cs typeface="Times New Roman" pitchFamily="18" charset="0"/>
              </a:rPr>
              <a:t>прививать навыки аккуратности при работе с раздаточным материалом.</a:t>
            </a:r>
          </a:p>
          <a:p>
            <a:pPr lvl="0">
              <a:buFont typeface="Wingdings" pitchFamily="2" charset="2"/>
              <a:buChar char="Ø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esktop\img0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77497" cy="63581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user\Desktop\00100135607_0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5"/>
            <a:ext cx="2851321" cy="3056617"/>
          </a:xfrm>
          <a:prstGeom prst="rect">
            <a:avLst/>
          </a:prstGeom>
          <a:noFill/>
        </p:spPr>
      </p:pic>
      <p:pic>
        <p:nvPicPr>
          <p:cNvPr id="2052" name="Picture 4" descr="C:\Users\user\Desktop\s12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332656"/>
            <a:ext cx="2893821" cy="3006567"/>
          </a:xfrm>
          <a:prstGeom prst="rect">
            <a:avLst/>
          </a:prstGeom>
          <a:noFill/>
        </p:spPr>
      </p:pic>
      <p:pic>
        <p:nvPicPr>
          <p:cNvPr id="2054" name="Picture 6" descr="C:\Users\user\Desktop\s1200 (1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5889" y="3339643"/>
            <a:ext cx="3340350" cy="2736304"/>
          </a:xfrm>
          <a:prstGeom prst="rect">
            <a:avLst/>
          </a:prstGeom>
          <a:noFill/>
        </p:spPr>
      </p:pic>
      <p:pic>
        <p:nvPicPr>
          <p:cNvPr id="2055" name="Picture 7" descr="C:\Users\user\Desktop\101230584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75648" y="332656"/>
            <a:ext cx="3168352" cy="3096344"/>
          </a:xfrm>
          <a:prstGeom prst="rect">
            <a:avLst/>
          </a:prstGeom>
          <a:noFill/>
        </p:spPr>
      </p:pic>
      <p:pic>
        <p:nvPicPr>
          <p:cNvPr id="2057" name="Picture 9" descr="C:\Users\user\Desktop\chapaev_v_polosku_20_sm_v_assortimente_822330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84168" y="3356992"/>
            <a:ext cx="2976867" cy="2664296"/>
          </a:xfrm>
          <a:prstGeom prst="rect">
            <a:avLst/>
          </a:prstGeom>
          <a:noFill/>
        </p:spPr>
      </p:pic>
      <p:pic>
        <p:nvPicPr>
          <p:cNvPr id="2058" name="Picture 10" descr="C:\Users\user\Desktop\s1200 (3)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63888" y="3212976"/>
            <a:ext cx="274095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box_PNG68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90863"/>
            <a:ext cx="4509578" cy="3567137"/>
          </a:xfrm>
          <a:prstGeom prst="rect">
            <a:avLst/>
          </a:prstGeom>
          <a:noFill/>
        </p:spPr>
      </p:pic>
      <p:pic>
        <p:nvPicPr>
          <p:cNvPr id="3075" name="Picture 3" descr="C:\Users\user\Desktop\box_PNG68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80112" y="4509120"/>
            <a:ext cx="2936513" cy="1728192"/>
          </a:xfrm>
          <a:prstGeom prst="rect">
            <a:avLst/>
          </a:prstGeom>
          <a:noFill/>
        </p:spPr>
      </p:pic>
      <p:pic>
        <p:nvPicPr>
          <p:cNvPr id="3076" name="Picture 4" descr="C:\Users\user\Desktop\kubik_zanima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99792" y="260648"/>
            <a:ext cx="2494722" cy="1781944"/>
          </a:xfrm>
          <a:prstGeom prst="rect">
            <a:avLst/>
          </a:prstGeom>
          <a:noFill/>
        </p:spPr>
      </p:pic>
      <p:pic>
        <p:nvPicPr>
          <p:cNvPr id="3077" name="Picture 5" descr="C:\Users\user\Desktop\kubik_zanima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1988840"/>
            <a:ext cx="1472208" cy="1051577"/>
          </a:xfrm>
          <a:prstGeom prst="rect">
            <a:avLst/>
          </a:prstGeom>
          <a:noFill/>
        </p:spPr>
      </p:pic>
      <p:pic>
        <p:nvPicPr>
          <p:cNvPr id="3078" name="Picture 6" descr="C:\Users\user\Desktop\Pol014a2.jpg"/>
          <p:cNvPicPr>
            <a:picLocks noChangeAspect="1" noChangeArrowheads="1"/>
          </p:cNvPicPr>
          <p:nvPr/>
        </p:nvPicPr>
        <p:blipFill>
          <a:blip r:embed="rId7" cstate="print"/>
          <a:srcRect l="16000" t="16000" r="20000" b="8000"/>
          <a:stretch>
            <a:fillRect/>
          </a:stretch>
        </p:blipFill>
        <p:spPr bwMode="auto">
          <a:xfrm>
            <a:off x="2699792" y="1988840"/>
            <a:ext cx="1152128" cy="1368152"/>
          </a:xfrm>
          <a:prstGeom prst="rect">
            <a:avLst/>
          </a:prstGeom>
          <a:noFill/>
        </p:spPr>
      </p:pic>
      <p:pic>
        <p:nvPicPr>
          <p:cNvPr id="3079" name="Picture 7" descr="C:\Users\user\Desktop\Pol014a2.jpg"/>
          <p:cNvPicPr>
            <a:picLocks noChangeAspect="1" noChangeArrowheads="1"/>
          </p:cNvPicPr>
          <p:nvPr/>
        </p:nvPicPr>
        <p:blipFill>
          <a:blip r:embed="rId8" cstate="print"/>
          <a:srcRect l="22176" t="14151" r="18868" b="5660"/>
          <a:stretch>
            <a:fillRect/>
          </a:stretch>
        </p:blipFill>
        <p:spPr bwMode="auto">
          <a:xfrm>
            <a:off x="251520" y="260648"/>
            <a:ext cx="2541172" cy="3456384"/>
          </a:xfrm>
          <a:prstGeom prst="rect">
            <a:avLst/>
          </a:prstGeom>
          <a:noFill/>
        </p:spPr>
      </p:pic>
      <p:pic>
        <p:nvPicPr>
          <p:cNvPr id="3080" name="Picture 8" descr="C:\Users\user\Desktop\s120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148064" y="260648"/>
            <a:ext cx="3516158" cy="2880320"/>
          </a:xfrm>
          <a:prstGeom prst="rect">
            <a:avLst/>
          </a:prstGeom>
          <a:noFill/>
        </p:spPr>
      </p:pic>
      <p:pic>
        <p:nvPicPr>
          <p:cNvPr id="3081" name="Picture 9" descr="C:\Users\user\Desktop\s1200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779912" y="2996952"/>
            <a:ext cx="1944216" cy="1592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хорошее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9015" t="9391" r="6842" b="6091"/>
          <a:stretch>
            <a:fillRect/>
          </a:stretch>
        </p:blipFill>
        <p:spPr>
          <a:xfrm>
            <a:off x="395536" y="260648"/>
            <a:ext cx="8373648" cy="617468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476672"/>
            <a:ext cx="58326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</a:p>
        </p:txBody>
      </p:sp>
      <p:pic>
        <p:nvPicPr>
          <p:cNvPr id="4098" name="Picture 2" descr="C:\Users\user\Desktop\s120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980728"/>
            <a:ext cx="5069160" cy="5141764"/>
          </a:xfrm>
          <a:prstGeom prst="rect">
            <a:avLst/>
          </a:prstGeom>
          <a:noFill/>
        </p:spPr>
      </p:pic>
      <p:sp>
        <p:nvSpPr>
          <p:cNvPr id="4" name="Блок-схема: узел 3"/>
          <p:cNvSpPr/>
          <p:nvPr/>
        </p:nvSpPr>
        <p:spPr>
          <a:xfrm>
            <a:off x="4067944" y="19888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Tm="11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3.7037E-7 C 0.06893 3.7037E-7 0.125 0.07477 0.125 0.16667 C 0.125 0.25856 0.06893 0.33333 -1.66667E-6 0.33333 C -0.06892 0.33333 -0.125 0.25856 -0.125 0.16667 C -0.125 0.07477 -0.06892 3.7037E-7 -1.66667E-6 3.7037E-7 Z " pathEditMode="relative" rAng="0" ptsTypes="fffff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7.40741E-7 C -0.00329 -0.00347 -0.00677 -0.00648 -0.01041 -0.00926 C -0.01215 -0.01065 -0.01545 -0.0132 -0.01545 -0.0132 C -0.02795 -0.0125 -0.04218 -0.0132 -0.0526 -0.00255 C -0.05451 -0.0007 -0.05625 0.00162 -0.05798 0.00393 C -0.06024 0.00833 -0.06493 0.01759 -0.06493 0.01782 C -0.06684 0.03426 -0.07135 0.05046 -0.08055 0.0625 C -0.08819 0.09167 -0.07673 0.125 -0.09461 0.14838 C -0.096 0.15231 -0.09722 0.15694 -0.09826 0.1618 C -0.09878 0.16389 -0.10017 0.16805 -0.10017 0.16829 C -0.09895 0.18843 -0.10173 0.21227 -0.08784 0.22477 C -0.08697 0.22662 -0.0868 0.22917 -0.08593 0.23125 C -0.08402 0.23588 -0.07899 0.24491 -0.07899 0.24491 C -0.0743 0.26852 -0.08055 0.24051 -0.07361 0.26065 C -0.06753 0.27824 -0.0743 0.27037 -0.06493 0.27847 C -0.0526 0.30972 -0.07031 0.2669 -0.0559 0.29421 C -0.04965 0.30671 -0.06076 0.29606 -0.04895 0.30764 C -0.0375 0.31875 -0.03923 0.31643 -0.02447 0.32106 C -0.00989 0.32569 0.00313 0.33148 0.01771 0.33472 C 0.0349 0.3338 0.05174 0.33565 0.06875 0.33194 C 0.07153 0.33171 0.07309 0.32755 0.0757 0.32569 C 0.07726 0.32454 0.07934 0.32384 0.08108 0.32338 C 0.08768 0.3118 0.09705 0.30602 0.104 0.29421 C 0.10886 0.28588 0.11303 0.27963 0.1198 0.27384 C 0.12171 0.26551 0.1257 0.25949 0.12865 0.25139 C 0.13056 0.24514 0.13073 0.24005 0.13247 0.23333 C 0.13073 0.20787 0.13056 0.18264 0.12865 0.15694 C 0.12813 0.15278 0.11823 0.13495 0.11789 0.13449 C 0.11667 0.13241 0.11459 0.12778 0.11459 0.12801 C 0.11094 0.10949 0.1158 0.12731 0.10556 0.11204 C 0.10243 0.10741 0.10122 0.10139 0.09844 0.0963 C 0.09636 0.08426 0.09237 0.07616 0.08455 0.06921 C 0.08108 0.06273 0.07969 0.05555 0.0757 0.04907 C 0.06355 0.03009 0.07952 0.05833 0.05973 0.03333 C 0.05035 0.02176 0.04115 0.00926 0.03195 -0.00255 " pathEditMode="relative" rAng="0" ptsTypes="ffffffffffffffffffffffffffffffffff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" y="16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4067944" y="566124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 advClick="0" advTm="1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02 -0.72639 L 0.03819 0.01828 " pathEditMode="fixed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37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64" presetClass="path" presetSubtype="0" accel="50000" decel="50000" fill="hold" grpId="1" nodeType="after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3.88889E-6 -3.33333E-6 L -0.00018 -0.76551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8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user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352928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278</TotalTime>
  <Words>130</Words>
  <Application>Microsoft Office PowerPoint</Application>
  <PresentationFormat>Экран (4:3)</PresentationFormat>
  <Paragraphs>32</Paragraphs>
  <Slides>11</Slides>
  <Notes>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Times New Roman</vt:lpstr>
      <vt:lpstr>Trebuchet MS</vt:lpstr>
      <vt:lpstr>Wingdings</vt:lpstr>
      <vt:lpstr>Wingdings 3</vt:lpstr>
      <vt:lpstr>Аспект</vt:lpstr>
      <vt:lpstr>Урок математические представления на тему:  «Большой- маленький»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Математические представления</dc:title>
  <dc:creator>user</dc:creator>
  <cp:lastModifiedBy>Максим Смирнов</cp:lastModifiedBy>
  <cp:revision>32</cp:revision>
  <dcterms:created xsi:type="dcterms:W3CDTF">2019-02-13T07:03:13Z</dcterms:created>
  <dcterms:modified xsi:type="dcterms:W3CDTF">2021-05-28T11:41:56Z</dcterms:modified>
</cp:coreProperties>
</file>