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0" r:id="rId4"/>
    <p:sldId id="268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  <a:srgbClr val="FF0000"/>
    <a:srgbClr val="00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3" autoAdjust="0"/>
    <p:restoredTop sz="94660"/>
  </p:normalViewPr>
  <p:slideViewPr>
    <p:cSldViewPr snapToGrid="0">
      <p:cViewPr varScale="1">
        <p:scale>
          <a:sx n="67" d="100"/>
          <a:sy n="67" d="100"/>
        </p:scale>
        <p:origin x="5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pple\&#1056;&#1072;&#1073;&#1086;&#1095;&#1080;&#1081;%20&#1089;&#1090;&#1086;&#1083;\&#1043;&#1080;&#1089;&#1090;&#1086;&#1075;&#1088;&#1072;&#1084;&#1084;&#1072;%20&#1089;&#1074;&#1103;&#1079;&#1085;&#1072;&#1103;%20&#1088;&#1077;&#1095;&#1100;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60;&#1083;&#1077;&#1096;&#1082;&#1072;\&#1071;%20&#1076;&#1083;&#1103;%20&#1040;&#1058;\&#1055;%20&#1052;&#1054;&#1071;%20&#1040;&#1058;&#1058;&#1045;&#1057;&#1058;&#1040;&#1062;&#1048;&#1071;%201%20&#1082;&#1072;&#1090;&#1077;&#1075;&#1086;&#1088;&#1080;&#1103;%2019&#1075;\&#1052;&#1086;&#1080;%20&#1076;&#1080;&#1072;&#1075;&#1088;&#1072;&#1084;&#1084;&#1099;\&#1050;&#1088;&#1091;&#1075;&#1083;&#1072;&#1103;%20%20&#1044;&#1080;&#1072;&#1075;&#1088;&#1072;&#1084;&#1084;&#1072;%20&#1084;&#1086;&#1085;&#1080;&#1088;&#1086;&#1085;&#1075;%20&#1052;&#1054;%20-%20&#1082;&#1086;&#1087;&#1080;&#1103;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apple\&#1056;&#1072;&#1073;&#1086;&#1095;&#1080;&#1081;%20&#1089;&#1090;&#1086;&#1083;\&#1044;&#1080;&#1072;&#1075;&#1088;&#1072;&#1084;&#1084;&#1072;%20&#1076;&#1080;&#1072;&#1075;&#1085;&#1086;&#1089;&#1090;&#1080;&#1082;&#1072;%20&#1085;&#1072;&#1095;&#1072;&#1083;&#1086;%202011-2012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esktop\&#1083;&#1086;&#1075;&#1086;&#1088;&#1080;&#1090;&#1084;&#1080;&#1082;&#1072;\&#1083;&#1086;&#1075;&#1086;&#1088;&#1080;&#1090;&#1084;&#1080;&#1082;&#107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67;\Desktop\&#1076;&#1083;&#1103;%20&#1087;&#1088;&#1077;&#1079;&#1077;&#1085;&#1090;&#1072;&#1094;&#1080;&#1080;\&#1076;&#1080;&#1072;&#1075;&#1088;&#1072;&#1084;&#1084;&#1072;2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67;\Desktop\&#1076;&#1083;&#1103;%20&#1087;&#1088;&#1077;&#1079;&#1077;&#1085;&#1090;&#1072;&#1094;&#1080;&#1080;\&#1076;&#1080;&#1072;&#1075;&#1088;&#1072;&#1084;&#1084;&#1072;1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 sz="900"/>
              <a:t>Динамика психического развития детей после проведенных психолого-педагогических коррекционных занятий</a:t>
            </a:r>
          </a:p>
        </c:rich>
      </c:tx>
      <c:layout>
        <c:manualLayout>
          <c:xMode val="edge"/>
          <c:yMode val="edge"/>
          <c:x val="0.11646289960910533"/>
          <c:y val="4.7673159315346925E-3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hPercent val="51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5875486381322979E-2"/>
          <c:y val="0.13577981651376148"/>
          <c:w val="0.80350194552529186"/>
          <c:h val="0.76163914051133585"/>
        </c:manualLayout>
      </c:layout>
      <c:bar3DChart>
        <c:barDir val="col"/>
        <c:grouping val="clustered"/>
        <c:varyColors val="0"/>
        <c:ser>
          <c:idx val="0"/>
          <c:order val="0"/>
          <c:tx>
            <c:v>до</c:v>
          </c:tx>
          <c:spPr>
            <a:solidFill>
              <a:srgbClr val="00808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1.9806899137607896E-3"/>
                  <c:y val="0.102849173373623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3.5928008998875206E-3"/>
                  <c:y val="0.1018864708332126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1.3140232470941118E-3"/>
                  <c:y val="9.076948407279354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Mode val="edge"/>
                  <c:yMode val="edge"/>
                  <c:x val="0.84630350194552528"/>
                  <c:y val="9.1743119266055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Mode val="edge"/>
                  <c:yMode val="edge"/>
                  <c:x val="0.99027237354085607"/>
                  <c:y val="9.1743119266055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Mode val="edge"/>
                  <c:yMode val="edge"/>
                  <c:x val="0.88424124513618707"/>
                  <c:y val="9.1743119266055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Лист3!$C$1:$C$3</c:f>
              <c:strCache>
                <c:ptCount val="3"/>
                <c:pt idx="0">
                  <c:v>понимание задания</c:v>
                </c:pt>
                <c:pt idx="1">
                  <c:v>мышление</c:v>
                </c:pt>
                <c:pt idx="2">
                  <c:v>зрительное восприятие</c:v>
                </c:pt>
              </c:strCache>
            </c:strRef>
          </c:cat>
          <c:val>
            <c:numRef>
              <c:f>Лист3!$A$1:$A$3</c:f>
              <c:numCache>
                <c:formatCode>General</c:formatCode>
                <c:ptCount val="3"/>
                <c:pt idx="0">
                  <c:v>10</c:v>
                </c:pt>
                <c:pt idx="1">
                  <c:v>20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v>после</c:v>
          </c:tx>
          <c:spPr>
            <a:solidFill>
              <a:srgbClr val="FFCC00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4.6647919010123773E-3"/>
                  <c:y val="0.1244377294166645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2.3858267716535451E-3"/>
                  <c:y val="0.114837047583074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4634420697413089E-4"/>
                  <c:y val="0.1048888630618589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Mode val="edge"/>
                  <c:yMode val="edge"/>
                  <c:x val="0.99027237354085607"/>
                  <c:y val="9.1743119266055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Mode val="edge"/>
                  <c:yMode val="edge"/>
                  <c:x val="0.99027237354085607"/>
                  <c:y val="9.1743119266055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Mode val="edge"/>
                  <c:yMode val="edge"/>
                  <c:x val="0.99027237354085607"/>
                  <c:y val="9.1743119266055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Лист3!$C$1:$C$3</c:f>
              <c:strCache>
                <c:ptCount val="3"/>
                <c:pt idx="0">
                  <c:v>понимание задания</c:v>
                </c:pt>
                <c:pt idx="1">
                  <c:v>мышление</c:v>
                </c:pt>
                <c:pt idx="2">
                  <c:v>зрительное восприятие</c:v>
                </c:pt>
              </c:strCache>
            </c:strRef>
          </c:cat>
          <c:val>
            <c:numRef>
              <c:f>Лист3!$B$1:$B$3</c:f>
              <c:numCache>
                <c:formatCode>General</c:formatCode>
                <c:ptCount val="3"/>
                <c:pt idx="0">
                  <c:v>20</c:v>
                </c:pt>
                <c:pt idx="1">
                  <c:v>35</c:v>
                </c:pt>
                <c:pt idx="2">
                  <c:v>45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91097792"/>
        <c:axId val="191501072"/>
        <c:axId val="0"/>
      </c:bar3DChart>
      <c:catAx>
        <c:axId val="191097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915010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9150107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4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r>
                  <a:rPr lang="ru-RU" sz="1400"/>
                  <a:t>%</a:t>
                </a:r>
              </a:p>
            </c:rich>
          </c:tx>
          <c:layout>
            <c:manualLayout>
              <c:xMode val="edge"/>
              <c:yMode val="edge"/>
              <c:x val="2.5291749563333184E-2"/>
              <c:y val="0.2036697939353327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91097792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100" dirty="0"/>
              <a:t>Всего</a:t>
            </a:r>
            <a:r>
              <a:rPr lang="ru-RU" sz="1100" baseline="0" dirty="0"/>
              <a:t> обслужено детей с ОВЗ по Московской </a:t>
            </a:r>
            <a:r>
              <a:rPr lang="ru-RU" sz="1100" baseline="0" dirty="0" smtClean="0"/>
              <a:t>области</a:t>
            </a:r>
          </a:p>
          <a:p>
            <a:pPr>
              <a:defRPr/>
            </a:pPr>
            <a:r>
              <a:rPr lang="ru-RU" sz="1100" baseline="0" dirty="0" smtClean="0"/>
              <a:t> </a:t>
            </a:r>
            <a:r>
              <a:rPr lang="ru-RU" sz="1100" baseline="0" dirty="0"/>
              <a:t>за </a:t>
            </a:r>
            <a:r>
              <a:rPr lang="ru-RU" sz="1100" baseline="0" dirty="0" smtClean="0"/>
              <a:t>2018 год</a:t>
            </a:r>
            <a:endParaRPr lang="ru-RU" sz="1100" dirty="0"/>
          </a:p>
        </c:rich>
      </c:tx>
      <c:layout>
        <c:manualLayout>
          <c:xMode val="edge"/>
          <c:yMode val="edge"/>
          <c:x val="0.14752694096866953"/>
          <c:y val="3.4869968651349052E-2"/>
        </c:manualLayout>
      </c:layout>
      <c:overlay val="0"/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521925878933165E-2"/>
          <c:y val="0.32967032967032966"/>
          <c:w val="0.55271622977842716"/>
          <c:h val="0.45054945054945056"/>
        </c:manualLayout>
      </c:layout>
      <c:pie3DChart>
        <c:varyColors val="1"/>
        <c:ser>
          <c:idx val="0"/>
          <c:order val="0"/>
          <c:tx>
            <c:v>дети инвалиды проживающие в Наро-Фоминском районе</c:v>
          </c:tx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2"/>
              <c:layout>
                <c:manualLayout>
                  <c:x val="1.650597189728286E-2"/>
                  <c:y val="-0.11147552709757434"/>
                </c:manualLayout>
              </c:layout>
              <c:tx>
                <c:rich>
                  <a:bodyPr/>
                  <a:lstStyle/>
                  <a:p>
                    <a:pPr>
                      <a:defRPr sz="1100" b="1" i="0" u="none" strike="noStrike" baseline="0">
                        <a:solidFill>
                          <a:srgbClr val="000000"/>
                        </a:solidFill>
                        <a:latin typeface="Arial Cyr"/>
                        <a:ea typeface="Arial Cyr"/>
                        <a:cs typeface="Arial Cyr"/>
                      </a:defRPr>
                    </a:pPr>
                    <a:r>
                      <a:rPr lang="en-US" sz="1100"/>
                      <a:t>100%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Лист1!$B$1:$B$3</c:f>
              <c:strCache>
                <c:ptCount val="2"/>
                <c:pt idx="0">
                  <c:v>Московская область</c:v>
                </c:pt>
                <c:pt idx="1">
                  <c:v>Наро-Фоминский регион</c:v>
                </c:pt>
              </c:strCache>
            </c:strRef>
          </c:cat>
          <c:val>
            <c:numRef>
              <c:f>Лист1!$A$1:$A$3</c:f>
              <c:numCache>
                <c:formatCode>0%</c:formatCode>
                <c:ptCount val="3"/>
                <c:pt idx="0">
                  <c:v>0.28000000000000003</c:v>
                </c:pt>
                <c:pt idx="1">
                  <c:v>0.72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9648629337999413"/>
          <c:y val="0.30769222268269097"/>
          <c:w val="0.26304607757363663"/>
          <c:h val="0.2410384491412258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0521925878933457E-2"/>
          <c:y val="0.32967032967033022"/>
          <c:w val="0.55271622977842716"/>
          <c:h val="0.45054945054945056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2"/>
              <c:layout>
                <c:manualLayout>
                  <c:x val="1.6505971897282909E-2"/>
                  <c:y val="-0.11147552709757437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100%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Лист1!$B$1:$B$3</c:f>
              <c:strCache>
                <c:ptCount val="2"/>
                <c:pt idx="0">
                  <c:v>дети имеющие статус инвалидности</c:v>
                </c:pt>
                <c:pt idx="1">
                  <c:v>дети не имеющие статус инвалидности</c:v>
                </c:pt>
              </c:strCache>
            </c:strRef>
          </c:cat>
          <c:val>
            <c:numRef>
              <c:f>Лист1!$A$1:$A$3</c:f>
              <c:numCache>
                <c:formatCode>0%</c:formatCode>
                <c:ptCount val="3"/>
                <c:pt idx="0">
                  <c:v>0.52</c:v>
                </c:pt>
                <c:pt idx="1">
                  <c:v>0.48000000000000032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9648634735085058"/>
          <c:y val="0.30769230769230782"/>
          <c:w val="0.26304606696584204"/>
          <c:h val="0.4604666083406242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40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431457939265973"/>
          <c:y val="2.3968023414548911E-2"/>
          <c:w val="0.71105276217068936"/>
          <c:h val="0.704604642866243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начало 2016</c:v>
                </c:pt>
              </c:strCache>
            </c:strRef>
          </c:tx>
          <c:invertIfNegative val="0"/>
          <c:cat>
            <c:strRef>
              <c:f>Лист1!$B$3:$B$9</c:f>
              <c:strCache>
                <c:ptCount val="7"/>
                <c:pt idx="0">
                  <c:v>навыки ходьбы и марширования</c:v>
                </c:pt>
                <c:pt idx="1">
                  <c:v>развитие диафрагмального дыхания</c:v>
                </c:pt>
                <c:pt idx="2">
                  <c:v>артикуляционно-мимические упражнения</c:v>
                </c:pt>
                <c:pt idx="3">
                  <c:v>слуховое внимание и память</c:v>
                </c:pt>
                <c:pt idx="4">
                  <c:v>мелкая моторика</c:v>
                </c:pt>
                <c:pt idx="5">
                  <c:v>речевые игры, песни с движениями</c:v>
                </c:pt>
                <c:pt idx="6">
                  <c:v>темпо-ритмические упражнения</c:v>
                </c:pt>
              </c:strCache>
            </c:strRef>
          </c:cat>
          <c:val>
            <c:numRef>
              <c:f>Лист1!$C$3:$C$9</c:f>
              <c:numCache>
                <c:formatCode>General</c:formatCode>
                <c:ptCount val="7"/>
                <c:pt idx="0">
                  <c:v>5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Лист1!$D$2</c:f>
              <c:strCache>
                <c:ptCount val="1"/>
                <c:pt idx="0">
                  <c:v>конец 2016</c:v>
                </c:pt>
              </c:strCache>
            </c:strRef>
          </c:tx>
          <c:invertIfNegative val="0"/>
          <c:cat>
            <c:strRef>
              <c:f>Лист1!$B$3:$B$9</c:f>
              <c:strCache>
                <c:ptCount val="7"/>
                <c:pt idx="0">
                  <c:v>навыки ходьбы и марширования</c:v>
                </c:pt>
                <c:pt idx="1">
                  <c:v>развитие диафрагмального дыхания</c:v>
                </c:pt>
                <c:pt idx="2">
                  <c:v>артикуляционно-мимические упражнения</c:v>
                </c:pt>
                <c:pt idx="3">
                  <c:v>слуховое внимание и память</c:v>
                </c:pt>
                <c:pt idx="4">
                  <c:v>мелкая моторика</c:v>
                </c:pt>
                <c:pt idx="5">
                  <c:v>речевые игры, песни с движениями</c:v>
                </c:pt>
                <c:pt idx="6">
                  <c:v>темпо-ритмические упражнения</c:v>
                </c:pt>
              </c:strCache>
            </c:strRef>
          </c:cat>
          <c:val>
            <c:numRef>
              <c:f>Лист1!$D$3:$D$9</c:f>
              <c:numCache>
                <c:formatCode>General</c:formatCode>
                <c:ptCount val="7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6</c:v>
                </c:pt>
                <c:pt idx="4">
                  <c:v>4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Лист1!$E$2</c:f>
              <c:strCache>
                <c:ptCount val="1"/>
                <c:pt idx="0">
                  <c:v>начало 2017</c:v>
                </c:pt>
              </c:strCache>
            </c:strRef>
          </c:tx>
          <c:invertIfNegative val="0"/>
          <c:cat>
            <c:strRef>
              <c:f>Лист1!$B$3:$B$9</c:f>
              <c:strCache>
                <c:ptCount val="7"/>
                <c:pt idx="0">
                  <c:v>навыки ходьбы и марширования</c:v>
                </c:pt>
                <c:pt idx="1">
                  <c:v>развитие диафрагмального дыхания</c:v>
                </c:pt>
                <c:pt idx="2">
                  <c:v>артикуляционно-мимические упражнения</c:v>
                </c:pt>
                <c:pt idx="3">
                  <c:v>слуховое внимание и память</c:v>
                </c:pt>
                <c:pt idx="4">
                  <c:v>мелкая моторика</c:v>
                </c:pt>
                <c:pt idx="5">
                  <c:v>речевые игры, песни с движениями</c:v>
                </c:pt>
                <c:pt idx="6">
                  <c:v>темпо-ритмические упражнения</c:v>
                </c:pt>
              </c:strCache>
            </c:strRef>
          </c:cat>
          <c:val>
            <c:numRef>
              <c:f>Лист1!$E$3:$E$9</c:f>
              <c:numCache>
                <c:formatCode>General</c:formatCode>
                <c:ptCount val="7"/>
                <c:pt idx="0">
                  <c:v>10</c:v>
                </c:pt>
                <c:pt idx="1">
                  <c:v>8</c:v>
                </c:pt>
                <c:pt idx="2">
                  <c:v>8</c:v>
                </c:pt>
                <c:pt idx="3">
                  <c:v>10</c:v>
                </c:pt>
                <c:pt idx="4">
                  <c:v>8</c:v>
                </c:pt>
                <c:pt idx="5">
                  <c:v>8</c:v>
                </c:pt>
                <c:pt idx="6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Лист1!$F$2</c:f>
              <c:strCache>
                <c:ptCount val="1"/>
                <c:pt idx="0">
                  <c:v>конец 2017</c:v>
                </c:pt>
              </c:strCache>
            </c:strRef>
          </c:tx>
          <c:invertIfNegative val="0"/>
          <c:cat>
            <c:strRef>
              <c:f>Лист1!$B$3:$B$9</c:f>
              <c:strCache>
                <c:ptCount val="7"/>
                <c:pt idx="0">
                  <c:v>навыки ходьбы и марширования</c:v>
                </c:pt>
                <c:pt idx="1">
                  <c:v>развитие диафрагмального дыхания</c:v>
                </c:pt>
                <c:pt idx="2">
                  <c:v>артикуляционно-мимические упражнения</c:v>
                </c:pt>
                <c:pt idx="3">
                  <c:v>слуховое внимание и память</c:v>
                </c:pt>
                <c:pt idx="4">
                  <c:v>мелкая моторика</c:v>
                </c:pt>
                <c:pt idx="5">
                  <c:v>речевые игры, песни с движениями</c:v>
                </c:pt>
                <c:pt idx="6">
                  <c:v>темпо-ритмические упражнения</c:v>
                </c:pt>
              </c:strCache>
            </c:strRef>
          </c:cat>
          <c:val>
            <c:numRef>
              <c:f>Лист1!$F$3:$F$9</c:f>
              <c:numCache>
                <c:formatCode>General</c:formatCode>
                <c:ptCount val="7"/>
                <c:pt idx="0">
                  <c:v>16</c:v>
                </c:pt>
                <c:pt idx="1">
                  <c:v>15</c:v>
                </c:pt>
                <c:pt idx="2">
                  <c:v>15</c:v>
                </c:pt>
                <c:pt idx="3">
                  <c:v>16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</c:numCache>
            </c:numRef>
          </c:val>
        </c:ser>
        <c:ser>
          <c:idx val="4"/>
          <c:order val="4"/>
          <c:tx>
            <c:strRef>
              <c:f>Лист1!$G$2</c:f>
              <c:strCache>
                <c:ptCount val="1"/>
                <c:pt idx="0">
                  <c:v>начало 2018</c:v>
                </c:pt>
              </c:strCache>
            </c:strRef>
          </c:tx>
          <c:invertIfNegative val="0"/>
          <c:cat>
            <c:strRef>
              <c:f>Лист1!$B$3:$B$9</c:f>
              <c:strCache>
                <c:ptCount val="7"/>
                <c:pt idx="0">
                  <c:v>навыки ходьбы и марширования</c:v>
                </c:pt>
                <c:pt idx="1">
                  <c:v>развитие диафрагмального дыхания</c:v>
                </c:pt>
                <c:pt idx="2">
                  <c:v>артикуляционно-мимические упражнения</c:v>
                </c:pt>
                <c:pt idx="3">
                  <c:v>слуховое внимание и память</c:v>
                </c:pt>
                <c:pt idx="4">
                  <c:v>мелкая моторика</c:v>
                </c:pt>
                <c:pt idx="5">
                  <c:v>речевые игры, песни с движениями</c:v>
                </c:pt>
                <c:pt idx="6">
                  <c:v>темпо-ритмические упражнения</c:v>
                </c:pt>
              </c:strCache>
            </c:strRef>
          </c:cat>
          <c:val>
            <c:numRef>
              <c:f>Лист1!$G$3:$G$9</c:f>
              <c:numCache>
                <c:formatCode>General</c:formatCode>
                <c:ptCount val="7"/>
                <c:pt idx="0">
                  <c:v>16</c:v>
                </c:pt>
                <c:pt idx="1">
                  <c:v>16</c:v>
                </c:pt>
                <c:pt idx="2">
                  <c:v>15</c:v>
                </c:pt>
                <c:pt idx="3">
                  <c:v>16</c:v>
                </c:pt>
                <c:pt idx="4">
                  <c:v>15</c:v>
                </c:pt>
                <c:pt idx="5">
                  <c:v>15</c:v>
                </c:pt>
                <c:pt idx="6">
                  <c:v>15</c:v>
                </c:pt>
              </c:numCache>
            </c:numRef>
          </c:val>
        </c:ser>
        <c:ser>
          <c:idx val="5"/>
          <c:order val="5"/>
          <c:tx>
            <c:strRef>
              <c:f>Лист1!$H$2</c:f>
              <c:strCache>
                <c:ptCount val="1"/>
                <c:pt idx="0">
                  <c:v>конец 2018</c:v>
                </c:pt>
              </c:strCache>
            </c:strRef>
          </c:tx>
          <c:invertIfNegative val="0"/>
          <c:cat>
            <c:strRef>
              <c:f>Лист1!$B$3:$B$9</c:f>
              <c:strCache>
                <c:ptCount val="7"/>
                <c:pt idx="0">
                  <c:v>навыки ходьбы и марширования</c:v>
                </c:pt>
                <c:pt idx="1">
                  <c:v>развитие диафрагмального дыхания</c:v>
                </c:pt>
                <c:pt idx="2">
                  <c:v>артикуляционно-мимические упражнения</c:v>
                </c:pt>
                <c:pt idx="3">
                  <c:v>слуховое внимание и память</c:v>
                </c:pt>
                <c:pt idx="4">
                  <c:v>мелкая моторика</c:v>
                </c:pt>
                <c:pt idx="5">
                  <c:v>речевые игры, песни с движениями</c:v>
                </c:pt>
                <c:pt idx="6">
                  <c:v>темпо-ритмические упражнения</c:v>
                </c:pt>
              </c:strCache>
            </c:strRef>
          </c:cat>
          <c:val>
            <c:numRef>
              <c:f>Лист1!$H$3:$H$9</c:f>
              <c:numCache>
                <c:formatCode>General</c:formatCode>
                <c:ptCount val="7"/>
                <c:pt idx="0">
                  <c:v>21</c:v>
                </c:pt>
                <c:pt idx="1">
                  <c:v>19</c:v>
                </c:pt>
                <c:pt idx="2">
                  <c:v>19</c:v>
                </c:pt>
                <c:pt idx="3">
                  <c:v>21</c:v>
                </c:pt>
                <c:pt idx="4">
                  <c:v>19</c:v>
                </c:pt>
                <c:pt idx="5">
                  <c:v>18</c:v>
                </c:pt>
                <c:pt idx="6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1679336"/>
        <c:axId val="191687912"/>
        <c:axId val="0"/>
      </c:bar3DChart>
      <c:catAx>
        <c:axId val="191679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ru-RU"/>
          </a:p>
        </c:txPr>
        <c:crossAx val="191687912"/>
        <c:crosses val="autoZero"/>
        <c:auto val="1"/>
        <c:lblAlgn val="ctr"/>
        <c:lblOffset val="100"/>
        <c:noMultiLvlLbl val="0"/>
      </c:catAx>
      <c:valAx>
        <c:axId val="1916879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679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168341865706035"/>
          <c:y val="5.1637410315562245E-2"/>
          <c:w val="0.11831658134293963"/>
          <c:h val="0.6107337721433258"/>
        </c:manualLayout>
      </c:layout>
      <c:overlay val="0"/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Развитие речи детей раннего возраста 
на конец года 2017-2018</a:t>
            </a:r>
          </a:p>
        </c:rich>
      </c:tx>
      <c:layout>
        <c:manualLayout>
          <c:xMode val="edge"/>
          <c:yMode val="edge"/>
          <c:x val="0.29567320310922673"/>
          <c:y val="5.8577405857740586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086570203675612E-2"/>
          <c:y val="0.37447736997966174"/>
          <c:w val="0.51682722639067802"/>
          <c:h val="0.35564889886336587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spPr>
              <a:solidFill>
                <a:srgbClr val="FF66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1"/>
            <c:bubble3D val="0"/>
            <c:spPr>
              <a:solidFill>
                <a:srgbClr val="0080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Лист1!$B$1:$B$3</c:f>
              <c:strCache>
                <c:ptCount val="3"/>
                <c:pt idx="0">
                  <c:v>возрастная норма речевого развития</c:v>
                </c:pt>
                <c:pt idx="1">
                  <c:v>незначительные нарушения речевого развития</c:v>
                </c:pt>
                <c:pt idx="2">
                  <c:v>средняя степень нарушения  речевого развития</c:v>
                </c:pt>
              </c:strCache>
            </c:strRef>
          </c:cat>
          <c:val>
            <c:numRef>
              <c:f>Лист1!$A$1:$A$3</c:f>
              <c:numCache>
                <c:formatCode>General</c:formatCode>
                <c:ptCount val="3"/>
                <c:pt idx="0">
                  <c:v>4</c:v>
                </c:pt>
                <c:pt idx="1">
                  <c:v>8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9855807086614177"/>
          <c:y val="0.31380775101857039"/>
          <c:w val="0.36538486775691492"/>
          <c:h val="0.59856695272914651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5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50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r>
              <a:rPr lang="ru-RU"/>
              <a:t>Развитие речи детей раннего возраста 
начало года 2017-2018</a:t>
            </a:r>
          </a:p>
        </c:rich>
      </c:tx>
      <c:layout>
        <c:manualLayout>
          <c:xMode val="edge"/>
          <c:yMode val="edge"/>
          <c:x val="0.30528864070519124"/>
          <c:y val="4.3933099271356961E-2"/>
        </c:manualLayout>
      </c:layout>
      <c:overlay val="0"/>
      <c:spPr>
        <a:noFill/>
        <a:ln w="25400">
          <a:noFill/>
        </a:ln>
      </c:spPr>
    </c:title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4134664761273167E-2"/>
          <c:y val="0.38702968405719229"/>
          <c:w val="0.46754835131621802"/>
          <c:h val="0.3242681136695395"/>
        </c:manualLayout>
      </c:layout>
      <c:pie3DChart>
        <c:varyColors val="1"/>
        <c:ser>
          <c:idx val="0"/>
          <c:order val="0"/>
          <c:tx>
            <c:strRef>
              <c:f>Лист1!$B$1:$B$3</c:f>
              <c:strCache>
                <c:ptCount val="3"/>
                <c:pt idx="0">
                  <c:v>незначительные нарушения речевого развития</c:v>
                </c:pt>
                <c:pt idx="1">
                  <c:v>нарушения речевого развития средней степени</c:v>
                </c:pt>
                <c:pt idx="2">
                  <c:v>грубое нарушение речевого развития, ЗРР</c:v>
                </c:pt>
              </c:strCache>
            </c:strRef>
          </c:tx>
          <c:spPr>
            <a:solidFill>
              <a:srgbClr val="008000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</c:dPt>
          <c:dPt>
            <c:idx val="1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50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Лист1!$B$1:$B$3</c:f>
              <c:strCache>
                <c:ptCount val="3"/>
                <c:pt idx="0">
                  <c:v>незначительные нарушения речевого развития</c:v>
                </c:pt>
                <c:pt idx="1">
                  <c:v>нарушения речевого развития средней степени</c:v>
                </c:pt>
                <c:pt idx="2">
                  <c:v>грубое нарушение речевого развития, ЗРР</c:v>
                </c:pt>
              </c:strCache>
            </c:strRef>
          </c:cat>
          <c:val>
            <c:numRef>
              <c:f>Лист1!$A$1:$A$3</c:f>
              <c:numCache>
                <c:formatCode>General</c:formatCode>
                <c:ptCount val="3"/>
                <c:pt idx="0">
                  <c:v>5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5937503484581278"/>
          <c:y val="0.30334759020698854"/>
          <c:w val="0.35937521090886682"/>
          <c:h val="0.5731157015457758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50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41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565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5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412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46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99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9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293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59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880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81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1E13A6-5F4D-42E4-9AA4-CE4D1ECE2CB6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7639D-930C-49CE-B373-4B41C1A1A5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397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7999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28600" y="49692"/>
            <a:ext cx="11772899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УЧРЕЖДЕНИЕ СОЦИАЛЬНОГО ОБСЛУЖИВАНИЯМОСКОВСКОЙ ОБЛАСТИ «НАРО-ФОМИНСКИЙ РЕАБИЛИТАЦИОННЫЙ ЦЕНТР</a:t>
            </a:r>
            <a:endParaRPr lang="ru-RU" b="1" dirty="0" smtClean="0">
              <a:solidFill>
                <a:srgbClr val="000066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И ПОДРОСТКОВ С ОГРАНИЧЕННЫМИ ВОЗМОЖНОСТЯМИ «СКАЗКА»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1525" y="2560413"/>
            <a:ext cx="1092993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«СОВРЕМЕННЫЕ ТЕХНОЛОГИИ 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ПСИХОЛОГО-ПЕДАГОГИЧЕСКОГО СОПРОВОЖДЕНИЯ</a:t>
            </a:r>
          </a:p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ДЕТЕЙ С ОВЗ В РАМКАХ ДЕТСКО-РОДИТЕЛЬСКИХ ГРУПП»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369889" y="5505099"/>
            <a:ext cx="27460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Эфендиева Г.В.</a:t>
            </a:r>
            <a:endParaRPr lang="ru-RU" sz="24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96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https://artkvartal.ru/images/3824/3824-3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00640" cy="684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frankivchany.if.ua/media/k2/items/cache/8bf15933835c55e33d1279a2d63379cc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4907">
            <a:off x="523896" y="1218230"/>
            <a:ext cx="4175204" cy="432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ewsinphoto.ru/wp-content/uploads/2015/01/01-15-16-bp1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57" r="5066" b="15474"/>
          <a:stretch/>
        </p:blipFill>
        <p:spPr bwMode="auto">
          <a:xfrm>
            <a:off x="4991806" y="392643"/>
            <a:ext cx="2754829" cy="3422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zolotoe-pero.net/images/publish/1333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48" t="10122"/>
          <a:stretch/>
        </p:blipFill>
        <p:spPr bwMode="auto">
          <a:xfrm rot="20851809">
            <a:off x="8525646" y="3322740"/>
            <a:ext cx="3332481" cy="286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prikolnye-kartinki.ru/img/picture/Jul/26/747c95245d331f7a4173707d7170d406/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71">
            <a:off x="7890500" y="238397"/>
            <a:ext cx="3741868" cy="256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70613" y="3954572"/>
            <a:ext cx="41855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«особенные» дети</a:t>
            </a:r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ctr">
              <a:spcAft>
                <a:spcPts val="0"/>
              </a:spcAft>
            </a:pPr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нуждаются в особых </a:t>
            </a:r>
            <a:r>
              <a:rPr lang="ru-RU" sz="4000" b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</a:t>
            </a:r>
            <a:endParaRPr lang="ru-RU" sz="4000" b="1" dirty="0">
              <a:solidFill>
                <a:srgbClr val="00006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385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n-efremova-zhukdou32.edumsko.ru/uploads/38400/38307/section/903992/.thumbs/253.jpg?15400257781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795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4314" y="-41795"/>
            <a:ext cx="98605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Психолого-педагогическое сопровождение как 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важное условие для</a:t>
            </a:r>
          </a:p>
          <a:p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реодоления детьми  </a:t>
            </a:r>
          </a:p>
          <a:p>
            <a:r>
              <a:rPr lang="ru-RU" sz="2800" b="1" dirty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рудностей с которыми </a:t>
            </a:r>
          </a:p>
          <a:p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сталкиваются</a:t>
            </a:r>
            <a:endParaRPr lang="ru-RU" sz="2800" b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9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im0-tub-ru.yandex.net/i?id=d806b1ffd8ba7efb1b57011baa709167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84" y="15047"/>
            <a:ext cx="12192000" cy="684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50215">
            <a:off x="7274871" y="312382"/>
            <a:ext cx="4059511" cy="4058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81050">
            <a:off x="210259" y="3192541"/>
            <a:ext cx="4369116" cy="3363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9" y="78097"/>
            <a:ext cx="4566617" cy="28356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485"/>
          <a:stretch/>
        </p:blipFill>
        <p:spPr>
          <a:xfrm rot="766064">
            <a:off x="7804823" y="3908083"/>
            <a:ext cx="3796058" cy="294878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413522" y="5974297"/>
            <a:ext cx="639278" cy="8374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endParaRPr lang="ru-RU" sz="3600" b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2833" y="1373685"/>
            <a:ext cx="3220328" cy="3962692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34141" y="2649880"/>
            <a:ext cx="1098845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 - РОДИТЕЛЬСКАЯ         ГРУППА </a:t>
            </a:r>
            <a:endParaRPr lang="ru-RU" sz="40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13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98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8589" y="95532"/>
            <a:ext cx="119300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spcAft>
                <a:spcPts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ТЕХНОЛОГИЯ ПСИХОЛОГО-ПЕДАГОГИЧЕСКОГО СОПРОВОЖДЕНИЯ ДЕТЕЙ С ОВЗ В РАМКАХ ДЕТСКО-РОДИТЕЛЬСКИХ ГРУПП </a:t>
            </a:r>
            <a:endParaRPr lang="ru-RU" sz="2400" b="1" dirty="0">
              <a:solidFill>
                <a:srgbClr val="00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114425" y="1042988"/>
            <a:ext cx="10072688" cy="8193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352092" y="1569514"/>
            <a:ext cx="2290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Диагностика</a:t>
            </a:r>
            <a:endParaRPr lang="ru-RU" sz="2800" dirty="0">
              <a:solidFill>
                <a:srgbClr val="000099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909" y="2109415"/>
            <a:ext cx="31645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 - выявление</a:t>
            </a:r>
          </a:p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уровня психического </a:t>
            </a:r>
          </a:p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развития  ребенка </a:t>
            </a:r>
          </a:p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 ОВЗ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95599" y="1171792"/>
            <a:ext cx="28828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Групповое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сопровождение</a:t>
            </a: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2400" b="1" dirty="0">
              <a:solidFill>
                <a:srgbClr val="000099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23863" y="2095487"/>
            <a:ext cx="3314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- формирование </a:t>
            </a:r>
            <a:r>
              <a:rPr lang="ru-RU" sz="2400" b="1" i="1" dirty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развитие </a:t>
            </a:r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социально-коммуникативных </a:t>
            </a:r>
            <a:r>
              <a:rPr lang="ru-RU" sz="2400" b="1" i="1" dirty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навыков </a:t>
            </a:r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ru-RU" sz="2400" b="1" i="1" dirty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 </a:t>
            </a:r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ОВЗ</a:t>
            </a:r>
            <a:endParaRPr lang="ru-RU" sz="2400" b="1" i="1" dirty="0">
              <a:solidFill>
                <a:srgbClr val="0033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78500" y="1255347"/>
            <a:ext cx="3022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Индивидуальное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сопровождение 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1574" y="2108200"/>
            <a:ext cx="2705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ЦЕЛЬ - раскрытие </a:t>
            </a:r>
            <a:r>
              <a:rPr lang="ru-RU" sz="2400" b="1" i="1" dirty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потенциальных возможностей </a:t>
            </a:r>
            <a:endParaRPr lang="ru-RU" sz="2400" b="1" i="1" dirty="0" smtClean="0">
              <a:solidFill>
                <a:srgbClr val="0033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ребенка </a:t>
            </a:r>
            <a:r>
              <a:rPr lang="ru-RU" sz="2400" b="1" i="1" dirty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 ОВЗ</a:t>
            </a:r>
            <a:endParaRPr lang="ru-RU" sz="2400" b="1" i="1" dirty="0">
              <a:solidFill>
                <a:srgbClr val="0033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839200" y="1313934"/>
            <a:ext cx="31115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Консультативная</a:t>
            </a:r>
          </a:p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</a:t>
            </a:r>
            <a:r>
              <a:rPr lang="ru-RU" sz="2800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1114425" y="1042988"/>
            <a:ext cx="0" cy="526526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457700" y="1042988"/>
            <a:ext cx="0" cy="270946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7286626" y="1042988"/>
            <a:ext cx="14287" cy="37147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1187113" y="1028700"/>
            <a:ext cx="0" cy="371475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8843964" y="2173329"/>
            <a:ext cx="321468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- повышение </a:t>
            </a:r>
            <a:r>
              <a:rPr lang="ru-RU" sz="2400" b="1" i="1" dirty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психологической культуры у родителей</a:t>
            </a:r>
            <a:endParaRPr lang="ru-RU" sz="2400" b="1" i="1" dirty="0">
              <a:solidFill>
                <a:srgbClr val="00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023863" y="4902941"/>
            <a:ext cx="61150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УСПЕШНАЯ АДАПТАЦИЯ, 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РЕАБИЛИТАЦИЯ,</a:t>
            </a:r>
          </a:p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ЛИЧНОСТНЫЙ РОСТ РЕБЕНКА С ОВЗ В СОЦИУМЕ</a:t>
            </a:r>
            <a:endParaRPr lang="ru-RU" sz="2400" b="1" dirty="0">
              <a:solidFill>
                <a:srgbClr val="000099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 rot="16200000" flipH="1">
            <a:off x="5870948" y="-465998"/>
            <a:ext cx="422823" cy="9935869"/>
          </a:xfrm>
          <a:prstGeom prst="rightBrace">
            <a:avLst/>
          </a:prstGeom>
          <a:ln w="381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04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29383"/>
            <a:ext cx="120872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Результаты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качественного </a:t>
            </a:r>
            <a:r>
              <a:rPr lang="ru-RU" sz="2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 </a:t>
            </a:r>
            <a:r>
              <a:rPr lang="ru-RU" sz="2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количественного анализа по психолого-педагогическому сопровождению детей с ОВЗ  за 2018 год</a:t>
            </a:r>
            <a:endParaRPr lang="ru-RU" sz="2800" b="1" dirty="0">
              <a:solidFill>
                <a:srgbClr val="000099"/>
              </a:solidFill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280559803"/>
              </p:ext>
            </p:extLst>
          </p:nvPr>
        </p:nvGraphicFramePr>
        <p:xfrm>
          <a:off x="278969" y="1177871"/>
          <a:ext cx="5532895" cy="3007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0870800"/>
              </p:ext>
            </p:extLst>
          </p:nvPr>
        </p:nvGraphicFramePr>
        <p:xfrm>
          <a:off x="6215062" y="1208868"/>
          <a:ext cx="5517155" cy="2913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377650226"/>
              </p:ext>
            </p:extLst>
          </p:nvPr>
        </p:nvGraphicFramePr>
        <p:xfrm>
          <a:off x="3633787" y="4355024"/>
          <a:ext cx="4819650" cy="23247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83165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proekt.ucoz.net/12/shutterstock_1231421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95" y="0"/>
            <a:ext cx="5842860" cy="670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068664" y="191167"/>
            <a:ext cx="87507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Необходимые условия для достижения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оптимального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уровня развития ребенка с ОВЗ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54644" y="1720840"/>
            <a:ext cx="867905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32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Ранний возраст ребенка с ОВЗ на момент его включения в процесс психолого-педагогического сопровождения.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32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Собственная активная деятельность ребенка с ОВЗ и сотрудничество со взрослым.</a:t>
            </a:r>
            <a:endParaRPr lang="ru-RU" sz="32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84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1014" y="104140"/>
            <a:ext cx="117699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ПОКАЗАТЕЛИ РЕЗУЛЬТАТИВНОСТИ </a:t>
            </a:r>
          </a:p>
          <a:p>
            <a:pPr algn="ctr"/>
            <a:r>
              <a:rPr lang="ru-RU" sz="24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ействующих рабочих программ в реабилитационном центре «сказка»</a:t>
            </a:r>
            <a:endParaRPr lang="ru-RU" sz="2400" b="1" dirty="0">
              <a:solidFill>
                <a:srgbClr val="000099"/>
              </a:solidFill>
            </a:endParaRPr>
          </a:p>
        </p:txBody>
      </p:sp>
      <p:graphicFrame>
        <p:nvGraphicFramePr>
          <p:cNvPr id="6" name="Диаграмма 5" title="ЛОГОРИТМИКА"/>
          <p:cNvGraphicFramePr/>
          <p:nvPr>
            <p:extLst>
              <p:ext uri="{D42A27DB-BD31-4B8C-83A1-F6EECF244321}">
                <p14:modId xmlns:p14="http://schemas.microsoft.com/office/powerpoint/2010/main" val="982934900"/>
              </p:ext>
            </p:extLst>
          </p:nvPr>
        </p:nvGraphicFramePr>
        <p:xfrm>
          <a:off x="211014" y="935137"/>
          <a:ext cx="6250899" cy="5906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0844726"/>
              </p:ext>
            </p:extLst>
          </p:nvPr>
        </p:nvGraphicFramePr>
        <p:xfrm>
          <a:off x="6895475" y="4002374"/>
          <a:ext cx="4778912" cy="2608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39353"/>
              </p:ext>
            </p:extLst>
          </p:nvPr>
        </p:nvGraphicFramePr>
        <p:xfrm>
          <a:off x="6895476" y="935137"/>
          <a:ext cx="4661941" cy="2878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5317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66237" y="6462"/>
            <a:ext cx="89602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Действующий проект «Мамин </a:t>
            </a:r>
            <a:r>
              <a:rPr lang="ru-RU" sz="36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выходной»</a:t>
            </a:r>
            <a:endParaRPr lang="ru-RU" sz="3600" b="1" dirty="0">
              <a:solidFill>
                <a:srgbClr val="000099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0488">
            <a:off x="6231966" y="1024090"/>
            <a:ext cx="5708421" cy="41509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9512">
            <a:off x="1537041" y="914814"/>
            <a:ext cx="4324568" cy="555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89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235</Words>
  <Application>Microsoft Office PowerPoint</Application>
  <PresentationFormat>Широкоэкранный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Cyr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63</cp:revision>
  <dcterms:created xsi:type="dcterms:W3CDTF">2019-03-01T12:31:22Z</dcterms:created>
  <dcterms:modified xsi:type="dcterms:W3CDTF">2021-05-28T10:58:50Z</dcterms:modified>
</cp:coreProperties>
</file>