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0" r:id="rId4"/>
    <p:sldId id="261" r:id="rId5"/>
    <p:sldId id="262" r:id="rId6"/>
    <p:sldId id="264" r:id="rId7"/>
    <p:sldId id="263" r:id="rId8"/>
    <p:sldId id="265" r:id="rId9"/>
    <p:sldId id="268" r:id="rId10"/>
    <p:sldId id="267" r:id="rId11"/>
    <p:sldId id="266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666633"/>
    <a:srgbClr val="000066"/>
    <a:srgbClr val="CC3300"/>
    <a:srgbClr val="003399"/>
    <a:srgbClr val="321547"/>
    <a:srgbClr val="FFFF00"/>
    <a:srgbClr val="909A9D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90" autoAdjust="0"/>
    <p:restoredTop sz="94660"/>
  </p:normalViewPr>
  <p:slideViewPr>
    <p:cSldViewPr snapToGrid="0">
      <p:cViewPr varScale="1">
        <p:scale>
          <a:sx n="50" d="100"/>
          <a:sy n="50" d="100"/>
        </p:scale>
        <p:origin x="36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69D1C-6F13-4A7E-9D72-81888440F30A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7D9C6D-A0D8-480C-9304-B7D76F1129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502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D9C6D-A0D8-480C-9304-B7D76F1129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148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D9C6D-A0D8-480C-9304-B7D76F11296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025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006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3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21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82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02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05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093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11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721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552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2A17E-BD8A-46B8-B66D-962FF648A1DB}" type="datetimeFigureOut">
              <a:rPr lang="ru-RU" smtClean="0"/>
              <a:t>09.03.2021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23E20-BEE4-4F33-945E-8177091727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405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100016"/>
            <a:ext cx="12191999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УЧРЕЖДЕНИЕ СОЦИАЛЬНОГО ОБСЛУЖИВАНИЯМОСКОВСКОЙ ОБЛАСТИ «НАРО-ФОМИНСКИЙ РЕАБИЛИТАЦИОННЫЙ ЦЕНТР</a:t>
            </a:r>
            <a:endParaRPr lang="ru-RU" b="1" dirty="0" smtClean="0">
              <a:solidFill>
                <a:srgbClr val="000066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И ПОДРОСТКОВ С ОГРАНИЧЕННЫМИ ВОЗМОЖНОСТЯМИ «СКАЗКА»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3" y="2690336"/>
            <a:ext cx="118871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«ПСИХОЛОГИЧЕСКАЯ И СОЦИОКУЛЬТУРНАЯ РЕАБИЛИТАЦИЯ              ДЕТЕЙ С ОВЗ И ДЕТЕЙ-ИНВАЛИДОВ»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048790" y="5477563"/>
            <a:ext cx="3067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Эфендиева Г.В.</a:t>
            </a:r>
            <a:endParaRPr lang="ru-RU" sz="24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83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9595488">
            <a:off x="-209053" y="664877"/>
            <a:ext cx="26088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Арт-терапия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3239740">
            <a:off x="-348904" y="5377553"/>
            <a:ext cx="29456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Арт-терапия</a:t>
            </a:r>
            <a:r>
              <a:rPr lang="ru-RU" sz="3200" b="1" dirty="0">
                <a:solidFill>
                  <a:srgbClr val="FFFF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FF6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476072">
            <a:off x="9612590" y="444474"/>
            <a:ext cx="2653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Арт-терапия</a:t>
            </a:r>
            <a:r>
              <a:rPr lang="ru-RU" sz="3200" b="1" dirty="0">
                <a:solidFill>
                  <a:srgbClr val="FFFF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FF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8435931">
            <a:off x="9908460" y="5784709"/>
            <a:ext cx="26537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Арт-терапия</a:t>
            </a:r>
            <a:r>
              <a:rPr lang="ru-RU" sz="3200" b="1" dirty="0">
                <a:solidFill>
                  <a:srgbClr val="FFFF66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FFFF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55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yya.net/uploads/posts/2016-10/1476175558_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28" b="6696"/>
          <a:stretch/>
        </p:blipFill>
        <p:spPr bwMode="auto">
          <a:xfrm>
            <a:off x="1643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3" y="279881"/>
            <a:ext cx="80874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Segoe Script" panose="020B050402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ГРАНИЦ ВОЗМОЖНОСТЕЙ </a:t>
            </a:r>
          </a:p>
          <a:p>
            <a:r>
              <a:rPr lang="ru-RU" sz="2400" b="1" dirty="0">
                <a:solidFill>
                  <a:srgbClr val="7030A0"/>
                </a:solidFill>
                <a:latin typeface="Segoe Script" panose="020B050402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Segoe Script" panose="020B050402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400" b="1" dirty="0" smtClean="0">
                <a:solidFill>
                  <a:srgbClr val="003399"/>
                </a:solidFill>
                <a:latin typeface="Segoe Script" panose="020B050402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САМОРЕАЛИЗАЦИИ</a:t>
            </a:r>
            <a:endParaRPr lang="ru-RU" sz="2400" b="1" dirty="0">
              <a:solidFill>
                <a:srgbClr val="003399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91266"/>
            <a:ext cx="1257748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ПРОЯВЛЕНИЕ СОЦИАЛЬНО ПРИЕМЛЕМОЙ                 </a:t>
            </a:r>
          </a:p>
          <a:p>
            <a:r>
              <a:rPr lang="ru-RU" sz="2400" b="1" dirty="0" smtClean="0">
                <a:solidFill>
                  <a:srgbClr val="000066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АКТИВНОСТИ</a:t>
            </a:r>
            <a:r>
              <a:rPr lang="ru-RU" sz="2400" b="1" dirty="0" smtClean="0">
                <a:solidFill>
                  <a:srgbClr val="000066"/>
                </a:solidFill>
                <a:latin typeface="Segoe Script" panose="020B05040200000000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b="1" dirty="0">
              <a:solidFill>
                <a:srgbClr val="000066"/>
              </a:solidFill>
              <a:latin typeface="Segoe Script" panose="020B05040200000000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82196" y="2302651"/>
            <a:ext cx="1257419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>ФОРМИРОВАНИЕ ОПТИМИСТИЧЕСКОГО </a:t>
            </a:r>
          </a:p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Segoe Print" panose="02000600000000000000" pitchFamily="2" charset="0"/>
                <a:ea typeface="Times New Roman" panose="02020603050405020304" pitchFamily="18" charset="0"/>
              </a:rPr>
              <a:t>                                                 ВЗГЛЯДА                   НА ЖИЗНЬ</a:t>
            </a:r>
            <a:endParaRPr lang="ru-RU" sz="1600" b="1" dirty="0">
              <a:solidFill>
                <a:srgbClr val="C00000"/>
              </a:solidFill>
              <a:effectLst/>
              <a:latin typeface="Segoe Print" panose="02000600000000000000" pitchFamily="2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7042" y="3708304"/>
            <a:ext cx="72635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 ЭМОЦИОНАЛЬНОЙ  СФЕРЫ</a:t>
            </a:r>
            <a:endParaRPr lang="ru-RU" sz="2400" b="1" dirty="0">
              <a:solidFill>
                <a:srgbClr val="0033CC"/>
              </a:solidFill>
              <a:latin typeface="Segoe Print" panose="02000600000000000000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7042" y="4617015"/>
            <a:ext cx="7978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 ИНТЕЛЛЕКТУАЛЬНОЙ СФЕРЫ</a:t>
            </a:r>
            <a:endParaRPr lang="ru-RU" sz="2400" b="1" dirty="0">
              <a:solidFill>
                <a:srgbClr val="0033CC"/>
              </a:solidFill>
              <a:latin typeface="Segoe Print" panose="0200060000000000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977272"/>
            <a:ext cx="123498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всего </a:t>
            </a:r>
            <a:r>
              <a:rPr lang="ru-RU" sz="2800" b="1" dirty="0">
                <a:solidFill>
                  <a:srgbClr val="0033CC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заложенного природой внутреннего потенциала</a:t>
            </a:r>
            <a:endParaRPr lang="ru-RU" sz="2800" b="1" dirty="0">
              <a:solidFill>
                <a:srgbClr val="0033CC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58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100016"/>
            <a:ext cx="12191999" cy="95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УЧРЕЖДЕНИЕ СОЦИАЛЬНОГО ОБСЛУЖИВАНИЯМОСКОВСКОЙ ОБЛАСТИ «НАРО-ФОМИНСКИЙ РЕАБИЛИТАЦИОННЫЙ ЦЕНТР</a:t>
            </a:r>
            <a:endParaRPr lang="ru-RU" b="1" dirty="0" smtClean="0">
              <a:solidFill>
                <a:srgbClr val="000066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6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И ПОДРОСТКОВ С ОГРАНИЧЕННЫМИ ВОЗМОЖНОСТЯМИ «СКАЗКА»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7163" y="2690336"/>
            <a:ext cx="118871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«ПСИХОЛОГИЧЕСКАЯ И СОЦИОКУЛЬТУРНАЯ РЕАБИЛИТАЦИЯ              ДЕТЕЙ С ОВЗ И ДЕТЕЙ-ИНВАЛИДОВ»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048790" y="5477563"/>
            <a:ext cx="3067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Педагог-психолог: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Эфендиева Г.В.</a:t>
            </a:r>
            <a:endParaRPr lang="ru-RU" sz="2400" b="1" dirty="0">
              <a:solidFill>
                <a:srgbClr val="000099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7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un9-5.userapi.com/c846217/v846217902/1b130b/_atz0MxmK6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526" y="7937"/>
            <a:ext cx="1219199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76432" y="154548"/>
            <a:ext cx="5415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76433" y="1447210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36215" y="1770375"/>
            <a:ext cx="5831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56504" y="237519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/>
          </a:p>
        </p:txBody>
      </p:sp>
      <p:sp>
        <p:nvSpPr>
          <p:cNvPr id="9" name="AutoShape 8" descr="https://img3.goodfon.ru/original/1920x1200/8/35/ptica-domik-derev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787022" y="5702050"/>
            <a:ext cx="4928584" cy="48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solidFill>
                  <a:srgbClr val="391A05"/>
                </a:solidFill>
                <a:effectLst/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   (Алиса в стране чудес)</a:t>
            </a:r>
            <a:endParaRPr lang="ru-RU" sz="2400" dirty="0">
              <a:solidFill>
                <a:srgbClr val="391A05"/>
              </a:solidFill>
              <a:effectLst/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62638" y="318176"/>
            <a:ext cx="6096000" cy="101438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401D06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«Ты всегда можешь взять больше, чем ничего.»</a:t>
            </a:r>
            <a:endParaRPr lang="ru-RU" sz="2400" b="1" dirty="0">
              <a:solidFill>
                <a:srgbClr val="401D06"/>
              </a:solidFill>
              <a:latin typeface="Segoe Print" panose="02000600000000000000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947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6226" y="228608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rgbClr val="003399"/>
                </a:solidFill>
                <a:latin typeface="Segoe Print" panose="02000600000000000000" pitchFamily="2" charset="0"/>
              </a:rPr>
              <a:t>Помогая преодолеть барьеры тем, кому сложно сделать это в одиночку, мы делаем мир доступным для всех</a:t>
            </a:r>
          </a:p>
          <a:p>
            <a:endParaRPr lang="ru-RU" sz="2800" dirty="0">
              <a:solidFill>
                <a:srgbClr val="003399"/>
              </a:solidFill>
              <a:latin typeface="Segoe Print" panose="02000600000000000000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29263" y="4977509"/>
            <a:ext cx="66627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3399"/>
                </a:solidFill>
                <a:latin typeface="Segoe Print" panose="02000600000000000000" pitchFamily="2" charset="0"/>
              </a:rPr>
              <a:t>Давая другому возможность…..мы даем себе шанс стать лучше и </a:t>
            </a:r>
            <a:r>
              <a:rPr lang="ru-RU" sz="2400" dirty="0" smtClean="0">
                <a:solidFill>
                  <a:srgbClr val="003399"/>
                </a:solidFill>
                <a:latin typeface="Segoe Print" panose="02000600000000000000" pitchFamily="2" charset="0"/>
              </a:rPr>
              <a:t>мудрее самих себя</a:t>
            </a:r>
            <a:endParaRPr lang="ru-RU" sz="2400" dirty="0">
              <a:solidFill>
                <a:srgbClr val="0033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5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roza.ru/pics/2020/08/04/1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274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0686" y="228084"/>
            <a:ext cx="112201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6F000"/>
                </a:solidFill>
                <a:latin typeface="Segoe UI Semibold" panose="020B0702040204020203" pitchFamily="34" charset="0"/>
                <a:ea typeface="Calibri" panose="020F0502020204030204" pitchFamily="34" charset="0"/>
              </a:rPr>
              <a:t>ВСЕМИРНАЯ ОРГАНИЗАЦИЯ ЗДРАВООХРАНЕНИЯ </a:t>
            </a:r>
            <a:endParaRPr lang="ru-RU" sz="3600" b="1" i="1" dirty="0">
              <a:solidFill>
                <a:srgbClr val="F6F0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139" y="1396543"/>
            <a:ext cx="30315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6F000"/>
                </a:solidFill>
                <a:latin typeface="Segoe UI Semibold" panose="020B0702040204020203" pitchFamily="34" charset="0"/>
              </a:rPr>
              <a:t>РЕАБИЛИТАЦИЯ</a:t>
            </a:r>
            <a:endParaRPr lang="ru-RU" sz="2800" b="1" i="1" dirty="0">
              <a:solidFill>
                <a:srgbClr val="F6F0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22744" y="1466909"/>
            <a:ext cx="26337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F6F000"/>
                </a:solidFill>
                <a:latin typeface="Segoe UI Semibold" panose="020B0702040204020203" pitchFamily="34" charset="0"/>
              </a:rPr>
              <a:t>АБИЛИТАЦИЯ</a:t>
            </a:r>
            <a:endParaRPr lang="ru-RU" sz="2000" b="1" i="1" dirty="0">
              <a:solidFill>
                <a:srgbClr val="F6F000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947108"/>
            <a:ext cx="32861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комплекс мероприятий</a:t>
            </a:r>
            <a:r>
              <a:rPr lang="ru-RU" sz="2000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, направленных на максимально возможное восстановление или компенсацию нарушенных или полностью утраченных</a:t>
            </a:r>
            <a:r>
              <a:rPr lang="ru-RU" sz="2000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, </a:t>
            </a:r>
            <a:r>
              <a:rPr lang="ru-RU" sz="2000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нормальных психических и </a:t>
            </a:r>
            <a:r>
              <a:rPr lang="ru-RU" sz="2000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физических</a:t>
            </a:r>
            <a:r>
              <a:rPr lang="ru-RU" sz="2000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 функций </a:t>
            </a:r>
            <a:r>
              <a:rPr lang="ru-RU" sz="2000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организма</a:t>
            </a:r>
            <a:endParaRPr lang="ru-RU" sz="2000" b="1" i="1" dirty="0">
              <a:solidFill>
                <a:schemeClr val="bg1"/>
              </a:solidFill>
              <a:latin typeface="Segoe UI Semibold" panose="020B07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687237" y="2175787"/>
            <a:ext cx="323806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Helvetica" panose="020B0604020202030204" pitchFamily="34" charset="0"/>
              </a:rPr>
              <a:t> 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первоначальное формирование </a:t>
            </a:r>
            <a:r>
              <a:rPr lang="ru-RU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способности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 к </a:t>
            </a:r>
            <a:endParaRPr lang="ru-RU" b="1" i="1" dirty="0" smtClean="0">
              <a:solidFill>
                <a:schemeClr val="bg1"/>
              </a:solidFill>
              <a:latin typeface="Segoe UI Semibold" panose="020B0702040204020203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чему-либо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. </a:t>
            </a:r>
            <a:endParaRPr lang="ru-RU" b="1" i="1" dirty="0" smtClean="0">
              <a:solidFill>
                <a:schemeClr val="bg1"/>
              </a:solidFill>
              <a:latin typeface="Segoe UI Semibold" panose="020B0702040204020203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Термин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 применяется </a:t>
            </a:r>
            <a:endParaRPr lang="ru-RU" b="1" i="1" dirty="0" smtClean="0">
              <a:solidFill>
                <a:schemeClr val="bg1"/>
              </a:solidFill>
              <a:latin typeface="Segoe UI Semibold" panose="020B0702040204020203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преимущественно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 к детям </a:t>
            </a:r>
            <a:endParaRPr lang="ru-RU" b="1" i="1" dirty="0" smtClean="0">
              <a:solidFill>
                <a:schemeClr val="bg1"/>
              </a:solidFill>
              <a:latin typeface="Segoe UI Semibold" panose="020B0702040204020203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раннего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 возраста с </a:t>
            </a:r>
            <a:endParaRPr lang="ru-RU" b="1" i="1" dirty="0" smtClean="0">
              <a:solidFill>
                <a:schemeClr val="bg1"/>
              </a:solidFill>
              <a:latin typeface="Segoe UI Semibold" panose="020B0702040204020203" pitchFamily="34" charset="0"/>
            </a:endParaRPr>
          </a:p>
          <a:p>
            <a:pPr algn="ctr"/>
            <a:r>
              <a:rPr lang="ru-RU" b="1" i="1" dirty="0" smtClean="0">
                <a:solidFill>
                  <a:schemeClr val="bg1"/>
                </a:solidFill>
                <a:latin typeface="Segoe UI Semibold" panose="020B0702040204020203" pitchFamily="34" charset="0"/>
              </a:rPr>
              <a:t>отклонениями</a:t>
            </a:r>
            <a:r>
              <a:rPr lang="ru-RU" b="1" i="1" dirty="0">
                <a:solidFill>
                  <a:schemeClr val="bg1"/>
                </a:solidFill>
                <a:latin typeface="Segoe UI Semibold" panose="020B0702040204020203" pitchFamily="34" charset="0"/>
              </a:rPr>
              <a:t> в развитии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1685938" y="5424983"/>
            <a:ext cx="0" cy="31541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685938" y="5740400"/>
            <a:ext cx="8753673" cy="127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0439611" y="4346812"/>
            <a:ext cx="0" cy="1375579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221431" y="5936734"/>
            <a:ext cx="57858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6F000"/>
                </a:solidFill>
                <a:latin typeface="Segoe UI Semibold" panose="020B0702040204020203" pitchFamily="34" charset="0"/>
              </a:rPr>
              <a:t>СОЦИАЛЬНАЯ АДАПТАЦИЯ </a:t>
            </a:r>
            <a:endParaRPr lang="ru-RU" sz="3200" b="1" i="1" dirty="0">
              <a:solidFill>
                <a:srgbClr val="F6F000"/>
              </a:solidFill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092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375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35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86865"/>
            <a:ext cx="120033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20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</a:t>
            </a:r>
            <a:r>
              <a:rPr lang="ru-RU" sz="2400" b="1" dirty="0" smtClean="0">
                <a:solidFill>
                  <a:srgbClr val="20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направления, цели </a:t>
            </a:r>
            <a:r>
              <a:rPr lang="ru-RU" sz="2400" b="1" dirty="0">
                <a:solidFill>
                  <a:srgbClr val="20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принципы психологической реабилитации </a:t>
            </a:r>
            <a:endParaRPr lang="en-US" sz="2400" b="1" dirty="0" smtClean="0">
              <a:solidFill>
                <a:srgbClr val="203214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203214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 с ОВЗ и детей-инвалидов </a:t>
            </a:r>
            <a:endParaRPr lang="ru-RU" sz="2400" b="1" dirty="0">
              <a:solidFill>
                <a:srgbClr val="20321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901529"/>
              </p:ext>
            </p:extLst>
          </p:nvPr>
        </p:nvGraphicFramePr>
        <p:xfrm>
          <a:off x="214314" y="911543"/>
          <a:ext cx="11789001" cy="5455920"/>
        </p:xfrm>
        <a:graphic>
          <a:graphicData uri="http://schemas.openxmlformats.org/drawingml/2006/table">
            <a:tbl>
              <a:tblPr/>
              <a:tblGrid>
                <a:gridCol w="5372099"/>
                <a:gridCol w="6416902"/>
              </a:tblGrid>
              <a:tr h="566051"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Направление и цель психологической реабилитации</a:t>
                      </a:r>
                      <a:endParaRPr lang="ru-RU" sz="2000" b="1" dirty="0">
                        <a:solidFill>
                          <a:srgbClr val="20321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Принципы направления</a:t>
                      </a:r>
                      <a:endParaRPr lang="ru-RU" sz="2000" b="1" dirty="0">
                        <a:solidFill>
                          <a:srgbClr val="20321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  <a:tr h="1156782">
                <a:tc>
                  <a:txBody>
                    <a:bodyPr/>
                    <a:lstStyle/>
                    <a:p>
                      <a:pPr algn="l"/>
                      <a:r>
                        <a:rPr lang="ru-RU" sz="2000" b="1" i="1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Диагностика</a:t>
                      </a: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(выявление зон актуального и ближайшего развития ребенка для построения индивидуального маршрута психолого-педагогического сопровождения)</a:t>
                      </a:r>
                      <a:endParaRPr lang="ru-RU" sz="2000" b="1" i="0" dirty="0">
                        <a:solidFill>
                          <a:srgbClr val="20321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ru-RU" sz="2000" b="1" i="0" kern="1200" baseline="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Принцип обеспечения стандартизации и </a:t>
                      </a:r>
                      <a:r>
                        <a:rPr lang="ru-RU" sz="2000" b="1" i="0" kern="1200" dirty="0" err="1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валидности</a:t>
                      </a: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 Принцип надежности и конфиденциальности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Принцип объективности и  специальной подготовки</a:t>
                      </a:r>
                      <a:endParaRPr lang="ru-RU" sz="2000" b="1" i="0" dirty="0">
                        <a:solidFill>
                          <a:srgbClr val="20321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832">
                <a:tc>
                  <a:txBody>
                    <a:bodyPr/>
                    <a:lstStyle/>
                    <a:p>
                      <a:pPr algn="l"/>
                      <a:r>
                        <a:rPr lang="ru-RU" sz="2000" b="1" i="1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Психолого-педагогическое сопровождение </a:t>
                      </a: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(развитие когнитивной и эмоциональной сферы детей, коррекция поведения)</a:t>
                      </a:r>
                      <a:endParaRPr lang="ru-RU" sz="2000" b="1" i="0" dirty="0">
                        <a:solidFill>
                          <a:srgbClr val="20321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Принцип индивидуального подхода и  системности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Принцип непрерывности и рациональности 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</a:t>
                      </a:r>
                      <a:r>
                        <a:rPr lang="ru-RU" sz="2000" b="1" i="0" kern="1200" baseline="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Принцип соблюдения интересов ребенка </a:t>
                      </a:r>
                      <a:r>
                        <a:rPr lang="ru-RU" sz="2000" b="1" i="0" kern="1200" baseline="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2000" b="1" i="0" kern="1200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«на стороне ребенка» и создания успеха и психологической  комфортности</a:t>
                      </a:r>
                      <a:endParaRPr lang="ru-RU" sz="2000" b="1" i="0" dirty="0">
                        <a:solidFill>
                          <a:srgbClr val="203214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982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Консультирование</a:t>
                      </a:r>
                      <a:r>
                        <a:rPr lang="ru-RU" sz="2000" b="1" dirty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(повышение психологической культуры у родителей, степень принятия дефекта собственного ребёнка, оказание психологической помощи в решении проблем</a:t>
                      </a:r>
                      <a:r>
                        <a:rPr lang="ru-RU" sz="2000" b="1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000" b="1" dirty="0">
                        <a:solidFill>
                          <a:srgbClr val="20321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000" b="1" dirty="0" smtClean="0">
                        <a:solidFill>
                          <a:srgbClr val="20321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 Принцип </a:t>
                      </a:r>
                      <a:r>
                        <a:rPr lang="ru-RU" sz="2000" b="1" dirty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добровольности </a:t>
                      </a:r>
                      <a:endParaRPr lang="ru-RU" sz="2000" b="1" dirty="0" smtClean="0">
                        <a:solidFill>
                          <a:srgbClr val="20321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rgbClr val="20321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 Принцип актуальности</a:t>
                      </a:r>
                      <a:endParaRPr lang="ru-RU" sz="2000" b="1" dirty="0">
                        <a:solidFill>
                          <a:srgbClr val="203214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92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619103" y="36681"/>
            <a:ext cx="7569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3399"/>
                </a:solidFill>
                <a:latin typeface="Segoe UI Semibold" panose="020B0702040204020203" pitchFamily="34" charset="0"/>
              </a:rPr>
              <a:t>СОЦИОКУЛЬТУРНАЯ РЕАБИЛИТАЦИЯ</a:t>
            </a:r>
            <a:endParaRPr lang="ru-RU" sz="3200" b="1" i="1" dirty="0">
              <a:solidFill>
                <a:srgbClr val="003399"/>
              </a:solidFill>
              <a:latin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05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1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11200" y="137049"/>
            <a:ext cx="1088571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000C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1534" y="113362"/>
            <a:ext cx="78089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ИСТОРИЧЕСКАЯ КРАЕУГОЛЬНОСТЬ ПРОЦЕССА </a:t>
            </a:r>
          </a:p>
          <a:p>
            <a:pPr algn="ctr"/>
            <a:r>
              <a:rPr lang="ru-RU" sz="2400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РЕАБИЛИТАЦИИ ИНВАЛИДОВ В РОССИИ</a:t>
            </a:r>
            <a:endParaRPr lang="ru-RU" sz="2400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Блок-схема: перфолента 40"/>
          <p:cNvSpPr/>
          <p:nvPr/>
        </p:nvSpPr>
        <p:spPr>
          <a:xfrm>
            <a:off x="4886317" y="1053796"/>
            <a:ext cx="1209682" cy="559575"/>
          </a:xfrm>
          <a:prstGeom prst="flowChartPunchedTap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003399"/>
                </a:solidFill>
                <a:latin typeface="Times New Roman" panose="02020603050405020304" pitchFamily="18" charset="0"/>
              </a:rPr>
              <a:t>Русь X </a:t>
            </a:r>
            <a:r>
              <a:rPr lang="ru-RU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в.</a:t>
            </a:r>
            <a:endParaRPr lang="ru-RU" dirty="0">
              <a:solidFill>
                <a:srgbClr val="003399"/>
              </a:solidFill>
            </a:endParaRPr>
          </a:p>
        </p:txBody>
      </p:sp>
      <p:cxnSp>
        <p:nvCxnSpPr>
          <p:cNvPr id="44" name="Прямая соединительная линия 43"/>
          <p:cNvCxnSpPr>
            <a:stCxn id="41" idx="1"/>
          </p:cNvCxnSpPr>
          <p:nvPr/>
        </p:nvCxnSpPr>
        <p:spPr>
          <a:xfrm flipH="1">
            <a:off x="2300289" y="1333584"/>
            <a:ext cx="2586028" cy="40683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>
            <a:off x="2300288" y="1359979"/>
            <a:ext cx="0" cy="429909"/>
          </a:xfrm>
          <a:prstGeom prst="straightConnector1">
            <a:avLst/>
          </a:prstGeom>
          <a:ln w="28575">
            <a:solidFill>
              <a:srgbClr val="00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1662706" y="1675584"/>
            <a:ext cx="1652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православие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748430" y="2054275"/>
            <a:ext cx="18884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</a:rPr>
              <a:t>п</a:t>
            </a:r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ервый</a:t>
            </a:r>
            <a:r>
              <a:rPr lang="ru-RU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приют</a:t>
            </a:r>
            <a:endParaRPr lang="ru-RU" dirty="0">
              <a:solidFill>
                <a:srgbClr val="003399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7598438" y="1717067"/>
            <a:ext cx="2669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благотворительность</a:t>
            </a:r>
            <a:endParaRPr lang="ru-RU" dirty="0">
              <a:solidFill>
                <a:srgbClr val="003399"/>
              </a:solidFill>
            </a:endParaRP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>
            <a:off x="6096000" y="1374267"/>
            <a:ext cx="2305050" cy="0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8401050" y="1374267"/>
            <a:ext cx="0" cy="429909"/>
          </a:xfrm>
          <a:prstGeom prst="straightConnector1">
            <a:avLst/>
          </a:prstGeom>
          <a:ln w="28575">
            <a:solidFill>
              <a:srgbClr val="00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2300288" y="1988842"/>
            <a:ext cx="0" cy="256106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>
            <a:off x="2300288" y="2252570"/>
            <a:ext cx="2533870" cy="0"/>
          </a:xfrm>
          <a:prstGeom prst="straightConnector1">
            <a:avLst/>
          </a:prstGeom>
          <a:ln w="28575">
            <a:solidFill>
              <a:srgbClr val="00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8401050" y="1988842"/>
            <a:ext cx="0" cy="263728"/>
          </a:xfrm>
          <a:prstGeom prst="line">
            <a:avLst/>
          </a:prstGeom>
          <a:ln w="28575">
            <a:solidFill>
              <a:srgbClr val="0033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 стрелкой 67"/>
          <p:cNvCxnSpPr/>
          <p:nvPr/>
        </p:nvCxnSpPr>
        <p:spPr>
          <a:xfrm flipH="1">
            <a:off x="6559502" y="2238941"/>
            <a:ext cx="1841548" cy="13629"/>
          </a:xfrm>
          <a:prstGeom prst="straightConnector1">
            <a:avLst/>
          </a:prstGeom>
          <a:ln w="28575">
            <a:solidFill>
              <a:srgbClr val="0033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Блок-схема: перфолента 70"/>
          <p:cNvSpPr/>
          <p:nvPr/>
        </p:nvSpPr>
        <p:spPr>
          <a:xfrm>
            <a:off x="5039604" y="2432887"/>
            <a:ext cx="1057267" cy="557212"/>
          </a:xfrm>
          <a:prstGeom prst="flowChartPunchedTap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</a:t>
            </a:r>
            <a:endParaRPr lang="ru-RU" b="1" dirty="0">
              <a:solidFill>
                <a:srgbClr val="00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Выноска со стрелками влево/вправо 72"/>
          <p:cNvSpPr/>
          <p:nvPr/>
        </p:nvSpPr>
        <p:spPr>
          <a:xfrm>
            <a:off x="2444037" y="3085413"/>
            <a:ext cx="6458858" cy="633103"/>
          </a:xfrm>
          <a:prstGeom prst="leftRightArrowCallout">
            <a:avLst/>
          </a:prstGeom>
          <a:solidFill>
            <a:srgbClr val="DFDE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b="1" dirty="0">
              <a:solidFill>
                <a:srgbClr val="FFFFFF"/>
              </a:solidFill>
              <a:latin typeface="Times New Roman" panose="02020603050405020304" pitchFamily="18" charset="0"/>
            </a:endParaRPr>
          </a:p>
          <a:p>
            <a:pPr algn="ctr" eaLnBrk="1" hangingPunct="1"/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</a:rPr>
              <a:t>первое спец. учреждение</a:t>
            </a:r>
            <a:endParaRPr lang="ru-RU" sz="2000" b="1" dirty="0">
              <a:solidFill>
                <a:srgbClr val="003399"/>
              </a:solidFill>
            </a:endParaRPr>
          </a:p>
          <a:p>
            <a:pPr algn="ctr" eaLnBrk="1" hangingPunct="1"/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3022769" y="2991773"/>
            <a:ext cx="9075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1806</a:t>
            </a:r>
            <a:r>
              <a:rPr lang="ru-RU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</a:rPr>
              <a:t>г.</a:t>
            </a:r>
            <a:endParaRPr lang="ru-RU" b="1" dirty="0">
              <a:solidFill>
                <a:srgbClr val="003399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44785" y="3175747"/>
            <a:ext cx="20438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ля</a:t>
            </a:r>
            <a:r>
              <a:rPr lang="ru-RU" b="1" dirty="0" smtClean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глухонемых</a:t>
            </a:r>
            <a:endParaRPr lang="ru-RU" b="1" dirty="0">
              <a:solidFill>
                <a:srgbClr val="003399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7610575" y="3004387"/>
            <a:ext cx="93986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1807 г.       </a:t>
            </a:r>
            <a:endParaRPr lang="ru-RU" sz="2000" b="1" dirty="0">
              <a:solidFill>
                <a:srgbClr val="003399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8902895" y="3150070"/>
            <a:ext cx="15103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sz="2000" b="1" dirty="0" smtClean="0">
                <a:solidFill>
                  <a:srgbClr val="0033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ля слепых</a:t>
            </a:r>
            <a:endParaRPr lang="ru-RU" sz="2000" b="1" dirty="0">
              <a:solidFill>
                <a:srgbClr val="003399"/>
              </a:solidFill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4643435" y="3810308"/>
            <a:ext cx="2057400" cy="342652"/>
          </a:xfrm>
          <a:prstGeom prst="roundRect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83" name="Rectangle 2"/>
          <p:cNvSpPr>
            <a:spLocks noChangeArrowheads="1"/>
          </p:cNvSpPr>
          <p:nvPr/>
        </p:nvSpPr>
        <p:spPr bwMode="auto">
          <a:xfrm>
            <a:off x="5067298" y="3779319"/>
            <a:ext cx="12192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dirty="0">
                <a:latin typeface="Times New Roman" panose="02020603050405020304" pitchFamily="18" charset="0"/>
              </a:rPr>
              <a:t>1917 г.</a:t>
            </a:r>
            <a:r>
              <a:rPr lang="ru-RU" sz="2000" dirty="0"/>
              <a:t> </a:t>
            </a:r>
          </a:p>
        </p:txBody>
      </p:sp>
      <p:cxnSp>
        <p:nvCxnSpPr>
          <p:cNvPr id="84" name="Прямая со стрелкой 83"/>
          <p:cNvCxnSpPr/>
          <p:nvPr/>
        </p:nvCxnSpPr>
        <p:spPr>
          <a:xfrm>
            <a:off x="5629273" y="4198447"/>
            <a:ext cx="0" cy="305984"/>
          </a:xfrm>
          <a:prstGeom prst="straightConnector1">
            <a:avLst/>
          </a:prstGeom>
          <a:ln w="571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Прямоугольник 10"/>
          <p:cNvSpPr>
            <a:spLocks noChangeArrowheads="1"/>
          </p:cNvSpPr>
          <p:nvPr/>
        </p:nvSpPr>
        <p:spPr bwMode="auto">
          <a:xfrm>
            <a:off x="4886323" y="4362760"/>
            <a:ext cx="14318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1600" b="1" dirty="0">
                <a:latin typeface="Times New Roman" panose="02020603050405020304" pitchFamily="18" charset="0"/>
              </a:rPr>
              <a:t>ДЕТИ</a:t>
            </a:r>
            <a:r>
              <a:rPr lang="ru-RU" b="1" dirty="0">
                <a:latin typeface="Times New Roman" panose="02020603050405020304" pitchFamily="18" charset="0"/>
              </a:rPr>
              <a:t> с ОВЗ</a:t>
            </a:r>
            <a:endParaRPr lang="ru-RU" b="1" dirty="0"/>
          </a:p>
        </p:txBody>
      </p:sp>
      <p:sp>
        <p:nvSpPr>
          <p:cNvPr id="86" name="Прямоугольник 11"/>
          <p:cNvSpPr>
            <a:spLocks noChangeArrowheads="1"/>
          </p:cNvSpPr>
          <p:nvPr/>
        </p:nvSpPr>
        <p:spPr bwMode="auto">
          <a:xfrm>
            <a:off x="2276467" y="4862809"/>
            <a:ext cx="180677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«обучаемые»</a:t>
            </a:r>
            <a:r>
              <a:rPr lang="ru-RU" b="1" dirty="0"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</a:rPr>
              <a:t> </a:t>
            </a:r>
            <a:endParaRPr lang="ru-RU" b="1" dirty="0"/>
          </a:p>
        </p:txBody>
      </p:sp>
      <p:sp>
        <p:nvSpPr>
          <p:cNvPr id="87" name="Прямоугольник 12"/>
          <p:cNvSpPr>
            <a:spLocks noChangeArrowheads="1"/>
          </p:cNvSpPr>
          <p:nvPr/>
        </p:nvSpPr>
        <p:spPr bwMode="auto">
          <a:xfrm>
            <a:off x="7281855" y="4877108"/>
            <a:ext cx="21637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«необучаемые»</a:t>
            </a:r>
            <a:endParaRPr lang="ru-RU" sz="2000" b="1" dirty="0"/>
          </a:p>
        </p:txBody>
      </p:sp>
      <p:sp>
        <p:nvSpPr>
          <p:cNvPr id="88" name="Прямоугольник 13"/>
          <p:cNvSpPr>
            <a:spLocks noChangeArrowheads="1"/>
          </p:cNvSpPr>
          <p:nvPr/>
        </p:nvSpPr>
        <p:spPr bwMode="auto">
          <a:xfrm>
            <a:off x="124817" y="5246693"/>
            <a:ext cx="27622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anose="02020603050405020304" pitchFamily="18" charset="0"/>
              </a:rPr>
              <a:t>образовательный стандарт</a:t>
            </a:r>
            <a:r>
              <a:rPr lang="ru-RU" b="1" dirty="0">
                <a:latin typeface="Times New Roman" panose="02020603050405020304" pitchFamily="18" charset="0"/>
              </a:rPr>
              <a:t> </a:t>
            </a:r>
            <a:endParaRPr lang="ru-RU" b="1" dirty="0"/>
          </a:p>
        </p:txBody>
      </p:sp>
      <p:sp>
        <p:nvSpPr>
          <p:cNvPr id="89" name="Прямоугольник 14"/>
          <p:cNvSpPr>
            <a:spLocks noChangeArrowheads="1"/>
          </p:cNvSpPr>
          <p:nvPr/>
        </p:nvSpPr>
        <p:spPr bwMode="auto">
          <a:xfrm>
            <a:off x="9445617" y="5370782"/>
            <a:ext cx="18288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отторгнуты</a:t>
            </a:r>
            <a:r>
              <a:rPr lang="ru-RU" dirty="0"/>
              <a:t> </a:t>
            </a:r>
          </a:p>
        </p:txBody>
      </p:sp>
      <p:sp>
        <p:nvSpPr>
          <p:cNvPr id="90" name="Прямоугольник 15"/>
          <p:cNvSpPr>
            <a:spLocks noChangeArrowheads="1"/>
          </p:cNvSpPr>
          <p:nvPr/>
        </p:nvSpPr>
        <p:spPr bwMode="auto">
          <a:xfrm>
            <a:off x="5067298" y="5343053"/>
            <a:ext cx="13714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anose="02020603050405020304" pitchFamily="18" charset="0"/>
              </a:rPr>
              <a:t>дисбаланс</a:t>
            </a:r>
            <a:endParaRPr lang="ru-RU" sz="2000" b="1" dirty="0"/>
          </a:p>
        </p:txBody>
      </p:sp>
      <p:cxnSp>
        <p:nvCxnSpPr>
          <p:cNvPr id="91" name="Прямая соединительная линия 90"/>
          <p:cNvCxnSpPr/>
          <p:nvPr/>
        </p:nvCxnSpPr>
        <p:spPr>
          <a:xfrm flipH="1">
            <a:off x="3367095" y="4686605"/>
            <a:ext cx="1527175" cy="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Прямая соединительная линия 91"/>
          <p:cNvCxnSpPr/>
          <p:nvPr/>
        </p:nvCxnSpPr>
        <p:spPr>
          <a:xfrm flipH="1">
            <a:off x="3367083" y="4672322"/>
            <a:ext cx="0" cy="30480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единительная линия 92"/>
          <p:cNvCxnSpPr/>
          <p:nvPr/>
        </p:nvCxnSpPr>
        <p:spPr>
          <a:xfrm flipV="1">
            <a:off x="6286498" y="4686598"/>
            <a:ext cx="1763708" cy="7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Прямая соединительная линия 93"/>
          <p:cNvCxnSpPr/>
          <p:nvPr/>
        </p:nvCxnSpPr>
        <p:spPr>
          <a:xfrm>
            <a:off x="8048619" y="4686602"/>
            <a:ext cx="0" cy="273050"/>
          </a:xfrm>
          <a:prstGeom prst="line">
            <a:avLst/>
          </a:prstGeom>
          <a:ln w="28575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/>
          <p:nvPr/>
        </p:nvCxnSpPr>
        <p:spPr>
          <a:xfrm flipH="1">
            <a:off x="1633668" y="5122604"/>
            <a:ext cx="727328" cy="248178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Прямая со стрелкой 95"/>
          <p:cNvCxnSpPr/>
          <p:nvPr/>
        </p:nvCxnSpPr>
        <p:spPr>
          <a:xfrm>
            <a:off x="9028107" y="5222763"/>
            <a:ext cx="787406" cy="280904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/>
          <p:nvPr/>
        </p:nvCxnSpPr>
        <p:spPr>
          <a:xfrm>
            <a:off x="2671763" y="5496672"/>
            <a:ext cx="2395535" cy="41319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 flipH="1" flipV="1">
            <a:off x="6438764" y="5570837"/>
            <a:ext cx="3098931" cy="20660"/>
          </a:xfrm>
          <a:prstGeom prst="straightConnector1">
            <a:avLst/>
          </a:prstGeom>
          <a:ln w="28575">
            <a:solidFill>
              <a:srgbClr val="FF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/>
          <p:nvPr/>
        </p:nvCxnSpPr>
        <p:spPr>
          <a:xfrm flipH="1">
            <a:off x="5629273" y="5631836"/>
            <a:ext cx="4759" cy="217155"/>
          </a:xfrm>
          <a:prstGeom prst="straightConnector1">
            <a:avLst/>
          </a:prstGeom>
          <a:ln w="571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Скругленный прямоугольник 99"/>
          <p:cNvSpPr/>
          <p:nvPr/>
        </p:nvSpPr>
        <p:spPr>
          <a:xfrm>
            <a:off x="4568713" y="5861720"/>
            <a:ext cx="2247900" cy="313545"/>
          </a:xfrm>
          <a:prstGeom prst="roundRect">
            <a:avLst/>
          </a:prstGeom>
          <a:solidFill>
            <a:schemeClr val="accent4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1" name="Прямоугольник 100"/>
          <p:cNvSpPr/>
          <p:nvPr/>
        </p:nvSpPr>
        <p:spPr>
          <a:xfrm>
            <a:off x="4662485" y="5791119"/>
            <a:ext cx="2133600" cy="396875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rgbClr val="000052"/>
                </a:solidFill>
                <a:latin typeface="Times New Roman" panose="02020603050405020304" pitchFamily="18" charset="0"/>
              </a:rPr>
              <a:t>2000-е </a:t>
            </a:r>
            <a:r>
              <a:rPr lang="ru-RU" sz="2000" b="1" dirty="0">
                <a:solidFill>
                  <a:srgbClr val="000052"/>
                </a:solidFill>
                <a:latin typeface="Times New Roman" panose="02020603050405020304" pitchFamily="18" charset="0"/>
              </a:rPr>
              <a:t>гг.</a:t>
            </a:r>
            <a:endParaRPr lang="ru-RU" sz="2000" b="1" dirty="0">
              <a:solidFill>
                <a:srgbClr val="000052"/>
              </a:solidFill>
            </a:endParaRPr>
          </a:p>
        </p:txBody>
      </p:sp>
      <p:cxnSp>
        <p:nvCxnSpPr>
          <p:cNvPr id="102" name="Прямая со стрелкой 101"/>
          <p:cNvCxnSpPr/>
          <p:nvPr/>
        </p:nvCxnSpPr>
        <p:spPr>
          <a:xfrm flipH="1">
            <a:off x="5648319" y="4660887"/>
            <a:ext cx="1" cy="309581"/>
          </a:xfrm>
          <a:prstGeom prst="straightConnector1">
            <a:avLst/>
          </a:prstGeom>
          <a:ln w="571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Скругленный прямоугольник 102"/>
          <p:cNvSpPr/>
          <p:nvPr/>
        </p:nvSpPr>
        <p:spPr>
          <a:xfrm>
            <a:off x="4555918" y="4990877"/>
            <a:ext cx="2057400" cy="340004"/>
          </a:xfrm>
          <a:prstGeom prst="roundRect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bg1"/>
                </a:solidFill>
              </a:rPr>
              <a:t>80-е гг.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4130682" y="6270501"/>
            <a:ext cx="32143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нклюзивное образование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9" name="Прямая со стрелкой 68"/>
          <p:cNvCxnSpPr/>
          <p:nvPr/>
        </p:nvCxnSpPr>
        <p:spPr>
          <a:xfrm flipH="1">
            <a:off x="5653086" y="6184300"/>
            <a:ext cx="4759" cy="217155"/>
          </a:xfrm>
          <a:prstGeom prst="straightConnector1">
            <a:avLst/>
          </a:prstGeom>
          <a:ln w="571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62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5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5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0" presetID="26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6" presetClass="entr" presetSubtype="2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45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6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/>
      <p:bldP spid="48" grpId="0"/>
      <p:bldP spid="49" grpId="0"/>
      <p:bldP spid="71" grpId="0" animBg="1"/>
      <p:bldP spid="73" grpId="0" animBg="1"/>
      <p:bldP spid="77" grpId="0"/>
      <p:bldP spid="78" grpId="0"/>
      <p:bldP spid="80" grpId="0"/>
      <p:bldP spid="81" grpId="0"/>
      <p:bldP spid="82" grpId="0" animBg="1"/>
      <p:bldP spid="83" grpId="0"/>
      <p:bldP spid="85" grpId="0"/>
      <p:bldP spid="86" grpId="0"/>
      <p:bldP spid="87" grpId="0"/>
      <p:bldP spid="88" grpId="0"/>
      <p:bldP spid="89" grpId="0"/>
      <p:bldP spid="90" grpId="0"/>
      <p:bldP spid="100" grpId="0" animBg="1"/>
      <p:bldP spid="101" grpId="0"/>
      <p:bldP spid="103" grpId="0" animBg="1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proekt.ucoz.net/12/shutterstock_12314217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7"/>
          <a:stretch/>
        </p:blipFill>
        <p:spPr bwMode="auto">
          <a:xfrm>
            <a:off x="1" y="2628899"/>
            <a:ext cx="4743449" cy="427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511" y="942975"/>
            <a:ext cx="7929563" cy="4339375"/>
          </a:xfrm>
          <a:prstGeom prst="rect">
            <a:avLst/>
          </a:prstGeom>
        </p:spPr>
      </p:pic>
      <p:sp>
        <p:nvSpPr>
          <p:cNvPr id="3" name="Блок-схема: узел 2"/>
          <p:cNvSpPr/>
          <p:nvPr/>
        </p:nvSpPr>
        <p:spPr>
          <a:xfrm>
            <a:off x="4178170" y="942975"/>
            <a:ext cx="4557713" cy="4300538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7093754" y="942975"/>
            <a:ext cx="4507696" cy="4300538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1048" y="243960"/>
            <a:ext cx="77742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ВЗАИМОСВЯЗЬ КУЛЬТУРЫ И ОБЩЕСТВА </a:t>
            </a: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535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33"/>
          <a:stretch/>
        </p:blipFill>
        <p:spPr>
          <a:xfrm rot="20549577">
            <a:off x="508569" y="521173"/>
            <a:ext cx="4082398" cy="40097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30" b="25080"/>
          <a:stretch/>
        </p:blipFill>
        <p:spPr>
          <a:xfrm rot="791050">
            <a:off x="6779498" y="543802"/>
            <a:ext cx="5127427" cy="31060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4" t="37678" r="3241" b="10722"/>
          <a:stretch/>
        </p:blipFill>
        <p:spPr>
          <a:xfrm rot="970133">
            <a:off x="7279606" y="3504084"/>
            <a:ext cx="4476640" cy="30960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8" t="48427" r="8148" b="11384"/>
          <a:stretch/>
        </p:blipFill>
        <p:spPr>
          <a:xfrm>
            <a:off x="3328661" y="1638647"/>
            <a:ext cx="4101825" cy="4077743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95009" y="5716390"/>
            <a:ext cx="558197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3399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ТАНЦУЮТ ВСЕ….!</a:t>
            </a:r>
            <a:endParaRPr lang="ru-RU" sz="4400" b="1" dirty="0">
              <a:solidFill>
                <a:srgbClr val="003399"/>
              </a:solidFill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25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2118</TotalTime>
  <Words>372</Words>
  <Application>Microsoft Office PowerPoint</Application>
  <PresentationFormat>Широкоэкранный</PresentationFormat>
  <Paragraphs>82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Calibri</vt:lpstr>
      <vt:lpstr>Calibri Light</vt:lpstr>
      <vt:lpstr>Helvetica</vt:lpstr>
      <vt:lpstr>Segoe Print</vt:lpstr>
      <vt:lpstr>Segoe Script</vt:lpstr>
      <vt:lpstr>Segoe UI Semibold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128</cp:revision>
  <dcterms:created xsi:type="dcterms:W3CDTF">2021-02-16T11:27:13Z</dcterms:created>
  <dcterms:modified xsi:type="dcterms:W3CDTF">2021-03-09T13:51:38Z</dcterms:modified>
</cp:coreProperties>
</file>