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62" r:id="rId3"/>
    <p:sldId id="263" r:id="rId4"/>
    <p:sldId id="264" r:id="rId5"/>
    <p:sldId id="265" r:id="rId6"/>
    <p:sldId id="268" r:id="rId7"/>
    <p:sldId id="266" r:id="rId8"/>
    <p:sldId id="269" r:id="rId9"/>
    <p:sldId id="276" r:id="rId10"/>
    <p:sldId id="270" r:id="rId11"/>
    <p:sldId id="272" r:id="rId12"/>
    <p:sldId id="274" r:id="rId13"/>
    <p:sldId id="273" r:id="rId14"/>
    <p:sldId id="275" r:id="rId15"/>
    <p:sldId id="279" r:id="rId16"/>
    <p:sldId id="277" r:id="rId17"/>
    <p:sldId id="278" r:id="rId18"/>
    <p:sldId id="280" r:id="rId19"/>
    <p:sldId id="281" r:id="rId20"/>
    <p:sldId id="284" r:id="rId21"/>
    <p:sldId id="285" r:id="rId22"/>
    <p:sldId id="286" r:id="rId23"/>
    <p:sldId id="287" r:id="rId24"/>
    <p:sldId id="283" r:id="rId25"/>
    <p:sldId id="288" r:id="rId26"/>
    <p:sldId id="289" r:id="rId27"/>
    <p:sldId id="290" r:id="rId28"/>
    <p:sldId id="291" r:id="rId29"/>
    <p:sldId id="293" r:id="rId30"/>
    <p:sldId id="294" r:id="rId31"/>
    <p:sldId id="292" r:id="rId32"/>
    <p:sldId id="271" r:id="rId33"/>
    <p:sldId id="296" r:id="rId34"/>
    <p:sldId id="295" r:id="rId35"/>
    <p:sldId id="297" r:id="rId36"/>
    <p:sldId id="298" r:id="rId37"/>
    <p:sldId id="299" r:id="rId38"/>
  </p:sldIdLst>
  <p:sldSz cx="9144000" cy="6858000" type="screen4x3"/>
  <p:notesSz cx="6858000" cy="9144000"/>
  <p:custDataLst>
    <p:tags r:id="rId4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4604" autoAdjust="0"/>
  </p:normalViewPr>
  <p:slideViewPr>
    <p:cSldViewPr>
      <p:cViewPr varScale="1">
        <p:scale>
          <a:sx n="59" d="100"/>
          <a:sy n="59" d="100"/>
        </p:scale>
        <p:origin x="163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564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251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073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936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17840"/>
            <a:ext cx="7344816" cy="1440160"/>
          </a:xfrm>
        </p:spPr>
        <p:txBody>
          <a:bodyPr/>
          <a:lstStyle>
            <a:lvl1pPr>
              <a:defRPr b="1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79512" y="1340768"/>
            <a:ext cx="6696744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6696744" cy="48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unspire.ru/products/physics2d/" TargetMode="External"/><Relationship Id="rId2" Type="http://schemas.openxmlformats.org/officeDocument/2006/relationships/hyperlink" Target="http://mediadidaktika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ru-ru.facebook.com/videouroki.net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s://it-school.pw/formirovanie-cifrovoj-sredy-fgos/" TargetMode="External"/><Relationship Id="rId3" Type="http://schemas.openxmlformats.org/officeDocument/2006/relationships/hyperlink" Target="http://mediadidaktika.ru/" TargetMode="External"/><Relationship Id="rId7" Type="http://schemas.openxmlformats.org/officeDocument/2006/relationships/hyperlink" Target="https://presentation-creation.ru/powerpoint-templates.html" TargetMode="External"/><Relationship Id="rId2" Type="http://schemas.openxmlformats.org/officeDocument/2006/relationships/hyperlink" Target="https://ru-ru.facebook.com/videouroki.net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nevnik.ru/" TargetMode="External"/><Relationship Id="rId5" Type="http://schemas.openxmlformats.org/officeDocument/2006/relationships/hyperlink" Target="http://school-collection.edu.ru/" TargetMode="External"/><Relationship Id="rId4" Type="http://schemas.openxmlformats.org/officeDocument/2006/relationships/hyperlink" Target="https://www.sunspire.ru/products/physics2d/" TargetMode="External"/><Relationship Id="rId9" Type="http://schemas.openxmlformats.org/officeDocument/2006/relationships/hyperlink" Target="https://ds05.infourok.ru/uploads/ex/0853/00095722-28d1a8e2/hello_html_m5985b0c6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etskie-posobiya.molodaja-semja.ru/wp-content/uploads/2020/07/proekt-cifrovaya-obrazovatelnaya-sreda.png" TargetMode="External"/><Relationship Id="rId2" Type="http://schemas.openxmlformats.org/officeDocument/2006/relationships/hyperlink" Target="http://docs.cntd.ru/document/56406670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3717032"/>
            <a:ext cx="7344816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Совершенствование и использование цифровой образовательной среды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732240" y="5416826"/>
            <a:ext cx="1944216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3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0" dirty="0" smtClean="0"/>
              <a:t>Выполнила:</a:t>
            </a:r>
          </a:p>
          <a:p>
            <a:pPr algn="l"/>
            <a:r>
              <a:rPr lang="ru-RU" b="0" dirty="0"/>
              <a:t>у</a:t>
            </a:r>
            <a:r>
              <a:rPr lang="ru-RU" b="0" dirty="0" smtClean="0"/>
              <a:t>читель физики</a:t>
            </a:r>
          </a:p>
          <a:p>
            <a:pPr algn="l"/>
            <a:r>
              <a:rPr lang="ru-RU" b="0" dirty="0" smtClean="0"/>
              <a:t> и информатики</a:t>
            </a:r>
          </a:p>
          <a:p>
            <a:pPr algn="l"/>
            <a:r>
              <a:rPr lang="ru-RU" b="0" dirty="0" smtClean="0"/>
              <a:t>МБОУ СОШ № 7</a:t>
            </a:r>
          </a:p>
          <a:p>
            <a:pPr algn="l"/>
            <a:r>
              <a:rPr lang="ru-RU" b="0" dirty="0" smtClean="0"/>
              <a:t>ЗАТО Циолковский</a:t>
            </a:r>
          </a:p>
          <a:p>
            <a:pPr algn="l"/>
            <a:r>
              <a:rPr lang="ru-RU" b="0" dirty="0" smtClean="0"/>
              <a:t>Фадеева З.Ю.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</p:spPr>
        <p:txBody>
          <a:bodyPr>
            <a:noAutofit/>
          </a:bodyPr>
          <a:lstStyle/>
          <a:p>
            <a:pPr fontAlgn="base"/>
            <a:r>
              <a:rPr lang="ru-RU" sz="3200" dirty="0" smtClean="0"/>
              <a:t>Использование элементов ЦОС при обучении</a:t>
            </a:r>
            <a:endParaRPr lang="ru-RU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1142878"/>
            <a:ext cx="6840760" cy="6174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 smtClean="0"/>
              <a:t>МИНУСЫ: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/>
              <a:t>Сбои системы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/>
              <a:t>Необходим доступ в Интернет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Риск </a:t>
            </a:r>
            <a:r>
              <a:rPr lang="ru-RU" sz="2800" b="1" dirty="0"/>
              <a:t>потери логина или </a:t>
            </a:r>
            <a:r>
              <a:rPr lang="ru-RU" sz="2800" b="1" dirty="0" smtClean="0"/>
              <a:t>пароля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/>
              <a:t>Проблемы при переходе на электронную систему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/>
              <a:t>Несвоевременное выставление оценок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/>
              <a:t>Бескомпромиссность при оценивании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/>
              <a:t>Д</a:t>
            </a:r>
            <a:r>
              <a:rPr lang="ru-RU" sz="2800" b="1" dirty="0" smtClean="0"/>
              <a:t>ети </a:t>
            </a:r>
            <a:r>
              <a:rPr lang="ru-RU" sz="2800" b="1" dirty="0"/>
              <a:t>начинают безответственно относиться к записи домашнего задания</a:t>
            </a:r>
            <a:endParaRPr lang="ru-RU" sz="2800" b="1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0640146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</p:spPr>
        <p:txBody>
          <a:bodyPr>
            <a:noAutofit/>
          </a:bodyPr>
          <a:lstStyle/>
          <a:p>
            <a:pPr fontAlgn="base"/>
            <a:r>
              <a:rPr lang="ru-RU" sz="3200" dirty="0" smtClean="0"/>
              <a:t>Использование элементов ЦОС при обучении</a:t>
            </a:r>
            <a:endParaRPr lang="ru-RU" sz="3200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1" y="2060848"/>
            <a:ext cx="6840760" cy="460851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u="sng" dirty="0">
                <a:hlinkClick r:id="rId2"/>
              </a:rPr>
              <a:t>http://mediadidaktika.ru</a:t>
            </a:r>
            <a:endParaRPr lang="ru-RU" dirty="0"/>
          </a:p>
          <a:p>
            <a:pPr marL="0" indent="0" algn="ctr">
              <a:buNone/>
            </a:pPr>
            <a:r>
              <a:rPr lang="ru-RU" b="1" i="1" dirty="0"/>
              <a:t>Виртуальные лабораторные работы по </a:t>
            </a:r>
            <a:r>
              <a:rPr lang="ru-RU" b="1" i="1" dirty="0" smtClean="0"/>
              <a:t>физике </a:t>
            </a:r>
            <a:endParaRPr lang="ru-RU" dirty="0"/>
          </a:p>
          <a:p>
            <a:pPr marL="0" indent="0" algn="ctr">
              <a:buNone/>
            </a:pPr>
            <a:r>
              <a:rPr lang="ru-RU" u="sng" dirty="0">
                <a:hlinkClick r:id="rId3"/>
              </a:rPr>
              <a:t>https://www.sunspire.ru/products/physics2d/</a:t>
            </a:r>
            <a:r>
              <a:rPr lang="ru-RU" dirty="0"/>
              <a:t>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ru-RU" b="1" i="1" dirty="0" smtClean="0"/>
              <a:t>Виртуальная лаборатория общей физики</a:t>
            </a:r>
          </a:p>
          <a:p>
            <a:pPr marL="0" indent="0" algn="ctr">
              <a:buNone/>
            </a:pP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Использую при изучении физики в 7-11классе, в том числе и профильных.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дистанционного обучения использовались для проведения лабораторных работ.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endParaRPr lang="ru-RU" b="1" i="1" dirty="0" smtClean="0"/>
          </a:p>
        </p:txBody>
      </p:sp>
      <p:pic>
        <p:nvPicPr>
          <p:cNvPr id="8" name="Рисунок 7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39644" y="836712"/>
            <a:ext cx="3204356" cy="1718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374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Виртуальные лабораторные работы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412776"/>
            <a:ext cx="7056784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1554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701946"/>
          </a:xfrm>
        </p:spPr>
        <p:txBody>
          <a:bodyPr>
            <a:noAutofit/>
          </a:bodyPr>
          <a:lstStyle/>
          <a:p>
            <a:pPr fontAlgn="base"/>
            <a:r>
              <a:rPr lang="ru-RU" sz="3200" dirty="0"/>
              <a:t>Виртуальные лабораторные работы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1520" y="823965"/>
            <a:ext cx="6624736" cy="618730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 smtClean="0"/>
              <a:t>ПЛЮСЫ: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/>
              <a:t>Ученик может провести те </a:t>
            </a:r>
            <a:r>
              <a:rPr lang="ru-RU" sz="2400" b="1" dirty="0" smtClean="0"/>
              <a:t>работы, </a:t>
            </a:r>
            <a:r>
              <a:rPr lang="ru-RU" sz="2400" b="1" dirty="0"/>
              <a:t>которые невозможно выполнить в классе </a:t>
            </a:r>
            <a:r>
              <a:rPr lang="ru-RU" sz="2400" b="1" dirty="0" smtClean="0"/>
              <a:t>из-за </a:t>
            </a:r>
            <a:r>
              <a:rPr lang="ru-RU" sz="2400" b="1" dirty="0"/>
              <a:t>недостатка оборудования или </a:t>
            </a:r>
            <a:r>
              <a:rPr lang="ru-RU" sz="2400" b="1" dirty="0" smtClean="0"/>
              <a:t>быстроты </a:t>
            </a:r>
            <a:r>
              <a:rPr lang="ru-RU" sz="2400" b="1" dirty="0"/>
              <a:t>эксперимента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/>
              <a:t>Наличие лабораторных работ и экспериментальных заданий по всем разделам физики. Подходят для проведения физического практикума.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Есть </a:t>
            </a:r>
            <a:r>
              <a:rPr lang="en-US" sz="2400" b="1" dirty="0" smtClean="0"/>
              <a:t>PDF</a:t>
            </a:r>
            <a:r>
              <a:rPr lang="ru-RU" sz="2400" b="1" dirty="0" smtClean="0"/>
              <a:t> </a:t>
            </a:r>
            <a:r>
              <a:rPr lang="ru-RU" sz="2400" b="1" dirty="0"/>
              <a:t>файл </a:t>
            </a:r>
            <a:r>
              <a:rPr lang="ru-RU" sz="2400" b="1" dirty="0" smtClean="0"/>
              <a:t>с</a:t>
            </a:r>
            <a:r>
              <a:rPr lang="en-US" sz="2400" b="1" dirty="0" smtClean="0"/>
              <a:t> </a:t>
            </a:r>
            <a:r>
              <a:rPr lang="ru-RU" sz="2400" b="1" dirty="0" smtClean="0"/>
              <a:t>подробным описанием </a:t>
            </a:r>
            <a:r>
              <a:rPr lang="ru-RU" sz="2400" b="1" dirty="0"/>
              <a:t>лабораторной работы, включающий в себя цели и оборудование, теоретический материал, описание установки и методов измерений, таблицу для записи результата измерений с расчетом погрешностей, контрольные вопросы.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Возможность проведения лабораторной работы дома при наличии компьютера, подключенного к Интернету. Удобно использовать для дистанционного обучения.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/>
              <a:t>Очень удобно для 10-11 </a:t>
            </a:r>
            <a:r>
              <a:rPr lang="ru-RU" sz="2400" b="1" dirty="0" smtClean="0"/>
              <a:t>профильного класса.</a:t>
            </a:r>
            <a:r>
              <a:rPr lang="ru-RU" sz="2400" b="1" dirty="0"/>
              <a:t> Нет ответов в ГДЗ. Есть контрольные вопросы к каждой работе</a:t>
            </a:r>
            <a:r>
              <a:rPr lang="ru-RU" sz="2400" b="1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Есть пробные версии</a:t>
            </a:r>
          </a:p>
          <a:p>
            <a:pPr marL="0" indent="0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3894135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>
          <a:xfrm>
            <a:off x="179512" y="733888"/>
            <a:ext cx="6516216" cy="617455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b="1" dirty="0" smtClean="0"/>
              <a:t>МИНУСЫ: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/>
              <a:t>Не заменяют реальную </a:t>
            </a:r>
            <a:r>
              <a:rPr lang="ru-RU" sz="2800" b="1" dirty="0" smtClean="0"/>
              <a:t>лабораторную работу </a:t>
            </a:r>
            <a:r>
              <a:rPr lang="ru-RU" sz="2800" b="1" dirty="0"/>
              <a:t>с приборами. </a:t>
            </a:r>
            <a:r>
              <a:rPr lang="ru-RU" sz="2800" b="1" dirty="0" smtClean="0"/>
              <a:t>Уменьшение практического навыка работы с реальными приборами.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Необходим </a:t>
            </a:r>
            <a:r>
              <a:rPr lang="ru-RU" sz="2800" b="1" dirty="0"/>
              <a:t>доступ в </a:t>
            </a:r>
            <a:r>
              <a:rPr lang="ru-RU" sz="2800" b="1" dirty="0" smtClean="0"/>
              <a:t>Интернет. Не хватает скорости Интернета у нас в школе, чтобы подключить компьютеры для каждого ученика (при выполнении онлайн)</a:t>
            </a:r>
            <a:endParaRPr lang="ru-RU" sz="2800" b="1" dirty="0"/>
          </a:p>
          <a:p>
            <a:pPr marL="457200" indent="-457200">
              <a:buFont typeface="+mj-lt"/>
              <a:buAutoNum type="arabicPeriod"/>
            </a:pPr>
            <a:r>
              <a:rPr lang="ru-RU" sz="2800" b="1" dirty="0"/>
              <a:t>Многие виртуальные лаборатории являются </a:t>
            </a:r>
            <a:r>
              <a:rPr lang="ru-RU" sz="2800" b="1" dirty="0" smtClean="0"/>
              <a:t>платными. </a:t>
            </a:r>
            <a:endParaRPr lang="ru-RU" sz="2800" b="1" dirty="0"/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/>
              <a:t>На начальном этапе занимают много времени при подготовке (необходимо установить программное обеспечение). Желательна помощь  администратора.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/>
              <a:t>Нет возможности проверить выполняется ли техника безопасности при проведении работ по </a:t>
            </a:r>
            <a:r>
              <a:rPr lang="ru-RU" sz="2800" b="1" dirty="0" smtClean="0"/>
              <a:t>электричеству. </a:t>
            </a:r>
          </a:p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endParaRPr lang="ru-RU" sz="20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701946"/>
          </a:xfrm>
        </p:spPr>
        <p:txBody>
          <a:bodyPr>
            <a:noAutofit/>
          </a:bodyPr>
          <a:lstStyle/>
          <a:p>
            <a:pPr fontAlgn="base"/>
            <a:r>
              <a:rPr lang="ru-RU" sz="3200" dirty="0"/>
              <a:t>Виртуальные лабораторные работы</a:t>
            </a:r>
          </a:p>
        </p:txBody>
      </p:sp>
    </p:spTree>
    <p:extLst>
      <p:ext uri="{BB962C8B-B14F-4D97-AF65-F5344CB8AC3E}">
        <p14:creationId xmlns:p14="http://schemas.microsoft.com/office/powerpoint/2010/main" val="35893410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учебных пособий в при обучении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6301" y="1268760"/>
            <a:ext cx="6696744" cy="489654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i="1" dirty="0"/>
              <a:t>В базовом курсе информатики и ИКТ время на изучение алгоритмизации и программирования </a:t>
            </a:r>
            <a:r>
              <a:rPr lang="ru-RU" sz="2400" i="1" dirty="0" smtClean="0"/>
              <a:t>ограничено</a:t>
            </a:r>
            <a:r>
              <a:rPr lang="ru-RU" sz="2400" i="1" dirty="0"/>
              <a:t>, что, </a:t>
            </a:r>
            <a:r>
              <a:rPr lang="ru-RU" sz="2400" i="1" dirty="0" smtClean="0"/>
              <a:t>ограничивает </a:t>
            </a:r>
            <a:r>
              <a:rPr lang="ru-RU" sz="2400" i="1" dirty="0"/>
              <a:t>и возможности глубокого изучения темы. Наблюдается тенденция к его сокращению вплоть до полного вытеснения.  </a:t>
            </a:r>
            <a:r>
              <a:rPr lang="ru-RU" sz="2400" i="1" dirty="0" smtClean="0"/>
              <a:t>Без знания основ программирования хорошо </a:t>
            </a:r>
            <a:r>
              <a:rPr lang="ru-RU" sz="2400" i="1" dirty="0"/>
              <a:t>подготовиться к сдаче ЕГЭ, а также к олимпиаде невозможно</a:t>
            </a:r>
            <a:r>
              <a:rPr lang="ru-RU" sz="2400" i="1" dirty="0" smtClean="0"/>
              <a:t>.</a:t>
            </a:r>
            <a:r>
              <a:rPr lang="ru-RU" sz="2400" i="1" dirty="0"/>
              <a:t> </a:t>
            </a:r>
            <a:r>
              <a:rPr lang="ru-RU" sz="2400" i="1" dirty="0" smtClean="0"/>
              <a:t>Использую в своей работе электронное </a:t>
            </a:r>
            <a:r>
              <a:rPr lang="ru-RU" sz="2400" i="1" dirty="0"/>
              <a:t>пособие по </a:t>
            </a:r>
            <a:r>
              <a:rPr lang="ru-RU" sz="2400" i="1" dirty="0" smtClean="0"/>
              <a:t>программированию, предназначенное </a:t>
            </a:r>
            <a:r>
              <a:rPr lang="ru-RU" sz="2400" i="1" dirty="0"/>
              <a:t>для учителей информатики общеобразовательных учреждений профильных и общеобразовательных классов, учеников, занимающихся дистанционно или самостоятельно по предмету</a:t>
            </a:r>
            <a:r>
              <a:rPr lang="ru-RU" sz="2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9019763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2622" y="-31729"/>
            <a:ext cx="6696744" cy="1080120"/>
          </a:xfrm>
        </p:spPr>
        <p:txBody>
          <a:bodyPr>
            <a:noAutofit/>
          </a:bodyPr>
          <a:lstStyle/>
          <a:p>
            <a:r>
              <a:rPr lang="ru-RU" sz="3200" dirty="0" smtClean="0"/>
              <a:t>Использование электронных учебных пособий в при обучении</a:t>
            </a:r>
            <a:endParaRPr lang="ru-RU" sz="32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24" b="4510"/>
          <a:stretch>
            <a:fillRect/>
          </a:stretch>
        </p:blipFill>
        <p:spPr bwMode="auto">
          <a:xfrm>
            <a:off x="440028" y="1700808"/>
            <a:ext cx="6351823" cy="4534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3" y="6160701"/>
            <a:ext cx="635182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Использую в 9-10 классе при изучении языка программирования Паскаль</a:t>
            </a:r>
            <a:endParaRPr lang="ru-RU" sz="1600" dirty="0"/>
          </a:p>
        </p:txBody>
      </p:sp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413284" y="1018405"/>
            <a:ext cx="6696744" cy="61039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Электронное учебное пособие «Программирование на языка </a:t>
            </a:r>
            <a:r>
              <a:rPr lang="en-US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Pascal</a:t>
            </a:r>
            <a:r>
              <a:rPr lang="ru-RU" sz="2400" dirty="0" smtClean="0">
                <a:latin typeface="Calibri" panose="020F0502020204030204" pitchFamily="34" charset="0"/>
                <a:cs typeface="Calibri" panose="020F0502020204030204" pitchFamily="34" charset="0"/>
              </a:rPr>
              <a:t>» Дорониной Екатерины Валерьевны  </a:t>
            </a: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5139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учебных пособий в при обучении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/>
              <a:t>Э</a:t>
            </a:r>
            <a:r>
              <a:rPr lang="ru-RU" dirty="0" smtClean="0"/>
              <a:t>лектронное </a:t>
            </a:r>
            <a:r>
              <a:rPr lang="ru-RU" dirty="0"/>
              <a:t>пособие представлено в виде </a:t>
            </a:r>
            <a:r>
              <a:rPr lang="en-US" dirty="0"/>
              <a:t>web</a:t>
            </a:r>
            <a:r>
              <a:rPr lang="ru-RU" dirty="0"/>
              <a:t>-сайта, состоящего из большого количества страниц с текстовым, графическим материалом, интерактивных элементов, </a:t>
            </a:r>
            <a:r>
              <a:rPr lang="ru-RU" dirty="0" err="1"/>
              <a:t>флеш</a:t>
            </a:r>
            <a:r>
              <a:rPr lang="ru-RU" dirty="0"/>
              <a:t>-роликов, объединенных гиперссылками. Для просмотра данного электронного пособия необходим браузер в любой операционной системе.  Пособие разработано по разделу «Программирование на языке Паскаль». Установка продукта не требуется. Достаточно скопировать всю папку на локальный диск. Запуск пособия производится по открытию файла </a:t>
            </a:r>
            <a:r>
              <a:rPr lang="en-US" dirty="0"/>
              <a:t>index</a:t>
            </a:r>
            <a:r>
              <a:rPr lang="ru-RU" dirty="0"/>
              <a:t>.</a:t>
            </a:r>
            <a:r>
              <a:rPr lang="en-US" dirty="0" err="1"/>
              <a:t>htm</a:t>
            </a:r>
            <a:r>
              <a:rPr lang="ru-RU" dirty="0"/>
              <a:t>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1268761"/>
            <a:ext cx="6624736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465914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учебных пособий в при обучении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400" dirty="0" smtClean="0"/>
              <a:t>Урок по каждой теме строится из следующих модулей: повторение изученного, теоретический материал, первичное закрепление изученного, разбор задач, практическая работа на компьютере по созданию программ для решения определенных заданий, итоги урока с вопросами для повторения, домашнее задание. После каждого изученного модуля предлагается лабораторно-практическая работа, состоящая из трех задач: 1 задача – базового уровня, 2 задача – среднего уровня сложности, 3 задача – повышенного уровня, дополнительные задачи – высокого уровня, для учеников, быстро справляющихся с работой. Лабораторная работа составлена из 8 вариантов для исключения списывания на уроках. 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3081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учебных пособий в при обучении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505" y="1556792"/>
            <a:ext cx="6454391" cy="459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34321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76672"/>
            <a:ext cx="7560840" cy="10801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Цифровая образовательная среда </a:t>
            </a:r>
            <a:br>
              <a:rPr lang="ru-RU" dirty="0" smtClean="0"/>
            </a:br>
            <a:r>
              <a:rPr lang="ru-RU" dirty="0" smtClean="0"/>
              <a:t>(ЦОС) -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276872"/>
            <a:ext cx="7344816" cy="396044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единая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система, объединяющая всех участников образовательного процесса — учеников, учителей, родителей и администрацию школы.</a:t>
            </a:r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учебных пособий в при обучении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340768"/>
            <a:ext cx="2952328" cy="489654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800" b="1" dirty="0"/>
              <a:t>Теория. </a:t>
            </a:r>
            <a:r>
              <a:rPr lang="ru-RU" sz="2800" dirty="0"/>
              <a:t>Теоретический материал помимо описания содержит схемы, таблицы, рисунки, </a:t>
            </a:r>
            <a:r>
              <a:rPr lang="ru-RU" sz="2800" dirty="0" err="1"/>
              <a:t>флеш</a:t>
            </a:r>
            <a:r>
              <a:rPr lang="ru-RU" sz="2800" dirty="0"/>
              <a:t>-ролики. Задачи для закрепления с разбором и составленной программой. </a:t>
            </a:r>
            <a:endParaRPr lang="ru-RU" dirty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7864" y="1772816"/>
            <a:ext cx="5526571" cy="3478696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7550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учебных пособий в при обучении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340768"/>
            <a:ext cx="2952328" cy="489654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600" dirty="0"/>
              <a:t>Раздел «Повторение» содержит устные задания  с интерактивными элементами: кнопками, текстовыми полями для записи ответов, и результатов вычислений. Позволяет повторить изученное и подготовить к изучению нового материала.</a:t>
            </a:r>
          </a:p>
          <a:p>
            <a:pPr marL="0" indent="0" algn="just">
              <a:buNone/>
            </a:pP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4145" y="1556792"/>
            <a:ext cx="5380508" cy="3834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90159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учебных пособий в при обучении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340768"/>
            <a:ext cx="2952328" cy="48965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/>
              <a:t>Раздел «Практика» </a:t>
            </a:r>
            <a:r>
              <a:rPr lang="ru-RU" sz="2800" dirty="0"/>
              <a:t>содержит задания без разбора для самостоятельного выполнения. Здесь учащийся сам может составить </a:t>
            </a:r>
            <a:r>
              <a:rPr lang="ru-RU" sz="2800" dirty="0" smtClean="0"/>
              <a:t>программу.</a:t>
            </a:r>
            <a:endParaRPr lang="ru-RU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4697" y="1772816"/>
            <a:ext cx="5918735" cy="357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30869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Использование учебных пособий в при обучении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1340768"/>
            <a:ext cx="7200800" cy="10801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/>
              <a:t>Раздел «Вопросы»</a:t>
            </a:r>
            <a:r>
              <a:rPr lang="ru-RU" sz="2400" dirty="0"/>
              <a:t> предназначен для подведения итогов на уроке:</a:t>
            </a:r>
            <a:endParaRPr lang="ru-RU" sz="2800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24"/>
          <a:stretch/>
        </p:blipFill>
        <p:spPr bwMode="auto">
          <a:xfrm>
            <a:off x="107505" y="2446805"/>
            <a:ext cx="6768751" cy="3833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60197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Использование учебных пособий в при обучении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42878"/>
            <a:ext cx="6696744" cy="5526482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4000" b="1" dirty="0" smtClean="0"/>
              <a:t>Плюсы: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 сети Интернет имеются аналогичные бесплатные версии электронных пособий для различных предметов школьного курса.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Сокращает время на подготовку к уроку.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Ученик может установить пособие на свой компьютер и изучать темы самостоятельно.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С пособием можно работать и без подключения к Интернету.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Возможно использовать для проектной деятельности (есть темы проектов).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Очень удобно и эффективно при дистанционном обучении</a:t>
            </a:r>
          </a:p>
          <a:p>
            <a:pPr marL="0" indent="0" algn="ctr">
              <a:buNone/>
            </a:pPr>
            <a:r>
              <a:rPr lang="ru-RU" sz="2400" b="1" dirty="0" smtClean="0"/>
              <a:t>МИНУСЫ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Не может полностью заменить «живое» объяснение.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При отсутствии Интернета не работает интерактивное повторение.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 smtClean="0"/>
              <a:t>Нет новых заданий ЕГЭ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b="1" dirty="0"/>
              <a:t>Сильное увеличение времени, проведенного за компьютером</a:t>
            </a:r>
          </a:p>
          <a:p>
            <a:pPr marL="457200" indent="-457200">
              <a:buFont typeface="+mj-lt"/>
              <a:buAutoNum type="arabicPeriod"/>
            </a:pPr>
            <a:endParaRPr lang="ru-RU" sz="2400" b="1" dirty="0" smtClean="0"/>
          </a:p>
          <a:p>
            <a:pPr marL="0" indent="0" algn="ctr">
              <a:buNone/>
            </a:pP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325371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931" y="260648"/>
            <a:ext cx="6696744" cy="666206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</a:t>
            </a:r>
            <a:r>
              <a:rPr lang="en-US" sz="3600" dirty="0" smtClean="0">
                <a:effectLst/>
                <a:hlinkClick r:id="rId2"/>
              </a:rPr>
              <a:t>videouroki.net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3107" y="3086941"/>
            <a:ext cx="3528392" cy="27183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88951" y="5805264"/>
            <a:ext cx="6336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Использовала на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дистанционном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обучении на уроках физики и информатики.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9277" y="604829"/>
            <a:ext cx="6858306" cy="23042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/>
              <a:t>"</a:t>
            </a:r>
            <a:r>
              <a:rPr lang="ru-RU" sz="2400" b="1" dirty="0" err="1"/>
              <a:t>Видеоуроки</a:t>
            </a:r>
            <a:r>
              <a:rPr lang="ru-RU" sz="2400" b="1" dirty="0"/>
              <a:t> в интернет" — крупнейшая образовательная онлайн-платформа в РФ, которая помогает учителям усовершенствовать все основные этапы урока: изучение нового, закрепление изученного и контроль знаний учащихся как в классе, так и дистанционно.</a:t>
            </a:r>
          </a:p>
        </p:txBody>
      </p:sp>
    </p:spTree>
    <p:extLst>
      <p:ext uri="{BB962C8B-B14F-4D97-AF65-F5344CB8AC3E}">
        <p14:creationId xmlns:p14="http://schemas.microsoft.com/office/powerpoint/2010/main" val="2098746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</a:t>
            </a:r>
            <a:br>
              <a:rPr lang="ru-RU" sz="3600" dirty="0" smtClean="0"/>
            </a:br>
            <a:r>
              <a:rPr lang="ru-RU" sz="3600" b="1" dirty="0" smtClean="0"/>
              <a:t>"</a:t>
            </a:r>
            <a:r>
              <a:rPr lang="ru-RU" sz="3600" b="1" dirty="0" err="1"/>
              <a:t>Видеоуроки</a:t>
            </a:r>
            <a:r>
              <a:rPr lang="ru-RU" sz="3600" b="1" dirty="0"/>
              <a:t> в интернет" 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Учитель создает классы и создает учеников класса. Каждому ученику присваивается свой код и пароль. Коды и пароли раздаются каждому ученику. Учитель может раздать для каждого класса </a:t>
            </a:r>
            <a:r>
              <a:rPr lang="ru-RU" dirty="0" err="1" smtClean="0"/>
              <a:t>видеоуроки</a:t>
            </a:r>
            <a:r>
              <a:rPr lang="ru-RU" dirty="0" smtClean="0"/>
              <a:t> по темам, тесты на каждую тему, темы из рабочей тетради. При необходимости их можно удалить у ученика. Ученик просматривает видео, работает с электронной тетрадью, проходит тесты. Результаты в полном объеме видны у учителя.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33803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6165304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Созданные классы</a:t>
            </a:r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169" y="2348880"/>
            <a:ext cx="6468719" cy="25202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01515"/>
            <a:ext cx="6696744" cy="108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/>
              <a:t>Использование </a:t>
            </a:r>
            <a:br>
              <a:rPr lang="ru-RU" sz="3600" dirty="0" smtClean="0"/>
            </a:br>
            <a:r>
              <a:rPr lang="ru-RU" sz="3600" b="1" dirty="0" smtClean="0"/>
              <a:t>"</a:t>
            </a:r>
            <a:r>
              <a:rPr lang="ru-RU" sz="3600" b="1" dirty="0" err="1" smtClean="0"/>
              <a:t>Видеоуроки</a:t>
            </a:r>
            <a:r>
              <a:rPr lang="ru-RU" sz="3600" b="1" dirty="0" smtClean="0"/>
              <a:t> в интернет"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916387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0575" y="1142878"/>
            <a:ext cx="6840760" cy="49685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427536" y="6237312"/>
            <a:ext cx="64487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Розданные материалы для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учеников.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</a:t>
            </a:r>
            <a:br>
              <a:rPr lang="ru-RU" sz="3600" dirty="0" smtClean="0"/>
            </a:br>
            <a:r>
              <a:rPr lang="ru-RU" sz="3600" b="1" dirty="0" smtClean="0"/>
              <a:t>"</a:t>
            </a:r>
            <a:r>
              <a:rPr lang="ru-RU" sz="3600" b="1" dirty="0" err="1"/>
              <a:t>Видеоуроки</a:t>
            </a:r>
            <a:r>
              <a:rPr lang="ru-RU" sz="3600" b="1" dirty="0"/>
              <a:t> в интернет"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858643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3551" y="1142878"/>
            <a:ext cx="6192688" cy="388843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42867" y="5048466"/>
            <a:ext cx="63700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каждого ученика можно просмотреть как он смотрел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видеоурок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(сколько просмотрел, когда делал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паузу, цифрами указывается вероятность просмотра видео.).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 информатике очень понятно была разобрана не только теория, но и практика. Обучающиеся могли выполнять практику, просматривая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видеоурок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как при объяснении учителем.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</a:t>
            </a:r>
            <a:br>
              <a:rPr lang="ru-RU" sz="3600" dirty="0" smtClean="0"/>
            </a:br>
            <a:r>
              <a:rPr lang="ru-RU" sz="3600" b="1" dirty="0" smtClean="0"/>
              <a:t>"</a:t>
            </a:r>
            <a:r>
              <a:rPr lang="ru-RU" sz="3600" b="1" dirty="0" err="1"/>
              <a:t>Видеоуроки</a:t>
            </a:r>
            <a:r>
              <a:rPr lang="ru-RU" sz="3600" b="1" dirty="0"/>
              <a:t> в интернет"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442919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Цифровая образовательная среда включает в себя</a:t>
            </a:r>
            <a:endParaRPr lang="ru-RU" dirty="0"/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1211560" y="25473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927397" y="19710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9" name="Text Box 258"/>
          <p:cNvSpPr txBox="1">
            <a:spLocks noChangeArrowheads="1"/>
          </p:cNvSpPr>
          <p:nvPr/>
        </p:nvSpPr>
        <p:spPr bwMode="gray">
          <a:xfrm>
            <a:off x="1916872" y="1735892"/>
            <a:ext cx="5195781" cy="83099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Информационные образовательные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0" hangingPunct="0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ресурсы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982960" y="20139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1211560" y="3385513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927397" y="2809251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982960" y="2852113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2</a:t>
            </a: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1336973" y="5242310"/>
            <a:ext cx="5664696" cy="26942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</a:endParaRPr>
          </a:p>
        </p:txBody>
      </p:sp>
      <p:sp>
        <p:nvSpPr>
          <p:cNvPr id="38" name="Rectangle 267"/>
          <p:cNvSpPr>
            <a:spLocks noChangeArrowheads="1"/>
          </p:cNvSpPr>
          <p:nvPr/>
        </p:nvSpPr>
        <p:spPr bwMode="ltGray">
          <a:xfrm rot="3419336">
            <a:off x="892770" y="4682592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989015" y="4704444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>
                <a:solidFill>
                  <a:srgbClr val="FFFFFF"/>
                </a:solidFill>
                <a:latin typeface="Arial" charset="0"/>
              </a:rPr>
              <a:t>3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1832072" y="2976948"/>
            <a:ext cx="5381410" cy="156966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Технологические средства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lvl="0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компьютеры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, средства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связи, </a:t>
            </a:r>
          </a:p>
          <a:p>
            <a:pPr lvl="0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информационно-коммуникационное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lvl="0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оборудование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Text Box 270"/>
          <p:cNvSpPr txBox="1">
            <a:spLocks noChangeArrowheads="1"/>
          </p:cNvSpPr>
          <p:nvPr/>
        </p:nvSpPr>
        <p:spPr bwMode="gray">
          <a:xfrm>
            <a:off x="1802189" y="4782314"/>
            <a:ext cx="5121274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Систему педагогических технологий.</a:t>
            </a:r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1772816"/>
            <a:ext cx="5976664" cy="446449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6309320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Раздача заданий из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электронной тетради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вид задания.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79512" y="-17367"/>
            <a:ext cx="6696744" cy="108012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</a:t>
            </a:r>
            <a:br>
              <a:rPr lang="ru-RU" sz="3600" dirty="0" smtClean="0"/>
            </a:br>
            <a:r>
              <a:rPr lang="ru-RU" sz="3600" b="1" dirty="0" smtClean="0"/>
              <a:t>"</a:t>
            </a:r>
            <a:r>
              <a:rPr lang="ru-RU" sz="3600" b="1" dirty="0" err="1"/>
              <a:t>Видеоуроки</a:t>
            </a:r>
            <a:r>
              <a:rPr lang="ru-RU" sz="3600" b="1" dirty="0"/>
              <a:t> в интернет"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3654295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4913" y="1130302"/>
            <a:ext cx="5109997" cy="3639997"/>
          </a:xfrm>
          <a:prstGeom prst="rect">
            <a:avLst/>
          </a:prstGeom>
          <a:ln>
            <a:solidFill>
              <a:srgbClr val="04374A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83568" y="5191512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Результаты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тестирования и результаты работы в электронной тетради.</a:t>
            </a:r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</a:t>
            </a:r>
            <a:br>
              <a:rPr lang="ru-RU" sz="3600" dirty="0" smtClean="0"/>
            </a:br>
            <a:r>
              <a:rPr lang="ru-RU" sz="3600" b="1" dirty="0" smtClean="0"/>
              <a:t>"</a:t>
            </a:r>
            <a:r>
              <a:rPr lang="ru-RU" sz="3600" b="1" dirty="0" err="1"/>
              <a:t>Видеоуроки</a:t>
            </a:r>
            <a:r>
              <a:rPr lang="ru-RU" sz="3600" b="1" dirty="0"/>
              <a:t> в интернет"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2839146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6696744" cy="489654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b="1" dirty="0" smtClean="0"/>
              <a:t>ПЛЮСЫ.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Сокращает время на подготовку к уроку и проверку тестовых работ.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Тесты рассчитаны на сильного ученика. Показывают действительный уровень ученика.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Наглядность работы ученика. Видно сколько раз проходил тест, сколько времени работал с тетрадью и видеоматериалами, </a:t>
            </a:r>
            <a:r>
              <a:rPr lang="ru-RU" sz="2800" b="1" dirty="0"/>
              <a:t>какие вопросы отвечал с ошибками и </a:t>
            </a:r>
            <a:r>
              <a:rPr lang="ru-RU" sz="2800" b="1" dirty="0" smtClean="0"/>
              <a:t>какими.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Возможно проведение  практических работ по информатике при наличии компьютера.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В электронной тетради есть возможность выбора заданий по желанию учителя. Задания можно скорректировать для сильного и слабого класса.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Есть материал для подготовке к ЕГЭ.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Подходит для дистанционного обучения.</a:t>
            </a:r>
          </a:p>
          <a:p>
            <a:pPr marL="0" indent="0">
              <a:buNone/>
            </a:pPr>
            <a:endParaRPr lang="ru-RU" sz="2800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</a:t>
            </a:r>
            <a:br>
              <a:rPr lang="ru-RU" sz="3600" dirty="0" smtClean="0"/>
            </a:br>
            <a:r>
              <a:rPr lang="ru-RU" sz="3600" b="1" dirty="0" smtClean="0"/>
              <a:t>"</a:t>
            </a:r>
            <a:r>
              <a:rPr lang="ru-RU" sz="3600" b="1" dirty="0" err="1"/>
              <a:t>Видеоуроки</a:t>
            </a:r>
            <a:r>
              <a:rPr lang="ru-RU" sz="3600" b="1" dirty="0"/>
              <a:t> в интернет"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039127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8268" y="1340768"/>
            <a:ext cx="6696744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/>
              <a:t>МИНУСЫ.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Все материалы являются платными.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Нет возможности самому изменить уже созданный тест.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Нет электронных практических работ по физике.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Сильное увеличение времени, проведенного за компьютером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dirty="0" smtClean="0"/>
              <a:t>Уменьшение времени общения «ученик – учитель»</a:t>
            </a:r>
          </a:p>
          <a:p>
            <a:pPr marL="0" indent="0">
              <a:buNone/>
            </a:pPr>
            <a:endParaRPr lang="ru-RU" sz="2800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08012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Использование </a:t>
            </a:r>
            <a:br>
              <a:rPr lang="ru-RU" sz="3600" dirty="0" smtClean="0"/>
            </a:br>
            <a:r>
              <a:rPr lang="ru-RU" sz="3600" b="1" dirty="0" smtClean="0"/>
              <a:t>"</a:t>
            </a:r>
            <a:r>
              <a:rPr lang="ru-RU" sz="3600" b="1" dirty="0" err="1"/>
              <a:t>Видеоуроки</a:t>
            </a:r>
            <a:r>
              <a:rPr lang="ru-RU" sz="3600" b="1" dirty="0"/>
              <a:t> в интернет"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1472130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62993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Возможные проблемы </a:t>
            </a:r>
            <a:r>
              <a:rPr lang="ru-RU" b="1" dirty="0" smtClean="0">
                <a:effectLst/>
              </a:rPr>
              <a:t>ЦОС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6696744" cy="5544616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b="1" dirty="0"/>
              <a:t>Цифровые технологии внедряются практически во все сферы жизни современных людей и влияют не только на развитие отдельной страны, но и всего мира. Чтобы быть конкурентоспособным на глобальном уровне, государству необходимы специалисты, умеющие работать с современными информационными технологиями. Именно поэтому начинать цифровое обучение целесообразно уже со школы.</a:t>
            </a:r>
          </a:p>
          <a:p>
            <a:pPr marL="0" indent="0" algn="ctr">
              <a:buNone/>
            </a:pPr>
            <a:r>
              <a:rPr lang="ru-RU" b="1" dirty="0"/>
              <a:t>Однако при </a:t>
            </a:r>
            <a:r>
              <a:rPr lang="ru-RU" b="1" dirty="0" err="1"/>
              <a:t>цифровизации</a:t>
            </a:r>
            <a:r>
              <a:rPr lang="ru-RU" b="1" dirty="0"/>
              <a:t> образования общество может столкнуться с разными </a:t>
            </a:r>
            <a:r>
              <a:rPr lang="ru-RU" b="1" dirty="0" smtClean="0"/>
              <a:t>рисками.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110400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62993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/>
              </a:rPr>
              <a:t>Возможные проблемы </a:t>
            </a:r>
            <a:r>
              <a:rPr lang="ru-RU" b="1" dirty="0" smtClean="0">
                <a:effectLst/>
              </a:rPr>
              <a:t>ЦОС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92696"/>
            <a:ext cx="6696744" cy="5832648"/>
          </a:xfrm>
        </p:spPr>
        <p:txBody>
          <a:bodyPr>
            <a:normAutofit fontScale="5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800" b="1" dirty="0"/>
              <a:t>Увеличение финансовой нагрузки </a:t>
            </a:r>
            <a:r>
              <a:rPr lang="ru-RU" sz="3800" b="1" dirty="0" smtClean="0"/>
              <a:t>школ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b="1" dirty="0"/>
              <a:t>Не хватит специалистов на начальном этапе запуска </a:t>
            </a:r>
            <a:r>
              <a:rPr lang="ru-RU" sz="3800" b="1" dirty="0" smtClean="0"/>
              <a:t>ЦОС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b="1" dirty="0"/>
              <a:t>Нет цифровых методов </a:t>
            </a:r>
            <a:r>
              <a:rPr lang="ru-RU" sz="3800" b="1" dirty="0" smtClean="0"/>
              <a:t>обучения, так как цифровые технологии развиваются быстрее, чем методические.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800" b="1" dirty="0"/>
              <a:t>Неизвестно влияние информационных технологий на здоровье детей — за последние 30 лет практически не проводились масштабные исследования </a:t>
            </a:r>
            <a:endParaRPr lang="ru-RU" sz="3800" b="1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3800" b="1" dirty="0"/>
              <a:t>Риск технических неполадок и </a:t>
            </a:r>
            <a:r>
              <a:rPr lang="ru-RU" sz="3800" b="1" dirty="0" smtClean="0"/>
              <a:t>сбоев</a:t>
            </a:r>
          </a:p>
          <a:p>
            <a:pPr marL="0" indent="0" algn="ctr">
              <a:buNone/>
            </a:pPr>
            <a:r>
              <a:rPr lang="ru-RU" sz="4000" b="1" dirty="0" smtClean="0"/>
              <a:t>Часто высказываются </a:t>
            </a:r>
            <a:r>
              <a:rPr lang="ru-RU" sz="4000" b="1" dirty="0"/>
              <a:t>опасения, что с введением «Цифровой образовательной среды» живое общение учителей и учеников заменят онлайн-уроками. Однако на самом деле речь идет не об отказе от традиционных школьных занятий, а о расширении возможностей </a:t>
            </a:r>
            <a:r>
              <a:rPr lang="ru-RU" sz="4000" b="1" dirty="0" smtClean="0"/>
              <a:t>обучения, использовании в очном образовании некоторых элементов цифровых образовательных программ.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8161273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5.infourok.ru/uploads/ex/0853/00095722-28d1a8e2/hello_html_m5985b0c6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6840759" cy="525658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48920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Используемые 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Образовательная </a:t>
            </a:r>
            <a:r>
              <a:rPr lang="ru-RU" sz="1600" dirty="0"/>
              <a:t>онлайн-платформа "</a:t>
            </a:r>
            <a:r>
              <a:rPr lang="ru-RU" sz="1600" dirty="0" err="1"/>
              <a:t>Видеоуроки</a:t>
            </a:r>
            <a:r>
              <a:rPr lang="ru-RU" sz="1600" dirty="0"/>
              <a:t> в интернет</a:t>
            </a:r>
            <a:r>
              <a:rPr lang="ru-RU" sz="1600" dirty="0" smtClean="0"/>
              <a:t>»: </a:t>
            </a:r>
            <a:r>
              <a:rPr lang="en-US" sz="1600" dirty="0" smtClean="0">
                <a:hlinkClick r:id="rId2"/>
              </a:rPr>
              <a:t>videouroki.net</a:t>
            </a:r>
            <a:r>
              <a:rPr lang="ru-RU" sz="1600" dirty="0" smtClean="0"/>
              <a:t>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Виртуальные </a:t>
            </a:r>
            <a:r>
              <a:rPr lang="ru-RU" sz="1600" dirty="0"/>
              <a:t>лабораторные работы по </a:t>
            </a:r>
            <a:r>
              <a:rPr lang="ru-RU" sz="1600" dirty="0" smtClean="0"/>
              <a:t>физике: </a:t>
            </a:r>
            <a:r>
              <a:rPr lang="ru-RU" sz="1600" u="sng" dirty="0">
                <a:hlinkClick r:id="rId3"/>
              </a:rPr>
              <a:t>http://mediadidaktika.ru</a:t>
            </a:r>
            <a:r>
              <a:rPr lang="ru-RU" sz="1600" dirty="0"/>
              <a:t> 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Виртуальная </a:t>
            </a:r>
            <a:r>
              <a:rPr lang="ru-RU" sz="1600" dirty="0"/>
              <a:t>лаборатория общей </a:t>
            </a:r>
            <a:r>
              <a:rPr lang="ru-RU" sz="1600" dirty="0" smtClean="0"/>
              <a:t>физики: </a:t>
            </a:r>
            <a:r>
              <a:rPr lang="ru-RU" sz="1600" u="sng" dirty="0">
                <a:hlinkClick r:id="rId4"/>
              </a:rPr>
              <a:t>https://www.sunspire.ru/products/physics2d/</a:t>
            </a:r>
            <a:r>
              <a:rPr lang="ru-RU" sz="1600" dirty="0"/>
              <a:t> 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/>
              <a:t>Е</a:t>
            </a:r>
            <a:r>
              <a:rPr lang="ru-RU" sz="1600" dirty="0" smtClean="0"/>
              <a:t>диная коллекция цифровых образовательных ресурсов: </a:t>
            </a:r>
            <a:r>
              <a:rPr lang="en-US" sz="1600" dirty="0">
                <a:hlinkClick r:id="rId5"/>
              </a:rPr>
              <a:t>http://school-collection.edu.ru</a:t>
            </a:r>
            <a:r>
              <a:rPr lang="ru-RU" sz="1600" dirty="0"/>
              <a:t> 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Дневник - цифровая образовательная платформа: </a:t>
            </a:r>
            <a:r>
              <a:rPr lang="en-US" sz="1600" dirty="0" smtClean="0">
                <a:hlinkClick r:id="rId6"/>
              </a:rPr>
              <a:t>dnevnik.ru</a:t>
            </a:r>
            <a:endParaRPr lang="ru-RU" sz="1600" dirty="0" smtClean="0">
              <a:hlinkClick r:id="rId6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600" dirty="0">
                <a:latin typeface="+mj-lt"/>
              </a:rPr>
              <a:t>Сайт учителя информатики Дорониной Екатерины </a:t>
            </a:r>
            <a:r>
              <a:rPr lang="ru-RU" sz="1600" dirty="0" smtClean="0">
                <a:latin typeface="+mj-lt"/>
              </a:rPr>
              <a:t>Валерьевны:</a:t>
            </a:r>
          </a:p>
          <a:p>
            <a:pPr marL="0" indent="542925">
              <a:buNone/>
            </a:pPr>
            <a:r>
              <a:rPr lang="en-US" sz="1600" dirty="0" smtClean="0">
                <a:hlinkClick r:id="rId6"/>
              </a:rPr>
              <a:t>https</a:t>
            </a:r>
            <a:r>
              <a:rPr lang="en-US" sz="1600" dirty="0">
                <a:hlinkClick r:id="rId6"/>
              </a:rPr>
              <a:t>://doronina-ek.ucoz.ru/index/metodicheskaja_kopilka/0-24</a:t>
            </a:r>
            <a:endParaRPr lang="ru-RU" sz="1600" dirty="0" smtClean="0">
              <a:hlinkClick r:id="rId6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Оригинальные шаблоны для презентаций: </a:t>
            </a:r>
            <a:r>
              <a:rPr lang="ru-RU" sz="1600" dirty="0">
                <a:hlinkClick r:id="rId7"/>
              </a:rPr>
              <a:t>https://presentation-creation.ru/powerpoint-templates.html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 smtClean="0"/>
              <a:t>Информатизация в школе. Заметки </a:t>
            </a:r>
            <a:r>
              <a:rPr lang="en-US" sz="1600" dirty="0" smtClean="0"/>
              <a:t>IT-</a:t>
            </a:r>
            <a:r>
              <a:rPr lang="ru-RU" sz="1600" dirty="0" smtClean="0"/>
              <a:t>специалиста: </a:t>
            </a:r>
            <a:r>
              <a:rPr lang="en-US" sz="1600" dirty="0">
                <a:hlinkClick r:id="rId8"/>
              </a:rPr>
              <a:t>https://it-school.pw/formirovanie-cifrovoj-sredy-fgos/</a:t>
            </a:r>
            <a:r>
              <a:rPr lang="ru-RU" sz="1600" dirty="0"/>
              <a:t> 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r>
              <a:rPr lang="ru-RU" sz="1600" dirty="0"/>
              <a:t>Ц</a:t>
            </a:r>
            <a:r>
              <a:rPr lang="ru-RU" sz="1600" dirty="0" smtClean="0"/>
              <a:t>ифровая образовательная среда, картинки </a:t>
            </a:r>
            <a:r>
              <a:rPr lang="en-US" sz="1600" dirty="0">
                <a:hlinkClick r:id="rId9"/>
              </a:rPr>
              <a:t>https://ds05.infourok.ru/uploads/ex/0853/00095722-28d1a8e2/hello_html_m5985b0c6.png</a:t>
            </a:r>
            <a:r>
              <a:rPr lang="ru-RU" sz="1600" dirty="0"/>
              <a:t> </a:t>
            </a:r>
            <a:endParaRPr lang="ru-RU" sz="1600" dirty="0" smtClean="0"/>
          </a:p>
          <a:p>
            <a:pPr marL="514350" indent="-514350">
              <a:buFont typeface="+mj-lt"/>
              <a:buAutoNum type="arabicPeriod"/>
            </a:pPr>
            <a:endParaRPr lang="ru-RU" i="1" dirty="0" smtClean="0"/>
          </a:p>
          <a:p>
            <a:pPr marL="514350" indent="-514350">
              <a:buFont typeface="+mj-lt"/>
              <a:buAutoNum type="arabicPeriod"/>
            </a:pPr>
            <a:endParaRPr lang="ru-RU" b="1" i="1" dirty="0" smtClean="0"/>
          </a:p>
          <a:p>
            <a:pPr marL="514350" indent="-514350">
              <a:buFont typeface="+mj-lt"/>
              <a:buAutoNum type="arabicPeriod"/>
            </a:pPr>
            <a:endParaRPr lang="ru-RU" b="1" i="1" dirty="0"/>
          </a:p>
          <a:p>
            <a:pPr marL="0" indent="0">
              <a:buNone/>
            </a:pPr>
            <a:endParaRPr lang="ru-RU" b="1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134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0"/>
            <a:ext cx="7560840" cy="1944216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sz="2400" dirty="0"/>
              <a:t>«Цифровая образовательная среда» появится в России в рамках </a:t>
            </a:r>
            <a:r>
              <a:rPr lang="ru-RU" sz="2400" b="1" dirty="0"/>
              <a:t>национального проекта «Образование»</a:t>
            </a:r>
            <a:r>
              <a:rPr lang="ru-RU" sz="2400" dirty="0"/>
              <a:t>. Целевая модель ЦОС была утверждена Приказом </a:t>
            </a:r>
            <a:r>
              <a:rPr lang="ru-RU" sz="2400" dirty="0" err="1"/>
              <a:t>Минпросвещения</a:t>
            </a:r>
            <a:r>
              <a:rPr lang="ru-RU" sz="2400" dirty="0"/>
              <a:t> РФ </a:t>
            </a:r>
            <a:r>
              <a:rPr lang="ru-RU" sz="2400" u="sng" dirty="0">
                <a:hlinkClick r:id="rId2"/>
              </a:rPr>
              <a:t>№ 649</a:t>
            </a:r>
            <a:r>
              <a:rPr lang="ru-RU" sz="2400" dirty="0"/>
              <a:t> от 2 декабря 2019 года. На создание системы из федерального бюджета выделят 79,8 млрд рублей.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Проект Цифровая образовательная среда">
            <a:hlinkClick r:id="rId3" tgtFrame="&quot;_blank&quot;" tooltip="&quot;Открыть изображение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5712460" cy="452056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043608" y="4077072"/>
            <a:ext cx="23762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4618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696744" cy="1782066"/>
          </a:xfrm>
        </p:spPr>
        <p:txBody>
          <a:bodyPr>
            <a:noAutofit/>
          </a:bodyPr>
          <a:lstStyle/>
          <a:p>
            <a:r>
              <a:rPr lang="ru-RU" sz="2400" b="1" dirty="0">
                <a:effectLst/>
              </a:rPr>
              <a:t>Основная задача ЦОС — создать современную и безопасную электронную образовательную среду, которая обеспечит доступность и высокое качество обучения всех видов и уровней. 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6696744" cy="489654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Цифровая образовательная среда направлена в первую очередь на то, чтобы расширить интерактивность процесса обучения, а не подменить собой живое общение с педагогом.</a:t>
            </a:r>
          </a:p>
          <a:p>
            <a:pPr algn="just"/>
            <a:r>
              <a:rPr lang="ru-RU" dirty="0"/>
              <a:t>ЦОС создаст условия для применения в традиционной классно-урочной системе возможностей электронного образования, дистанционных обучающих технологий и ресурсов. </a:t>
            </a:r>
            <a:endParaRPr lang="ru-RU" dirty="0" smtClean="0"/>
          </a:p>
          <a:p>
            <a:pPr algn="just"/>
            <a:r>
              <a:rPr lang="ru-RU" dirty="0" smtClean="0"/>
              <a:t>Будет </a:t>
            </a:r>
            <a:r>
              <a:rPr lang="ru-RU" dirty="0"/>
              <a:t>разработан </a:t>
            </a:r>
            <a:r>
              <a:rPr lang="ru-RU" b="1" dirty="0"/>
              <a:t>единый для всей страны</a:t>
            </a:r>
            <a:r>
              <a:rPr lang="ru-RU" dirty="0"/>
              <a:t> перечень материальных и технических условий, которым должна соответствовать современная школа.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8312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6696744" cy="1080120"/>
          </a:xfrm>
        </p:spPr>
        <p:txBody>
          <a:bodyPr/>
          <a:lstStyle/>
          <a:p>
            <a:r>
              <a:rPr lang="ru-RU" dirty="0" smtClean="0"/>
              <a:t>Задачи ЦОС ОО: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528" y="948690"/>
            <a:ext cx="6696744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 smtClean="0">
                <a:ea typeface="Times New Roman" panose="02020603050405020304" pitchFamily="18" charset="0"/>
              </a:rPr>
              <a:t>информационно-методическую поддержка </a:t>
            </a:r>
            <a:r>
              <a:rPr lang="ru-RU" sz="2400" dirty="0">
                <a:ea typeface="Times New Roman" panose="02020603050405020304" pitchFamily="18" charset="0"/>
              </a:rPr>
              <a:t>образовательного процесса;</a:t>
            </a:r>
          </a:p>
          <a:p>
            <a:pPr lvl="0" fontAlgn="base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ea typeface="Times New Roman" panose="02020603050405020304" pitchFamily="18" charset="0"/>
              </a:rPr>
              <a:t>планирование образовательного процесса и его ресурсного обеспечения;</a:t>
            </a:r>
          </a:p>
          <a:p>
            <a:pPr lvl="0" fontAlgn="base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ea typeface="Times New Roman" panose="02020603050405020304" pitchFamily="18" charset="0"/>
              </a:rPr>
              <a:t>мониторинг и фиксацию хода и результатов образовательного процесса;</a:t>
            </a:r>
          </a:p>
          <a:p>
            <a:pPr lvl="0" fontAlgn="base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ea typeface="Times New Roman" panose="02020603050405020304" pitchFamily="18" charset="0"/>
              </a:rPr>
              <a:t>современные процедуры создания, поиска, сбора, анализа, обработки, хранения и представления информации;</a:t>
            </a:r>
          </a:p>
          <a:p>
            <a:pPr lvl="0" fontAlgn="base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ea typeface="Times New Roman" panose="02020603050405020304" pitchFamily="18" charset="0"/>
              </a:rPr>
              <a:t>дистанционное взаимодействие всех участников образовательного </a:t>
            </a:r>
            <a:r>
              <a:rPr lang="ru-RU" sz="2400" dirty="0" smtClean="0">
                <a:ea typeface="Times New Roman" panose="02020603050405020304" pitchFamily="18" charset="0"/>
              </a:rPr>
              <a:t>процесса;</a:t>
            </a:r>
            <a:endParaRPr lang="ru-RU" sz="2400" dirty="0">
              <a:ea typeface="Times New Roman" panose="02020603050405020304" pitchFamily="18" charset="0"/>
            </a:endParaRPr>
          </a:p>
          <a:p>
            <a:pPr lvl="0" fontAlgn="base">
              <a:spcAft>
                <a:spcPts val="0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400" dirty="0">
                <a:ea typeface="Times New Roman" panose="02020603050405020304" pitchFamily="18" charset="0"/>
              </a:rPr>
              <a:t>дистанционное взаимодействие образовательного учреждения с другими организациями социальной </a:t>
            </a:r>
            <a:r>
              <a:rPr lang="ru-RU" sz="2400" dirty="0" smtClean="0">
                <a:ea typeface="Times New Roman" panose="02020603050405020304" pitchFamily="18" charset="0"/>
              </a:rPr>
              <a:t>сферы.</a:t>
            </a:r>
            <a:endParaRPr lang="ru-RU" sz="24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6454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Преимущества ЦОС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6768752" cy="4896544"/>
          </a:xfrm>
        </p:spPr>
        <p:txBody>
          <a:bodyPr>
            <a:normAutofit fontScale="70000" lnSpcReduction="20000"/>
          </a:bodyPr>
          <a:lstStyle/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/>
              <a:t>доступ </a:t>
            </a:r>
            <a:r>
              <a:rPr lang="ru-RU" dirty="0"/>
              <a:t>к высокоскоростному интернету в </a:t>
            </a:r>
            <a:r>
              <a:rPr lang="ru-RU" dirty="0" smtClean="0"/>
              <a:t>школе</a:t>
            </a:r>
            <a:endParaRPr lang="ru-RU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/>
              <a:t>доступ к различным образовательным сайтам и порталам, при помощи которых можно будет улучшить знания по предметам;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/>
              <a:t>возможность дистанционного освоения учебного материала </a:t>
            </a:r>
            <a:r>
              <a:rPr lang="ru-RU" dirty="0" smtClean="0"/>
              <a:t>детьми;</a:t>
            </a:r>
            <a:endParaRPr lang="ru-RU" dirty="0"/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/>
              <a:t>возможность ведения электронного обмена </a:t>
            </a:r>
            <a:r>
              <a:rPr lang="ru-RU" dirty="0" smtClean="0"/>
              <a:t>документацией;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/>
              <a:t>возможность получать информацию о процессе обучения на различных государственных платформах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 smtClean="0"/>
              <a:t>получение </a:t>
            </a:r>
            <a:r>
              <a:rPr lang="ru-RU" dirty="0"/>
              <a:t>доступа к видеотрансляциям лучших уроков;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dirty="0"/>
              <a:t>автоматизация процессов, которая избавит педагогов от лишней бумажной работы с </a:t>
            </a:r>
            <a:r>
              <a:rPr lang="ru-RU" dirty="0" smtClean="0"/>
              <a:t>отчетами.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95672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3" y="0"/>
            <a:ext cx="8928993" cy="83671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800" dirty="0">
                <a:effectLst/>
              </a:rPr>
              <a:t>Основные компоненты ЦОС образовательной организации</a:t>
            </a: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3566556"/>
              </p:ext>
            </p:extLst>
          </p:nvPr>
        </p:nvGraphicFramePr>
        <p:xfrm>
          <a:off x="107503" y="836712"/>
          <a:ext cx="8928993" cy="60186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7527"/>
                <a:gridCol w="2250106"/>
                <a:gridCol w="6141360"/>
              </a:tblGrid>
              <a:tr h="43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№ 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Основные </a:t>
                      </a:r>
                      <a:r>
                        <a:rPr lang="ru-RU" sz="1600" b="1" dirty="0" err="1">
                          <a:effectLst/>
                        </a:rPr>
                        <a:t>компоеннты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Удовлетворение требованиям ФГОС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240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Официальный сайт школы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Обеспечивает информационно-методическую поддержку образовательного процесса.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98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Электронная почта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Обеспечивает информационно-методическую поддержку образовательного процесса.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Электронный журнал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Обеспечивает планирование образовательного процесса и его ресурсного </a:t>
                      </a:r>
                      <a:r>
                        <a:rPr lang="ru-RU" sz="1600" b="1" dirty="0" smtClean="0">
                          <a:effectLst/>
                        </a:rPr>
                        <a:t>обеспечения,</a:t>
                      </a:r>
                      <a:r>
                        <a:rPr lang="ru-RU" sz="1600" b="1" baseline="0" dirty="0" smtClean="0">
                          <a:effectLst/>
                        </a:rPr>
                        <a:t> </a:t>
                      </a:r>
                      <a:r>
                        <a:rPr lang="ru-RU" sz="1600" b="1" dirty="0" smtClean="0">
                          <a:effectLst/>
                        </a:rPr>
                        <a:t>мониторинг </a:t>
                      </a:r>
                      <a:r>
                        <a:rPr lang="ru-RU" sz="1600" b="1" dirty="0">
                          <a:effectLst/>
                        </a:rPr>
                        <a:t>и фиксацию хода и результатов образовательного процесса.</a:t>
                      </a:r>
                      <a:endParaRPr lang="ru-RU" sz="14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Электронный календарь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Обеспечивает планирование образовательного процесса и его ресурсного обеспечения.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907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Система электронного документооборота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Обеспечивает современные процедуры создания, поиска, сбора, анализа, обработки, хранения и представления информации.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442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Система дистанционного обучения для учащихся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Обеспечивает дистанционное взаимодействие всех участников образовательного </a:t>
                      </a:r>
                      <a:r>
                        <a:rPr lang="ru-RU" sz="1600" b="1" dirty="0" smtClean="0">
                          <a:effectLst/>
                        </a:rPr>
                        <a:t>процесса, в </a:t>
                      </a:r>
                      <a:r>
                        <a:rPr lang="ru-RU" sz="1600" b="1" dirty="0">
                          <a:effectLst/>
                        </a:rPr>
                        <a:t>том числе, в рамках дистанционного образования.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7.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Корпоративный портал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Обеспечивает   формирование ИКТ-компетенции педагогов ОУ.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8.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Система поддержки пользователей компьютерной техники</a:t>
                      </a:r>
                      <a:endParaRPr lang="ru-RU" sz="16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Обеспечивает  условия для практического применения компьютерной техники участниками образовательного процесса.</a:t>
                      </a:r>
                      <a:endParaRPr lang="ru-RU" sz="16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7585" marR="67585" marT="40551" marB="40551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88369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758"/>
            <a:ext cx="6961402" cy="1080120"/>
          </a:xfrm>
        </p:spPr>
        <p:txBody>
          <a:bodyPr>
            <a:noAutofit/>
          </a:bodyPr>
          <a:lstStyle/>
          <a:p>
            <a:pPr fontAlgn="base"/>
            <a:r>
              <a:rPr lang="ru-RU" sz="2400" dirty="0" smtClean="0"/>
              <a:t>Использование элементов ЦОС при обучении</a:t>
            </a:r>
            <a:endParaRPr lang="ru-RU" sz="24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79512" y="1142878"/>
            <a:ext cx="6552728" cy="6174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2800" b="1" dirty="0" smtClean="0"/>
              <a:t>ПЛЮСЫ:</a:t>
            </a:r>
          </a:p>
          <a:p>
            <a:pPr>
              <a:buFont typeface="+mj-lt"/>
              <a:buAutoNum type="arabicPeriod"/>
            </a:pPr>
            <a:r>
              <a:rPr lang="ru-RU" sz="2000" b="1" dirty="0"/>
              <a:t>Быстрый и легкий </a:t>
            </a:r>
            <a:r>
              <a:rPr lang="ru-RU" sz="2000" b="1" dirty="0" smtClean="0"/>
              <a:t>доступ </a:t>
            </a:r>
            <a:r>
              <a:rPr lang="ru-RU" sz="1600" b="1" dirty="0" smtClean="0"/>
              <a:t>(нет необходимости носить журнал по кабинетам, электронная версия позволяет быстро узнать успеваемость ученика по всем предметам, доступ с любого компьютера (телефона, планшета), подключенного к Интернету, бесплатный, выход в любое время)</a:t>
            </a:r>
          </a:p>
          <a:p>
            <a:pPr>
              <a:buFont typeface="+mj-lt"/>
              <a:buAutoNum type="arabicPeriod"/>
            </a:pPr>
            <a:r>
              <a:rPr lang="ru-RU" sz="2000" b="1" dirty="0" smtClean="0"/>
              <a:t>Уменьшение бумажной волокиты </a:t>
            </a:r>
            <a:r>
              <a:rPr lang="ru-RU" sz="1600" b="1" dirty="0" smtClean="0"/>
              <a:t>(легко сделать быстро отчет об успеваемости учеников в классе и по предмету, наличие конструктора тестов)</a:t>
            </a:r>
          </a:p>
          <a:p>
            <a:pPr>
              <a:buFont typeface="+mj-lt"/>
              <a:buAutoNum type="arabicPeriod"/>
            </a:pPr>
            <a:r>
              <a:rPr lang="ru-RU" sz="2000" b="1" dirty="0"/>
              <a:t>Подробная информация о процессе </a:t>
            </a:r>
            <a:r>
              <a:rPr lang="ru-RU" sz="2000" b="1" dirty="0" smtClean="0"/>
              <a:t>обучения </a:t>
            </a:r>
            <a:endParaRPr lang="ru-RU" sz="1600" b="1" dirty="0"/>
          </a:p>
          <a:p>
            <a:pPr marL="180975" indent="-180975"/>
            <a:r>
              <a:rPr lang="ru-RU" sz="1600" b="1" dirty="0" smtClean="0"/>
              <a:t>в электронном журнале видно за что выставлена отметка;</a:t>
            </a:r>
          </a:p>
          <a:p>
            <a:pPr marL="180975" indent="-180975"/>
            <a:r>
              <a:rPr lang="ru-RU" sz="1600" b="1" dirty="0" smtClean="0"/>
              <a:t>есть возможность написать комментарий для каждого ученика;</a:t>
            </a:r>
          </a:p>
          <a:p>
            <a:pPr marL="180975" indent="-180975"/>
            <a:r>
              <a:rPr lang="ru-RU" sz="1600" b="1" dirty="0" smtClean="0"/>
              <a:t>прописываются домашние задания, поэтому есть возможность у родителей проконтролировать подготовку к урокам;</a:t>
            </a:r>
          </a:p>
          <a:p>
            <a:pPr marL="180975" indent="-180975"/>
            <a:r>
              <a:rPr lang="ru-RU" sz="1600" b="1" dirty="0" smtClean="0"/>
              <a:t>есть возможность оценить успеваемость в целом, так как выводится средний балл, возможно контролировать посещение детьми школы;</a:t>
            </a:r>
          </a:p>
          <a:p>
            <a:pPr marL="180975" indent="-180975"/>
            <a:r>
              <a:rPr lang="ru-RU" sz="1600" b="1" dirty="0"/>
              <a:t>в</a:t>
            </a:r>
            <a:r>
              <a:rPr lang="ru-RU" sz="1600" b="1" dirty="0" smtClean="0"/>
              <a:t>озможно сделать объявление для всего класса </a:t>
            </a:r>
          </a:p>
          <a:p>
            <a:pPr marL="180975" indent="-180975"/>
            <a:r>
              <a:rPr lang="ru-RU" sz="1600" b="1" dirty="0"/>
              <a:t>в</a:t>
            </a:r>
            <a:r>
              <a:rPr lang="ru-RU" sz="1600" b="1" dirty="0" smtClean="0"/>
              <a:t>озможно выложить ссылки на другие материалы (</a:t>
            </a:r>
            <a:r>
              <a:rPr lang="ru-RU" sz="1600" b="1" dirty="0" err="1" smtClean="0"/>
              <a:t>видеуроки</a:t>
            </a:r>
            <a:r>
              <a:rPr lang="ru-RU" sz="1600" b="1" dirty="0" smtClean="0"/>
              <a:t>, тесты и т.п.), прикрепить файлы.</a:t>
            </a:r>
            <a:endParaRPr lang="ru-RU" sz="2000" b="1" dirty="0"/>
          </a:p>
        </p:txBody>
      </p:sp>
      <p:pic>
        <p:nvPicPr>
          <p:cNvPr id="4" name="Picture 6" descr="https://vsarov.ru/wp-content/uploads/2020/03/dnevnik.ru_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69583"/>
            <a:ext cx="1488341" cy="1116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7231989" y="1700808"/>
            <a:ext cx="2016224" cy="18002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МБОУ СОШ №7 перешла на </a:t>
            </a:r>
            <a:r>
              <a:rPr lang="ru-RU" sz="2000" b="1" dirty="0" err="1" smtClean="0">
                <a:solidFill>
                  <a:schemeClr val="bg1"/>
                </a:solidFill>
              </a:rPr>
              <a:t>Дневник.ру</a:t>
            </a:r>
            <a:r>
              <a:rPr lang="ru-RU" sz="2000" b="1" dirty="0" smtClean="0">
                <a:solidFill>
                  <a:schemeClr val="bg1"/>
                </a:solidFill>
              </a:rPr>
              <a:t> в 2019-2020 учебном году</a:t>
            </a:r>
            <a:r>
              <a:rPr lang="ru-RU" sz="2400" b="1" dirty="0" smtClean="0"/>
              <a:t>.</a:t>
            </a:r>
            <a:endParaRPr lang="ru-RU" b="1" dirty="0" smtClean="0"/>
          </a:p>
          <a:p>
            <a:pPr marL="0" indent="0" algn="ctr">
              <a:buNone/>
            </a:pPr>
            <a:endParaRPr lang="ru-RU" b="1" dirty="0" smtClean="0"/>
          </a:p>
        </p:txBody>
      </p:sp>
    </p:spTree>
    <p:extLst>
      <p:ext uri="{BB962C8B-B14F-4D97-AF65-F5344CB8AC3E}">
        <p14:creationId xmlns:p14="http://schemas.microsoft.com/office/powerpoint/2010/main" val="1227929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c8b622112d619ec0fb25dece0e740b9746baa"/>
</p:tagLst>
</file>

<file path=ppt/theme/theme1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2515</TotalTime>
  <Words>1893</Words>
  <Application>Microsoft Office PowerPoint</Application>
  <PresentationFormat>Экран (4:3)</PresentationFormat>
  <Paragraphs>202</Paragraphs>
  <Slides>37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Arial</vt:lpstr>
      <vt:lpstr>Calibri</vt:lpstr>
      <vt:lpstr>Times New Roman</vt:lpstr>
      <vt:lpstr>Wingdings</vt:lpstr>
      <vt:lpstr>Тема Office</vt:lpstr>
      <vt:lpstr>Совершенствование и использование цифровой образовательной среды</vt:lpstr>
      <vt:lpstr>Цифровая образовательная среда  (ЦОС) - </vt:lpstr>
      <vt:lpstr>Цифровая образовательная среда включает в себя</vt:lpstr>
      <vt:lpstr>Презентация PowerPoint</vt:lpstr>
      <vt:lpstr>Основная задача ЦОС — создать современную и безопасную электронную образовательную среду, которая обеспечит доступность и высокое качество обучения всех видов и уровней. </vt:lpstr>
      <vt:lpstr>Задачи ЦОС ОО:</vt:lpstr>
      <vt:lpstr>Преимущества ЦОС</vt:lpstr>
      <vt:lpstr>Основные компоненты ЦОС образовательной организации</vt:lpstr>
      <vt:lpstr>Использование элементов ЦОС при обучении</vt:lpstr>
      <vt:lpstr>Использование элементов ЦОС при обучении</vt:lpstr>
      <vt:lpstr>Использование элементов ЦОС при обучении</vt:lpstr>
      <vt:lpstr>Виртуальные лабораторные работы</vt:lpstr>
      <vt:lpstr>Виртуальные лабораторные работы</vt:lpstr>
      <vt:lpstr>Виртуальные лабораторные работы</vt:lpstr>
      <vt:lpstr>Использование учебных пособий в при обучении</vt:lpstr>
      <vt:lpstr>Использование электронных учебных пособий в при обучении</vt:lpstr>
      <vt:lpstr>Использование учебных пособий в при обучении</vt:lpstr>
      <vt:lpstr>Использование учебных пособий в при обучении</vt:lpstr>
      <vt:lpstr>Использование учебных пособий в при обучении</vt:lpstr>
      <vt:lpstr>Использование учебных пособий в при обучении</vt:lpstr>
      <vt:lpstr>Использование учебных пособий в при обучении</vt:lpstr>
      <vt:lpstr>Использование учебных пособий в при обучении</vt:lpstr>
      <vt:lpstr>Использование учебных пособий в при обучении</vt:lpstr>
      <vt:lpstr>Использование учебных пособий в при обучении</vt:lpstr>
      <vt:lpstr>Использование videouroki.net </vt:lpstr>
      <vt:lpstr>Использование  "Видеоуроки в интернет" </vt:lpstr>
      <vt:lpstr>Презентация PowerPoint</vt:lpstr>
      <vt:lpstr>Использование  "Видеоуроки в интернет" </vt:lpstr>
      <vt:lpstr>Использование  "Видеоуроки в интернет" </vt:lpstr>
      <vt:lpstr>Использование  "Видеоуроки в интернет" </vt:lpstr>
      <vt:lpstr>Использование  "Видеоуроки в интернет" </vt:lpstr>
      <vt:lpstr>Использование  "Видеоуроки в интернет" </vt:lpstr>
      <vt:lpstr>Использование  "Видеоуроки в интернет" </vt:lpstr>
      <vt:lpstr>Возможные проблемы ЦОС</vt:lpstr>
      <vt:lpstr>Возможные проблемы ЦОС</vt:lpstr>
      <vt:lpstr>Презентация PowerPoint</vt:lpstr>
      <vt:lpstr>Используемые источники: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эра</dc:title>
  <dc:creator>obstinate</dc:creator>
  <dc:description>Шаблон презентации с сайта https://presentation-creation.ru/</dc:description>
  <cp:lastModifiedBy>Teacher</cp:lastModifiedBy>
  <cp:revision>769</cp:revision>
  <dcterms:created xsi:type="dcterms:W3CDTF">2018-02-25T09:09:03Z</dcterms:created>
  <dcterms:modified xsi:type="dcterms:W3CDTF">2021-05-28T09:48:30Z</dcterms:modified>
</cp:coreProperties>
</file>