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42"/>
  </p:notesMasterIdLst>
  <p:sldIdLst>
    <p:sldId id="257" r:id="rId2"/>
    <p:sldId id="261" r:id="rId3"/>
    <p:sldId id="258" r:id="rId4"/>
    <p:sldId id="259" r:id="rId5"/>
    <p:sldId id="302" r:id="rId6"/>
    <p:sldId id="270" r:id="rId7"/>
    <p:sldId id="271" r:id="rId8"/>
    <p:sldId id="272" r:id="rId9"/>
    <p:sldId id="273" r:id="rId10"/>
    <p:sldId id="274" r:id="rId11"/>
    <p:sldId id="285" r:id="rId12"/>
    <p:sldId id="284" r:id="rId13"/>
    <p:sldId id="275" r:id="rId14"/>
    <p:sldId id="280" r:id="rId15"/>
    <p:sldId id="281" r:id="rId16"/>
    <p:sldId id="282" r:id="rId17"/>
    <p:sldId id="283" r:id="rId18"/>
    <p:sldId id="286" r:id="rId19"/>
    <p:sldId id="276" r:id="rId20"/>
    <p:sldId id="277" r:id="rId21"/>
    <p:sldId id="278" r:id="rId22"/>
    <p:sldId id="279" r:id="rId23"/>
    <p:sldId id="287" r:id="rId24"/>
    <p:sldId id="303" r:id="rId25"/>
    <p:sldId id="304" r:id="rId26"/>
    <p:sldId id="305" r:id="rId27"/>
    <p:sldId id="288" r:id="rId28"/>
    <p:sldId id="295" r:id="rId29"/>
    <p:sldId id="297" r:id="rId30"/>
    <p:sldId id="296" r:id="rId31"/>
    <p:sldId id="298" r:id="rId32"/>
    <p:sldId id="299" r:id="rId33"/>
    <p:sldId id="289" r:id="rId34"/>
    <p:sldId id="290" r:id="rId35"/>
    <p:sldId id="291" r:id="rId36"/>
    <p:sldId id="292" r:id="rId37"/>
    <p:sldId id="293" r:id="rId38"/>
    <p:sldId id="300" r:id="rId39"/>
    <p:sldId id="306" r:id="rId40"/>
    <p:sldId id="301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CB7571-9117-404E-915D-17D038E5C647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387D20-C860-404E-9A11-7BF8D8447C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8186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EBB1D4B-4511-4A4E-A3F8-AC1C68E08093}" type="slidenum">
              <a:rPr lang="ru-RU" altLang="ru-RU"/>
              <a:pPr/>
              <a:t>40</a:t>
            </a:fld>
            <a:endParaRPr lang="ru-RU" altLang="ru-RU"/>
          </a:p>
        </p:txBody>
      </p:sp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78463" cy="4106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artoys.ru/shop/show_cat.php?start=30&amp;catid=101&amp;option=bypriced" TargetMode="External"/><Relationship Id="rId2" Type="http://schemas.openxmlformats.org/officeDocument/2006/relationships/hyperlink" Target="http://mou29-klgd.narod.ru/ob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your-mind.ru/category/training/uprazhneniya/dlya-zaversheniya-treninga/" TargetMode="External"/><Relationship Id="rId4" Type="http://schemas.openxmlformats.org/officeDocument/2006/relationships/hyperlink" Target="http://www.proshkolu.ru/user/Politova65/file/317858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16561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 </a:t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dirty="0"/>
              <a:t/>
            </a:r>
            <a:br>
              <a:rPr lang="ru-RU" dirty="0"/>
            </a:b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Бюджетное учреждение профессионального образования Ханты-Мансийского автономного округа–Югры «</a:t>
            </a:r>
            <a:r>
              <a:rPr lang="ru-RU" sz="3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Лангепасский</a:t>
            </a: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политехнический колледж» филиал в городе </a:t>
            </a:r>
            <a:r>
              <a:rPr lang="ru-RU" sz="3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Покачи</a:t>
            </a:r>
            <a:endParaRPr lang="ru-RU" sz="31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229824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48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 занятия </a:t>
            </a:r>
          </a:p>
          <a:p>
            <a:pPr marL="0" indent="0" algn="ctr">
              <a:buNone/>
            </a:pPr>
            <a:r>
              <a:rPr lang="ru-RU" sz="48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применением активных </a:t>
            </a:r>
            <a:r>
              <a:rPr lang="ru-RU" sz="48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48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интерактивных </a:t>
            </a:r>
            <a:endParaRPr lang="ru-RU" sz="48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8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методов </a:t>
            </a:r>
            <a:r>
              <a:rPr lang="ru-RU" sz="48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48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приемов обучения</a:t>
            </a:r>
          </a:p>
          <a:p>
            <a:pPr marL="0" indent="0" algn="ctr"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Подготовила:</a:t>
            </a:r>
          </a:p>
          <a:p>
            <a:pPr marL="0" indent="0" algn="r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методист Мельник О.И.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443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79208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методов обучения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68760"/>
            <a:ext cx="8784976" cy="5400600"/>
          </a:xfrm>
        </p:spPr>
        <p:txBody>
          <a:bodyPr/>
          <a:lstStyle/>
          <a:p>
            <a:pPr algn="just"/>
            <a:r>
              <a:rPr lang="ru-RU" sz="3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способу организации учебно-познавательной деятельности: </a:t>
            </a:r>
          </a:p>
          <a:p>
            <a:pPr algn="just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методы формирования ЗУН на практике,</a:t>
            </a:r>
          </a:p>
          <a:p>
            <a:pPr algn="just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методы получения новых знаний, </a:t>
            </a:r>
          </a:p>
          <a:p>
            <a:pPr algn="just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методы проверки и оценивания.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8000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/>
          <p:cNvSpPr/>
          <p:nvPr/>
        </p:nvSpPr>
        <p:spPr>
          <a:xfrm>
            <a:off x="1000100" y="357166"/>
            <a:ext cx="757242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460332" cy="922114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Изменение роли ученика</a:t>
            </a:r>
          </a:p>
        </p:txBody>
      </p:sp>
      <p:sp>
        <p:nvSpPr>
          <p:cNvPr id="5" name="Овал 4"/>
          <p:cNvSpPr/>
          <p:nvPr/>
        </p:nvSpPr>
        <p:spPr>
          <a:xfrm>
            <a:off x="4857752" y="2071678"/>
            <a:ext cx="3286148" cy="2928958"/>
          </a:xfrm>
          <a:prstGeom prst="ellipse">
            <a:avLst/>
          </a:prstGeom>
          <a:ln w="698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Ученик – </a:t>
            </a:r>
            <a:r>
              <a:rPr lang="ru-RU" sz="2000" dirty="0"/>
              <a:t> </a:t>
            </a:r>
            <a:r>
              <a:rPr lang="ru-RU" sz="2000" dirty="0" smtClean="0"/>
              <a:t>активный участник образовательного процесса</a:t>
            </a:r>
            <a:endParaRPr lang="ru-RU" sz="2000" dirty="0"/>
          </a:p>
        </p:txBody>
      </p:sp>
      <p:sp>
        <p:nvSpPr>
          <p:cNvPr id="6" name="Овал 5"/>
          <p:cNvSpPr/>
          <p:nvPr/>
        </p:nvSpPr>
        <p:spPr>
          <a:xfrm>
            <a:off x="571472" y="2071678"/>
            <a:ext cx="3286148" cy="29289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 smtClean="0"/>
          </a:p>
          <a:p>
            <a:pPr algn="ctr"/>
            <a:r>
              <a:rPr lang="ru-RU" sz="2000" dirty="0" smtClean="0"/>
              <a:t>Ученик – послушный исполнитель</a:t>
            </a:r>
            <a:endParaRPr lang="ru-RU" sz="2000" dirty="0"/>
          </a:p>
        </p:txBody>
      </p:sp>
      <p:sp>
        <p:nvSpPr>
          <p:cNvPr id="11" name="Стрелка вниз 10"/>
          <p:cNvSpPr/>
          <p:nvPr/>
        </p:nvSpPr>
        <p:spPr>
          <a:xfrm>
            <a:off x="6286512" y="5072074"/>
            <a:ext cx="357190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071538" y="5643578"/>
            <a:ext cx="721523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АМО (активные методы обучения)</a:t>
            </a:r>
            <a:endParaRPr lang="ru-RU" sz="3200" dirty="0">
              <a:solidFill>
                <a:schemeClr val="bg1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357158" y="1928802"/>
            <a:ext cx="2643206" cy="2214578"/>
          </a:xfrm>
          <a:prstGeom prst="line">
            <a:avLst/>
          </a:prstGeom>
          <a:ln w="1270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16200000" flipH="1">
            <a:off x="1178695" y="1821645"/>
            <a:ext cx="2428892" cy="2357454"/>
          </a:xfrm>
          <a:prstGeom prst="line">
            <a:avLst/>
          </a:prstGeom>
          <a:ln w="1270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Стрелка вправо 17"/>
          <p:cNvSpPr/>
          <p:nvPr/>
        </p:nvSpPr>
        <p:spPr>
          <a:xfrm>
            <a:off x="3857620" y="3500438"/>
            <a:ext cx="1000132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5514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/>
          <p:cNvSpPr/>
          <p:nvPr/>
        </p:nvSpPr>
        <p:spPr>
          <a:xfrm>
            <a:off x="1000100" y="357166"/>
            <a:ext cx="757242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16632"/>
            <a:ext cx="8329642" cy="936104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Изменение роли педагога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004048" y="1556792"/>
            <a:ext cx="3568480" cy="3443844"/>
          </a:xfrm>
          <a:prstGeom prst="ellipse">
            <a:avLst/>
          </a:prstGeom>
          <a:ln w="698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Модератор, консультант, наставник, старший партнер</a:t>
            </a:r>
            <a:endParaRPr lang="ru-RU" sz="2000" dirty="0"/>
          </a:p>
        </p:txBody>
      </p:sp>
      <p:sp>
        <p:nvSpPr>
          <p:cNvPr id="6" name="Овал 5"/>
          <p:cNvSpPr/>
          <p:nvPr/>
        </p:nvSpPr>
        <p:spPr>
          <a:xfrm>
            <a:off x="395536" y="1628800"/>
            <a:ext cx="3600400" cy="35283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 smtClean="0"/>
          </a:p>
          <a:p>
            <a:pPr algn="ctr"/>
            <a:endParaRPr lang="ru-RU" sz="2000" dirty="0" smtClean="0"/>
          </a:p>
          <a:p>
            <a:pPr algn="ctr"/>
            <a:r>
              <a:rPr lang="ru-RU" sz="2000" dirty="0" smtClean="0"/>
              <a:t>«контролирующий орган» </a:t>
            </a:r>
          </a:p>
        </p:txBody>
      </p:sp>
      <p:sp>
        <p:nvSpPr>
          <p:cNvPr id="11" name="Стрелка вниз 10"/>
          <p:cNvSpPr/>
          <p:nvPr/>
        </p:nvSpPr>
        <p:spPr>
          <a:xfrm>
            <a:off x="6286512" y="5072074"/>
            <a:ext cx="357190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643042" y="5643578"/>
            <a:ext cx="5857916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</a:t>
            </a:r>
            <a:r>
              <a:rPr lang="ru-RU" sz="32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модерации</a:t>
            </a: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181222" y="2059138"/>
            <a:ext cx="2643206" cy="2214578"/>
          </a:xfrm>
          <a:prstGeom prst="line">
            <a:avLst/>
          </a:prstGeom>
          <a:ln w="1270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16200000" flipH="1">
            <a:off x="1295921" y="1952551"/>
            <a:ext cx="2428892" cy="2357454"/>
          </a:xfrm>
          <a:prstGeom prst="line">
            <a:avLst/>
          </a:prstGeom>
          <a:ln w="1270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Стрелка вправо 17"/>
          <p:cNvSpPr/>
          <p:nvPr/>
        </p:nvSpPr>
        <p:spPr>
          <a:xfrm>
            <a:off x="3857620" y="3500438"/>
            <a:ext cx="1000132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766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792088"/>
          </a:xfrm>
        </p:spPr>
        <p:txBody>
          <a:bodyPr>
            <a:normAutofit/>
          </a:bodyPr>
          <a:lstStyle/>
          <a:p>
            <a:pPr algn="ctr"/>
            <a:r>
              <a:rPr lang="ru-RU" sz="3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Активные методы обучения</a:t>
            </a:r>
            <a:endParaRPr lang="ru-RU" sz="3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68760"/>
            <a:ext cx="8784976" cy="5400600"/>
          </a:xfrm>
        </p:spPr>
        <p:txBody>
          <a:bodyPr/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Активные методы обучения строятся по схеме взаимодействия "учитель = ученик". Из названия понятно, что это такие методы, которые предполагают равнозначное участие учителя и обучающихся в учебном процессе. То есть, дети выступают как равные участники и создатели урока.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Идея активных методов обучения в педагогике не нова. Родоначальниками метода принято считать таких прославленных педагогов, как Я. Коменский, И. Песталоцци, А.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Дистервег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Г. Гегель, Ж. Руссо, Д.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Дьюи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Хотя мысль, что успешное обучение строится, прежде всего, на самопознании, встречается еще у античных философов.</a:t>
            </a:r>
          </a:p>
        </p:txBody>
      </p:sp>
    </p:spTree>
    <p:extLst>
      <p:ext uri="{BB962C8B-B14F-4D97-AF65-F5344CB8AC3E}">
        <p14:creationId xmlns:p14="http://schemas.microsoft.com/office/powerpoint/2010/main" val="1008000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143108" y="285728"/>
            <a:ext cx="4786346" cy="71438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АМО?</a:t>
            </a:r>
            <a:endParaRPr lang="ru-RU" sz="40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5721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 АКТИВНЫЕ    МЕТОДЫ       ОБУЧЕНИЯ–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Это методы, стимулирующие познавательную деятельность обучающихся.</a:t>
            </a:r>
          </a:p>
          <a:p>
            <a:pPr algn="just">
              <a:buNone/>
            </a:pPr>
            <a:endParaRPr lang="ru-RU" sz="3600" dirty="0" smtClean="0">
              <a:solidFill>
                <a:srgbClr val="FF00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4282" y="1142984"/>
            <a:ext cx="8715436" cy="5286412"/>
          </a:xfrm>
          <a:prstGeom prst="roundRect">
            <a:avLst/>
          </a:prstGeom>
          <a:noFill/>
          <a:ln w="698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3" descr="C:\Documents and Settings\Администратор\Рабочий стол\programmapitan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6" y="3786190"/>
            <a:ext cx="1714071" cy="2521852"/>
          </a:xfrm>
          <a:prstGeom prst="rect">
            <a:avLst/>
          </a:prstGeom>
          <a:noFill/>
        </p:spPr>
      </p:pic>
      <p:pic>
        <p:nvPicPr>
          <p:cNvPr id="8" name="Picture 4" descr="E:\презентации РР шаблоны\картинки для презентаций\5223-original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4572008"/>
            <a:ext cx="2074583" cy="15716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17908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8712968" cy="6120679"/>
          </a:xfrm>
        </p:spPr>
        <p:txBody>
          <a:bodyPr>
            <a:normAutofit/>
          </a:bodyPr>
          <a:lstStyle/>
          <a:p>
            <a:pPr marL="0" indent="0" algn="ctr">
              <a:buFont typeface="Arial" charset="0"/>
              <a:buNone/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Активные методы обучения</a:t>
            </a:r>
          </a:p>
          <a:p>
            <a:pPr marL="0" indent="0" algn="just">
              <a:buFont typeface="Arial" charset="0"/>
              <a:buNone/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методы, побуждающие обучающихся к активной мыслительной и практической деятельности в процессе овладения учебным материалом.</a:t>
            </a:r>
          </a:p>
          <a:p>
            <a:pPr marL="0" indent="0" algn="just">
              <a:buFont typeface="Arial" charset="0"/>
              <a:buNone/>
              <a:defRPr/>
            </a:pP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Font typeface="Arial" charset="0"/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Активное обучение предполагает использование такой системы методов, которая направлена на самостоятельное овладение обучающимися знаниями и умениями в процессе активной мыслительной и практической деятельности.</a:t>
            </a:r>
          </a:p>
          <a:p>
            <a:pPr>
              <a:defRPr/>
            </a:pP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5171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856984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/>
              <a:t/>
            </a:r>
            <a:br>
              <a:rPr lang="ru-RU" sz="4400" b="1" dirty="0"/>
            </a:b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/>
              <a:t/>
            </a:r>
            <a:br>
              <a:rPr lang="ru-RU" sz="4400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АМО строятся 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836712"/>
            <a:ext cx="8712968" cy="583264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использовании знаний и опыта об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учающихся, 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вовлечении в процесс всех органов чувств,</a:t>
            </a:r>
          </a:p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групповой форме организации их работы, </a:t>
            </a:r>
          </a:p>
          <a:p>
            <a:pPr algn="ctr"/>
            <a:r>
              <a:rPr lang="ru-RU" b="1" dirty="0" err="1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деятельностном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подходе к обучению, </a:t>
            </a:r>
          </a:p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разнообразных коммуникациях, </a:t>
            </a:r>
          </a:p>
          <a:p>
            <a:pPr algn="ctr"/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творческом характере обучения,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практической направленности, 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диалоге и </a:t>
            </a:r>
            <a:r>
              <a:rPr lang="ru-RU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полилоге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интерактивности, </a:t>
            </a:r>
          </a:p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игровом действе,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рефлексии,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5800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93610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Эффекты АМО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84784"/>
            <a:ext cx="8822214" cy="5158926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/>
              <a:t>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 запоминает: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10% того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 он читает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20% того, что слышит,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% того, что видит;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50-70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% запоминается при участии в групповых дискуссиях,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80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% - при самостоятельном обнаружении и формулировании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проблем. </a:t>
            </a:r>
          </a:p>
          <a:p>
            <a:pPr algn="just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лишь 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обучающийся непосредственно участвует в реальной деятельности, в самостоятельной постановке проблем, выработке и принятии решения, формулировке выводов и прогнозов, он запоминает и усваивает материал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на 90%.  </a:t>
            </a:r>
          </a:p>
          <a:p>
            <a:pPr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(данные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были получены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немецкими, американскими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российскими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исследователями)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Picture 3" descr="E:\презентации РР шаблоны\картинки для презентаций\5220-origina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500042"/>
            <a:ext cx="2329454" cy="2476496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noFill/>
          <a:ln w="444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167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143108" y="142852"/>
            <a:ext cx="4857784" cy="9144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034" y="1285860"/>
            <a:ext cx="7858180" cy="3643338"/>
          </a:xfrm>
          <a:prstGeom prst="roundRect">
            <a:avLst/>
          </a:prstGeom>
          <a:solidFill>
            <a:srgbClr val="CFED5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1520" y="5429264"/>
            <a:ext cx="8640960" cy="1128714"/>
          </a:xfrm>
          <a:prstGeom prst="roundRect">
            <a:avLst/>
          </a:prstGeom>
          <a:solidFill>
            <a:srgbClr val="C2F3F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высокой 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мотивированности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 и желание заниматься 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0872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АМО для студента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124744"/>
            <a:ext cx="7746654" cy="3804455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гровая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разбора 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презентации материала,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двигаться и разговаривать в процессе обсуждения заданий,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подключение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творчества при подготовке презентации,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соревнование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команд,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азарт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значительная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доля самостоятельности на уроке,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ответственность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правильность представления материала и усвоения его другими </a:t>
            </a:r>
          </a:p>
        </p:txBody>
      </p:sp>
      <p:sp>
        <p:nvSpPr>
          <p:cNvPr id="8" name="Стрелка вниз 7"/>
          <p:cNvSpPr/>
          <p:nvPr/>
        </p:nvSpPr>
        <p:spPr>
          <a:xfrm>
            <a:off x="4357686" y="4929198"/>
            <a:ext cx="260033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964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79208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Признаки активных методов обучения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68760"/>
            <a:ext cx="8784976" cy="5400600"/>
          </a:xfrm>
        </p:spPr>
        <p:txBody>
          <a:bodyPr/>
          <a:lstStyle/>
          <a:p>
            <a:pPr lvl="0"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активизация мышления, причем обучающийся вынужден быть активным;</a:t>
            </a:r>
          </a:p>
          <a:p>
            <a:pPr lvl="0" algn="just"/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длительное время активности — обучающийся работает не эпизодически, а в течение всего учебного процесса;</a:t>
            </a:r>
          </a:p>
          <a:p>
            <a:pPr lvl="0"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самостоятельность в выработке и поиске решений поставленных задач;</a:t>
            </a:r>
          </a:p>
          <a:p>
            <a:pPr lvl="0" algn="just"/>
            <a:r>
              <a:rPr lang="ru-RU" sz="2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мотивированность</a:t>
            </a: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 обучению.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8000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292080" y="620688"/>
            <a:ext cx="3096344" cy="6408712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i="1" dirty="0" smtClean="0"/>
              <a:t>   </a:t>
            </a:r>
            <a:r>
              <a:rPr lang="ru-RU" sz="3600" b="1" i="1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Ученик </a:t>
            </a:r>
            <a:r>
              <a:rPr lang="ru-RU" sz="3600" b="1" i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– это не сосуд, который надо наполнить</a:t>
            </a:r>
            <a:r>
              <a:rPr lang="ru-RU" sz="3600" b="1" i="1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,    </a:t>
            </a:r>
            <a:r>
              <a:rPr lang="ru-RU" sz="3600" b="1" i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а факел, который надо </a:t>
            </a:r>
            <a:r>
              <a:rPr lang="ru-RU" sz="3600" b="1" i="1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зажечь.</a:t>
            </a:r>
            <a:endParaRPr lang="ru-RU" sz="3600" b="1" i="1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algn="ctr">
              <a:buNone/>
            </a:pPr>
            <a:r>
              <a:rPr lang="ru-RU" sz="3600" b="1" i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 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4" name="Picture 4" descr="08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714356"/>
            <a:ext cx="4000528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кругленный прямоугольник 4"/>
          <p:cNvSpPr/>
          <p:nvPr/>
        </p:nvSpPr>
        <p:spPr>
          <a:xfrm>
            <a:off x="357158" y="285728"/>
            <a:ext cx="8572560" cy="635798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6998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86409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активных методов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68760"/>
            <a:ext cx="8784976" cy="5400600"/>
          </a:xfrm>
        </p:spPr>
        <p:txBody>
          <a:bodyPr/>
          <a:lstStyle/>
          <a:p>
            <a:pPr algn="just"/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Самая общая классификация делит активные методы на две большие группы: </a:t>
            </a: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индивидуальные и групповые.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Более подробная включает следующие группы:</a:t>
            </a:r>
          </a:p>
          <a:p>
            <a:pPr lvl="0" algn="just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Дискуссионные.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Игровые.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Тренинговые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Рейтинговые.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2144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79208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 приемы активного обучения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68760"/>
            <a:ext cx="8784976" cy="5400600"/>
          </a:xfrm>
        </p:spPr>
        <p:txBody>
          <a:bodyPr/>
          <a:lstStyle/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обучения педагог может выбирать как один активный метод, так и использовать комбинацию нескольких. Но успех зависит от системности и соотношения выбранных методов и поставленных задач.</a:t>
            </a:r>
          </a:p>
          <a:p>
            <a:pPr marL="0" indent="0" algn="ctr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Самые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распространенные методы активного обучения:</a:t>
            </a:r>
          </a:p>
          <a:p>
            <a:pPr lvl="0" algn="just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наиболее простой и доступный метод для использования на уроках. Это демонстрирование слайдов, подготовленных самими обучающимися по теме.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2144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79208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 приемы активного обучения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68760"/>
            <a:ext cx="8784976" cy="5400600"/>
          </a:xfrm>
        </p:spPr>
        <p:txBody>
          <a:bodyPr>
            <a:normAutofit fontScale="92500"/>
          </a:bodyPr>
          <a:lstStyle/>
          <a:p>
            <a:pPr lvl="0"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Кейс-технологии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используются в педагогике с прошлого века. Строятся на анализе смоделированных или реальных ситуаций и поиске решения. Причем различают два подхода к созданию кейсов. Американская школа предлагает поиск одного-единственного правильного решения поставленной задачи. Европейская школа, наоборот, приветствует многогранность решений и их обоснование.</a:t>
            </a:r>
          </a:p>
          <a:p>
            <a:pPr lvl="0"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Проблемная лекция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в отличие от традиционной, передача знаний во время проблемной лекции происходит не в пассивной форме. То есть учитель не преподносит готовые утверждения, а лишь ставит вопросы и обозначает проблему. Правила выводят сами учащиеся. Этот метод достаточно сложен и требует наличия у студентов определенного опыта логических рассуждений.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2144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79208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 приемы активного обучения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68760"/>
            <a:ext cx="8784976" cy="5400600"/>
          </a:xfrm>
        </p:spPr>
        <p:txBody>
          <a:bodyPr>
            <a:normAutofit lnSpcReduction="10000"/>
          </a:bodyPr>
          <a:lstStyle/>
          <a:p>
            <a:pPr lvl="0"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в отличие от деловых игр, дидактические игры регламентируются жестко и не предполагают выработку логической цепочки для решения проблемы. Игровые методы можно отнести и к интерактивным методам обучения. Все зависит от выбора игры. Так, популярные игры-путешествия, спектакли, викторины, КВН — это приемы из арсенала интерактивных методов, так как предполагают взаимодействие учащихся друг с другом.</a:t>
            </a:r>
          </a:p>
          <a:p>
            <a:pPr lvl="0" algn="just"/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Баскет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-метод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основан на имитации ситуации. Например, ученик должен выступить в роли гида и провести экскурсию по историческому музею. При этом его задача — собрать и донести информацию о каждом экспонате.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4456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712968" cy="648072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приемы активного обучения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052736"/>
            <a:ext cx="8640960" cy="5400600"/>
          </a:xfrm>
        </p:spPr>
        <p:txBody>
          <a:bodyPr>
            <a:normAutofit/>
          </a:bodyPr>
          <a:lstStyle/>
          <a:p>
            <a:pPr algn="just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Кластер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это графическая форма организации информации, когда выделяются основные смысловые единицы, которые фиксируются в виде схемы с обозначением всех связей между ними. Он представляет собой изображение, способствующее систематизации и обобщению учебного материала. 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5621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712968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Основные принципы составления кластера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80728"/>
            <a:ext cx="8640960" cy="5616624"/>
          </a:xfrm>
        </p:spPr>
        <p:txBody>
          <a:bodyPr>
            <a:normAutofit fontScale="92500" lnSpcReduction="20000"/>
          </a:bodyPr>
          <a:lstStyle/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Кластер 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оформляется в виде грозди или модели планеты со спутниками. В центре располагается основное понятие, мысль, по сторонам обозначаются крупные смысловые единицы, соединенные с центральным понятием прямыми линиями. Это могут быть слова, словосочетания, предложения, выражающие идеи, мысли, факты, образы, ассоциации, касающиеся данной темы. И уже вокруг «спутников» центральной планеты могут находиться менее значительные смысловые единицы, более полно раскрывающие тему и расширяющие логические связи. Важно уметь конкретизировать категории, обосновывая их при помощи мнений и фактов, содержащихся в изучаемом материале.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1033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39"/>
            <a:ext cx="8229600" cy="469729"/>
          </a:xfrm>
        </p:spPr>
        <p:txBody>
          <a:bodyPr>
            <a:noAutofit/>
          </a:bodyPr>
          <a:lstStyle/>
          <a:p>
            <a:endParaRPr lang="ru-RU" sz="3200" dirty="0"/>
          </a:p>
        </p:txBody>
      </p:sp>
      <p:pic>
        <p:nvPicPr>
          <p:cNvPr id="4" name="Объект 3" descr="http://katti.ucoz.ru/_pu/56/47384420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80728"/>
            <a:ext cx="8640959" cy="56166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69598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40960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Интерактивные методы обучения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832648"/>
          </a:xfrm>
        </p:spPr>
        <p:txBody>
          <a:bodyPr>
            <a:normAutofit fontScale="92500"/>
          </a:bodyPr>
          <a:lstStyle/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Интерактивный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(«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Inter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- это взаимный, «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act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- действовать) – означает взаимодействовать, находиться в режиме беседы, диалога с кем-либо. Другими словами, в отличие от </a:t>
            </a:r>
            <a:r>
              <a:rPr lang="ru-RU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активных методов, интерактивные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ориентированы на более широкое взаимодействие студентов не только с преподавателем, но и друг с другом и на доминирование активности студентов в процессе обучения. Место преподавателя на интерактивных занятиях сводится к направлению деятельности студентов на достижение целей занятия. Преподаватель также разрабатывает план занятия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(обычно, это интерактивные упражнения и задания, в ходе выполнения которых студент изучает материал).</a:t>
            </a:r>
          </a:p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7360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40960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Интерактивные методы обучения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784976" cy="5616624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Интерактивное обучение — это специальная форма организации познавательной деятельности. Она подразумевает вполне конкретные и прогнозируемые цели.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состоит в создании комфортных условий обучения, при которых студент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чувствует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свою успешность, свою интеллектуальную состоятельность, что делает продуктивным сам процесс обучения,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даёт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и навыки, а также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создаёт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базу для работы по решению проблем после того, как обучение закончится.</a:t>
            </a: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Другими словами, </a:t>
            </a: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интерактивное обучение – это, прежде всего, диалоговое обучение, в ходе которого осуществляется взаимодействие между студентом и преподавателем, между самими студентами.</a:t>
            </a:r>
          </a:p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2276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40960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Интерактивные методы обучения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764704"/>
            <a:ext cx="8856984" cy="5688632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Задачами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интерактивных форм обучения являются:</a:t>
            </a:r>
          </a:p>
          <a:p>
            <a:pPr lvl="0" algn="just"/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пробуждение у обучающихся интереса;</a:t>
            </a:r>
          </a:p>
          <a:p>
            <a:pPr lvl="0"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эффективное усвоение учебного материала;</a:t>
            </a:r>
          </a:p>
          <a:p>
            <a:pPr lvl="0" algn="just"/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самостоятельный поиск учащимися путей и вариантов решения поставленной учебной задачи (выбор одного из предложенных вариантов или нахождение собственного варианта и обоснование решения);</a:t>
            </a:r>
          </a:p>
          <a:p>
            <a:pPr lvl="0"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установление воздействия между студентами, обучение работать в команде, проявлять терпимость к любой точке зрения, уважать право каждого на свободу слова, уважать его достоинства;</a:t>
            </a:r>
          </a:p>
          <a:p>
            <a:pPr lvl="0" algn="just"/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 обучающихся мнения и отношения;</a:t>
            </a:r>
          </a:p>
          <a:p>
            <a:pPr lvl="0"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жизненных и профессиональных навыков;</a:t>
            </a:r>
          </a:p>
          <a:p>
            <a:pPr lvl="0" algn="just"/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выход на уровень осознанной компетентности студента.</a:t>
            </a:r>
          </a:p>
          <a:p>
            <a:pPr algn="just"/>
            <a:endParaRPr lang="ru-RU" sz="2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58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712968" cy="1484784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УСЛОВИЯМ РЕАЛИЗАЦИИ ПРОГРАММЫ ПОДГОТОВКИ СПЕЦИАЛИСТОВ СРЕДНЕГО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ЗВЕНА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28800"/>
            <a:ext cx="8640960" cy="4968552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	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ФГОС сказано, что образовательная организация </a:t>
            </a:r>
            <a:r>
              <a:rPr lang="ru-RU" sz="2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предусматривать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целях реализации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компетентностного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подхода использование в образовательном процессе активных и интерактивных форм проведения занятий (компьютерных симуляций, деловых и ролевых игр, разбора конкретных ситуаций, психологических и иных тренингов, групповых дискуссий) в сочетании с внеаудиторной работой для формирования и развития общих и профессиональных компетенций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обучающихся.</a:t>
            </a:r>
            <a:endParaRPr lang="ru-RU" sz="28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7589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640960" cy="79208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Интерактивные методы обучения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340768"/>
            <a:ext cx="8784976" cy="5256584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При использовании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интерактивных форм роль преподавателя резко меняется, перестаёт быть центральной, он лишь регулирует процесс и занимается его общей организацией, готовит заранее необходимые задания и формулирует вопросы или темы для обсуждения в группах, даёт консультации, контролирует время и порядок выполнения намеченного плана. Участники обращаются к социальному опыту – собственному и других людей, при этом им приходится вступать в коммуникацию друг с другом, совместно решать поставленные задачи, преодолевать конфликты, находить общие точки соприкосновения, идти на компромиссы.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3653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640960" cy="79208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Интерактивные методы обучения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340768"/>
            <a:ext cx="8784976" cy="525658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Выделяют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следующие виды интерактивных форм обучения:</a:t>
            </a:r>
          </a:p>
          <a:p>
            <a:pPr lvl="0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деловые и ролевые игры;</a:t>
            </a:r>
          </a:p>
          <a:p>
            <a:pPr lvl="0" algn="just"/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психологические и иные тренинги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групповая, научная дискуссия, диспут;</a:t>
            </a:r>
          </a:p>
          <a:p>
            <a:pPr lvl="0" algn="just"/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дебаты;</a:t>
            </a:r>
          </a:p>
          <a:p>
            <a:pPr lvl="0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кейс-метод;</a:t>
            </a:r>
          </a:p>
          <a:p>
            <a:pPr lvl="0" algn="just"/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проектов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мозговой штурм;</a:t>
            </a:r>
          </a:p>
          <a:p>
            <a:pPr lvl="0" algn="just"/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портфолио;</a:t>
            </a:r>
          </a:p>
          <a:p>
            <a:pPr lvl="0" algn="just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5583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640960" cy="79208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Интерактивные методы обучения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340768"/>
            <a:ext cx="8784976" cy="5256584"/>
          </a:xfrm>
        </p:spPr>
        <p:txBody>
          <a:bodyPr>
            <a:normAutofit fontScale="92500" lnSpcReduction="10000"/>
          </a:bodyPr>
          <a:lstStyle/>
          <a:p>
            <a:pPr lvl="0" algn="just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семинар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диалоговом режиме (семинар - диалог);</a:t>
            </a:r>
          </a:p>
          <a:p>
            <a:pPr lvl="0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разбор конкретных ситуаций;</a:t>
            </a:r>
          </a:p>
          <a:p>
            <a:pPr lvl="0" algn="just"/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работы в малых группах (результат работы студенческих исследовательских групп);</a:t>
            </a:r>
          </a:p>
          <a:p>
            <a:pPr lvl="0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круглые столы;</a:t>
            </a:r>
          </a:p>
          <a:p>
            <a:pPr lvl="0" algn="just"/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форумов;</a:t>
            </a:r>
          </a:p>
          <a:p>
            <a:pPr lvl="0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компьютерное моделирование и практический анализ результатов;</a:t>
            </a:r>
          </a:p>
          <a:p>
            <a:pPr lvl="0" algn="just"/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презентации на основе современных мультимедийных средств;</a:t>
            </a:r>
          </a:p>
          <a:p>
            <a:pPr lvl="0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интерактивные лекции;</a:t>
            </a:r>
          </a:p>
          <a:p>
            <a:pPr lvl="0" algn="just"/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бинарная лекция (лекция вдвоем);</a:t>
            </a:r>
          </a:p>
          <a:p>
            <a:pPr lvl="0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лекция с заранее запланированными ошибками;</a:t>
            </a:r>
          </a:p>
          <a:p>
            <a:pPr lvl="0" algn="just"/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проблемная лекция.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1093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008112"/>
          </a:xfrm>
        </p:spPr>
        <p:txBody>
          <a:bodyPr>
            <a:noAutofit/>
          </a:bodyPr>
          <a:lstStyle/>
          <a:p>
            <a:pPr algn="ctr"/>
            <a:r>
              <a:rPr lang="ru-RU" sz="3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интерактивных методов обучения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340768"/>
            <a:ext cx="8640960" cy="5184576"/>
          </a:xfrm>
        </p:spPr>
        <p:txBody>
          <a:bodyPr>
            <a:normAutofit lnSpcReduction="10000"/>
          </a:bodyPr>
          <a:lstStyle/>
          <a:p>
            <a:pPr lvl="0" algn="just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самостоятельному поиску, анализу информации и выработке правильного решения ситуации.</a:t>
            </a:r>
          </a:p>
          <a:p>
            <a:pPr lvl="0" algn="just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работе в команде: уважать чужое мнение, проявлять толерантность к другой точке зрения.</a:t>
            </a:r>
          </a:p>
          <a:p>
            <a:pPr lvl="0" algn="just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формировать собственное мнение, опирающееся на определенные факты.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7164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04088"/>
            <a:ext cx="8640960" cy="9247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 приемы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интерактивного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96752"/>
            <a:ext cx="8640960" cy="5256584"/>
          </a:xfrm>
        </p:spPr>
        <p:txBody>
          <a:bodyPr>
            <a:normAutofit fontScale="92500" lnSpcReduction="10000"/>
          </a:bodyPr>
          <a:lstStyle/>
          <a:p>
            <a:pPr lvl="0"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Мозговой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штурм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поток вопросов и ответов, или предложений и идей по заданной теме, при  котором анализ правильности/неправильности производится после проведения штурма. </a:t>
            </a:r>
          </a:p>
          <a:p>
            <a:pPr lvl="0"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Кластеры, сравнительные диаграммы,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пазлы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поиск ключевых слов и проблем по определенной мини-теме.</a:t>
            </a:r>
          </a:p>
          <a:p>
            <a:pPr lvl="0"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Интерактивный урок с применением аудио- и видеоматериалов, ИКТ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Например, тесты в режиме онлайн, работа с электронными учебниками, обучающими программами, учебными сайтами.</a:t>
            </a:r>
          </a:p>
          <a:p>
            <a:pPr lvl="0"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Круглый стол (дискуссия, дебаты)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групповой вид метода, которые предполагает коллективное обсуждение студентами проблемы, предложений, идей, мнений и совместный поиск решения.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5047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04088"/>
            <a:ext cx="8640960" cy="9247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 приемы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интерактивного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640960" cy="5112568"/>
          </a:xfrm>
        </p:spPr>
        <p:txBody>
          <a:bodyPr>
            <a:normAutofit/>
          </a:bodyPr>
          <a:lstStyle/>
          <a:p>
            <a:pPr lvl="0"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Деловые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(в том числе ролевые, имитационные, луночные) — достаточно популярный метод, который может применяться даже в начальной школе. Во время игры обучающиеся играют роли участников той или иной ситуации, примеривая на себя разные профессии/ ситуации/должности.</a:t>
            </a:r>
          </a:p>
          <a:p>
            <a:pPr lvl="0"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Аквариум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одна из разновидностей деловой игры, напоминающая реалити-шоу. При этом заданную ситуацию обыгрывают 2-3 участника. Остальные наблюдают со стороны и анализируют не только действия участников, но и предложенные ими варианты, идеи.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742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568952" cy="93610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 приемы интерактивного обучения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556792"/>
            <a:ext cx="8712968" cy="4968552"/>
          </a:xfrm>
        </p:spPr>
        <p:txBody>
          <a:bodyPr>
            <a:normAutofit lnSpcReduction="10000"/>
          </a:bodyPr>
          <a:lstStyle/>
          <a:p>
            <a:pPr lvl="0"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проектов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самостоятельная разработка обучающимися проекта по теме и его защита.</a:t>
            </a:r>
          </a:p>
          <a:p>
            <a:pPr lvl="0" algn="just"/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BarCamp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или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антиконференция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Метод предложил веб-мастер Тим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О´Рейли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Суть его в том, что каждый становится не только участником, но и организатором конференции. Все участники выступают с новыми идеями, презентациями, предложениями по заданной теме. Далее происходит поиск самых интересных идей и их общее обсуждение.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интерактивным методам обучения на уроке также относят мастер-классы, построение шкалы мнений, ПОПС-формулу, дерево решений.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2624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21602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784976" cy="626469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активные и интерактивные методы обучения призваны решать главную задачу, сформулированную в ФГОС — научить ребенка учиться. То есть истина не должна преподноситься "на блюдечке". Гораздо важнее развивать критическое мышление, основанное на анализе ситуации, самостоятельном поиске информации, построению логической цепочки и принятию взвешенного и аргументированного решения.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2650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2008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712968" cy="5472608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Для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творческих способностей преподавателю сегодня очень важно от репродуктивных методов обучения перейти к продуктивным, когда обучающийся должен не только показывать понимание изучаемого явления, но и решать задачи, вскрывая причинно-следственные связи между ними, уметь связать изучаемый материал с практикой, с жизнью. Использование в своей работе 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активных и интерактивных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методов позволяет формировать у студентов компетенции для работы по выбранной профессии.</a:t>
            </a:r>
          </a:p>
          <a:p>
            <a:pPr algn="just"/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связи с требованиями ФГОС каждому преподавателю необходимо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знакомиться с активными,  интерактивными методами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применять их в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своей работе. Для любой темы урока можно подобрать свой метод. Но, в то же время, нельзя уходить и от традиционных методов обучения. Каждый педагог имеет право выбора.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4953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86409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 информации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2276872"/>
            <a:ext cx="7488832" cy="3096344"/>
          </a:xfrm>
        </p:spPr>
        <p:txBody>
          <a:bodyPr>
            <a:normAutofit/>
          </a:bodyPr>
          <a:lstStyle/>
          <a:p>
            <a:pPr algn="just"/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http://Электронный курс образовательного портала "Мой университет» </a:t>
            </a:r>
            <a:r>
              <a:rPr lang="ru-RU" sz="20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«Активные методы обучения»</a:t>
            </a:r>
          </a:p>
          <a:p>
            <a:pPr algn="just"/>
            <a:r>
              <a:rPr lang="ru-RU" sz="2000" b="1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http://mou29-klgd.narod.ru/ob.htm</a:t>
            </a:r>
            <a:endParaRPr lang="ru-RU" sz="2000" b="1" u="sng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http://www.yartoys.ru/shop/show_cat.php?start=30&amp;catid=101&amp;option=bypriced</a:t>
            </a:r>
            <a:endParaRPr lang="ru-RU" sz="20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http://www.proshkolu.ru/user/Politova65/file/317858/</a:t>
            </a:r>
            <a:endParaRPr lang="ru-RU" sz="20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http://www.your-mind.ru/category/training/uprazhneniya/dlya-zaversheniya-treninga/</a:t>
            </a:r>
            <a:endParaRPr lang="ru-RU" sz="20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7544" y="476672"/>
            <a:ext cx="8136904" cy="5760640"/>
          </a:xfrm>
          <a:prstGeom prst="roundRect">
            <a:avLst/>
          </a:prstGeom>
          <a:noFill/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11560" y="620688"/>
            <a:ext cx="7920880" cy="864096"/>
          </a:xfrm>
          <a:prstGeom prst="roundRect">
            <a:avLst/>
          </a:prstGeom>
          <a:noFill/>
          <a:ln w="508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83568" y="1700808"/>
            <a:ext cx="7776864" cy="4248472"/>
          </a:xfrm>
          <a:prstGeom prst="round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4584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12968" cy="1368152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УСЛОВИЯМ РЕАЛИЗАЦИИ ПРОГРАММЫ ПОДГОТОВКИ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КВАЛИФИЦИРОВАННЫХ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РАБОЧИХ И СЛУЖАЩИХ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84784"/>
            <a:ext cx="8640960" cy="511256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предусматривать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реализации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компетентностного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подхода использование в образовательном процессе активных форм проведения занятий с применением электронных образовательных ресурсов, деловых и ролевых игр, индивидуальных и групповых проектов, анализа производственных ситуаций, психологических и иных тренингов, групповых дискуссий в сочетании с внеаудиторной работой для формирования и развития общих и профессиональных компетенций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60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 Box 1"/>
          <p:cNvSpPr txBox="1"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>
              <a:buClrTx/>
              <a:buFontTx/>
              <a:buNone/>
            </a:pPr>
            <a:endParaRPr lang="ru-RU" altLang="ru-RU" sz="1400" dirty="0"/>
          </a:p>
        </p:txBody>
      </p:sp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457200" y="274638"/>
            <a:ext cx="7427913" cy="633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 sz="3200" b="1">
                <a:solidFill>
                  <a:srgbClr val="FFFFFF"/>
                </a:solidFill>
                <a:latin typeface="Arial Narrow" pitchFamily="34" charset="0"/>
              </a:rPr>
              <a:t>     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827088" y="908051"/>
            <a:ext cx="7859712" cy="4897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33375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charset="0"/>
              </a:defRPr>
            </a:lvl1pPr>
            <a:lvl2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charset="0"/>
              </a:defRPr>
            </a:lvl2pPr>
            <a:lvl3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charset="0"/>
              </a:defRPr>
            </a:lvl3pPr>
            <a:lvl4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charset="0"/>
              </a:defRPr>
            </a:lvl4pPr>
            <a:lvl5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ts val="600"/>
              </a:spcBef>
              <a:buClrTx/>
              <a:buFontTx/>
              <a:buNone/>
            </a:pPr>
            <a:endParaRPr lang="ru-RU" altLang="ru-RU" sz="2400" dirty="0">
              <a:solidFill>
                <a:srgbClr val="235B40"/>
              </a:solidFill>
              <a:latin typeface="Arial Narrow" pitchFamily="34" charset="0"/>
            </a:endParaRPr>
          </a:p>
          <a:p>
            <a:pPr algn="ctr">
              <a:spcBef>
                <a:spcPts val="600"/>
              </a:spcBef>
              <a:buClrTx/>
              <a:buFontTx/>
              <a:buNone/>
            </a:pPr>
            <a:endParaRPr lang="ru-RU" altLang="ru-RU" sz="2400" dirty="0">
              <a:solidFill>
                <a:srgbClr val="235B40"/>
              </a:solidFill>
              <a:latin typeface="Arial Narrow" pitchFamily="34" charset="0"/>
            </a:endParaRPr>
          </a:p>
          <a:p>
            <a:pPr algn="ctr">
              <a:spcBef>
                <a:spcPts val="600"/>
              </a:spcBef>
              <a:buClrTx/>
              <a:buFontTx/>
              <a:buNone/>
            </a:pPr>
            <a:endParaRPr lang="ru-RU" altLang="ru-RU" sz="2400" dirty="0">
              <a:solidFill>
                <a:srgbClr val="235B40"/>
              </a:solidFill>
              <a:latin typeface="Arial Narrow" pitchFamily="34" charset="0"/>
            </a:endParaRPr>
          </a:p>
          <a:p>
            <a:pPr algn="ctr">
              <a:spcBef>
                <a:spcPts val="600"/>
              </a:spcBef>
              <a:buClrTx/>
              <a:buFontTx/>
              <a:buNone/>
            </a:pPr>
            <a:endParaRPr lang="ru-RU" altLang="ru-RU" sz="2400" dirty="0">
              <a:solidFill>
                <a:srgbClr val="235B40"/>
              </a:solidFill>
              <a:latin typeface="Arial Narrow" pitchFamily="34" charset="0"/>
            </a:endParaRPr>
          </a:p>
          <a:p>
            <a:pPr algn="ctr">
              <a:spcBef>
                <a:spcPts val="1000"/>
              </a:spcBef>
              <a:buClrTx/>
              <a:buFontTx/>
              <a:buNone/>
            </a:pPr>
            <a:r>
              <a:rPr lang="ru-RU" altLang="ru-RU" sz="4000" b="1" dirty="0">
                <a:solidFill>
                  <a:srgbClr val="235B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860800"/>
            <a:ext cx="2519363" cy="25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1735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500034" y="214290"/>
            <a:ext cx="7858180" cy="114300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85720" y="1571612"/>
            <a:ext cx="8358246" cy="350046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7858180" cy="114300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Универсальные  навыки – 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требования, предъявляемые жизнью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186766" cy="4525963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2600" dirty="0" smtClean="0"/>
              <a:t>способность принимать решения и умение решать проблемы, </a:t>
            </a:r>
          </a:p>
          <a:p>
            <a:pPr algn="just"/>
            <a:r>
              <a:rPr lang="ru-RU" sz="2600" dirty="0" smtClean="0"/>
              <a:t>коммуникативные </a:t>
            </a:r>
            <a:r>
              <a:rPr lang="ru-RU" sz="2600" dirty="0"/>
              <a:t>умения и качества, </a:t>
            </a:r>
            <a:endParaRPr lang="ru-RU" sz="2600" dirty="0" smtClean="0"/>
          </a:p>
          <a:p>
            <a:pPr algn="just"/>
            <a:r>
              <a:rPr lang="ru-RU" sz="2600" dirty="0" smtClean="0"/>
              <a:t>умения </a:t>
            </a:r>
            <a:r>
              <a:rPr lang="ru-RU" sz="2600" dirty="0"/>
              <a:t>ясно формулировать сообщения и четко ставить задачи, </a:t>
            </a:r>
            <a:endParaRPr lang="ru-RU" sz="2600" dirty="0" smtClean="0"/>
          </a:p>
          <a:p>
            <a:pPr algn="just"/>
            <a:r>
              <a:rPr lang="ru-RU" sz="2600" dirty="0" smtClean="0"/>
              <a:t>умение выслушивать и принимать во внимание разные точки зрения и мнения других людей, </a:t>
            </a:r>
          </a:p>
          <a:p>
            <a:pPr algn="just"/>
            <a:r>
              <a:rPr lang="ru-RU" sz="2600" dirty="0" smtClean="0"/>
              <a:t>лидерские </a:t>
            </a:r>
            <a:r>
              <a:rPr lang="ru-RU" sz="2600" dirty="0"/>
              <a:t>умения и качества</a:t>
            </a:r>
            <a:r>
              <a:rPr lang="ru-RU" sz="2600" dirty="0" smtClean="0"/>
              <a:t>,</a:t>
            </a:r>
          </a:p>
          <a:p>
            <a:pPr algn="just"/>
            <a:r>
              <a:rPr lang="ru-RU" sz="2600" dirty="0" smtClean="0"/>
              <a:t> </a:t>
            </a:r>
            <a:r>
              <a:rPr lang="ru-RU" sz="2600" dirty="0"/>
              <a:t>умение работать в команде и др</a:t>
            </a:r>
            <a:r>
              <a:rPr lang="ru-RU" sz="2600" dirty="0" smtClean="0"/>
              <a:t>.</a:t>
            </a:r>
          </a:p>
          <a:p>
            <a:pPr>
              <a:buNone/>
            </a:pPr>
            <a:r>
              <a:rPr lang="ru-RU" dirty="0" smtClean="0"/>
              <a:t>     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</a:t>
            </a:r>
            <a:endParaRPr lang="ru-RU" dirty="0"/>
          </a:p>
          <a:p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5720" y="5357826"/>
            <a:ext cx="2786082" cy="9144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успех в профессиональной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деятельности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86116" y="5357826"/>
            <a:ext cx="2643206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успех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 в общественной деятельности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143636" y="5357826"/>
            <a:ext cx="2786082" cy="9144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г</a:t>
            </a:r>
            <a:r>
              <a:rPr lang="ru-RU" dirty="0" smtClean="0">
                <a:solidFill>
                  <a:schemeClr val="tx1"/>
                </a:solidFill>
              </a:rPr>
              <a:t>армония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 в личной жизни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4357686" y="1357298"/>
            <a:ext cx="45719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1643042" y="5072074"/>
            <a:ext cx="45719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4572000" y="5072074"/>
            <a:ext cx="45719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7429520" y="5072074"/>
            <a:ext cx="45719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914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12968" cy="1152128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Активные и интерактивные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 приемы обучения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84784"/>
            <a:ext cx="8640960" cy="511256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Сегодня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часто используют выражение — активные и интерактивные методы и приемы обучения. Попробуем разобраться: что это такое, какие методы принято считать активными, а какие — интерактивными. И в чем принципиальная разница между методом и приемом обучения?</a:t>
            </a:r>
          </a:p>
        </p:txBody>
      </p:sp>
    </p:spTree>
    <p:extLst>
      <p:ext uri="{BB962C8B-B14F-4D97-AF65-F5344CB8AC3E}">
        <p14:creationId xmlns:p14="http://schemas.microsoft.com/office/powerpoint/2010/main" val="4159604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84976" cy="100811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 приемы: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сходства, различия и принципиальные особенности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412776"/>
            <a:ext cx="8712968" cy="5112568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специальной литературе есть разные трактовки терминов "метод обучения" и "прием обучения". По сути — это способ взаимодействия учителя и обучающихся, с помощью которого происходит передача знаний, умений и навыков.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Разница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том, что 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кратковременный способ, который предполагает работу с одним, конкретным </a:t>
            </a:r>
            <a:r>
              <a:rPr lang="ru-RU" b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ЗУНом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— процесс длительный, состоящий из нескольких этапов и включающий в себя множество приемов.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Таким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образом,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 обучения — лишь составная часть того или иного метода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19994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79208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методов обучения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68760"/>
            <a:ext cx="8784976" cy="5400600"/>
          </a:xfrm>
        </p:spPr>
        <p:txBody>
          <a:bodyPr/>
          <a:lstStyle/>
          <a:p>
            <a:pPr marL="0" indent="0" algn="ctr">
              <a:buNone/>
            </a:pPr>
            <a:r>
              <a:rPr lang="ru-RU" sz="3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характеру учебной деятельности</a:t>
            </a: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lvl="0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репродуктивные, </a:t>
            </a:r>
          </a:p>
          <a:p>
            <a:pPr lvl="0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проблемные, </a:t>
            </a:r>
          </a:p>
          <a:p>
            <a:pPr lvl="0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исследовательские, </a:t>
            </a:r>
          </a:p>
          <a:p>
            <a:pPr lvl="0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поисковые, </a:t>
            </a:r>
          </a:p>
          <a:p>
            <a:pPr lvl="0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объяснительно-иллюстративные,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эвристические и пр.</a:t>
            </a:r>
          </a:p>
        </p:txBody>
      </p:sp>
    </p:spTree>
    <p:extLst>
      <p:ext uri="{BB962C8B-B14F-4D97-AF65-F5344CB8AC3E}">
        <p14:creationId xmlns:p14="http://schemas.microsoft.com/office/powerpoint/2010/main" val="1567829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79208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методов обучения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68760"/>
            <a:ext cx="8784976" cy="5400600"/>
          </a:xfrm>
        </p:spPr>
        <p:txBody>
          <a:bodyPr/>
          <a:lstStyle/>
          <a:p>
            <a:pPr marL="0" indent="0">
              <a:buNone/>
            </a:pPr>
            <a:r>
              <a:rPr lang="ru-RU" sz="3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степени активности педагога и обучающихся: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активные и 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пассивные;</a:t>
            </a:r>
          </a:p>
          <a:p>
            <a:pPr marL="0" indent="0">
              <a:buNone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источнику учебного материала: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словесные, 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наглядные,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практические;</a:t>
            </a:r>
          </a:p>
        </p:txBody>
      </p:sp>
    </p:spTree>
    <p:extLst>
      <p:ext uri="{BB962C8B-B14F-4D97-AF65-F5344CB8AC3E}">
        <p14:creationId xmlns:p14="http://schemas.microsoft.com/office/powerpoint/2010/main" val="220523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275</TotalTime>
  <Words>1646</Words>
  <Application>Microsoft Office PowerPoint</Application>
  <PresentationFormat>Экран (4:3)</PresentationFormat>
  <Paragraphs>207</Paragraphs>
  <Slides>40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Поток</vt:lpstr>
      <vt:lpstr>                     Бюджетное учреждение профессионального образования Ханты-Мансийского автономного округа–Югры «Лангепасский политехнический колледж» филиал в городе Покачи</vt:lpstr>
      <vt:lpstr>Презентация PowerPoint</vt:lpstr>
      <vt:lpstr>  ТРЕБОВАНИЯ К УСЛОВИЯМ РЕАЛИЗАЦИИ ПРОГРАММЫ ПОДГОТОВКИ СПЕЦИАЛИСТОВ СРЕДНЕГО ЗВЕНА </vt:lpstr>
      <vt:lpstr>ТРЕБОВАНИЯ К УСЛОВИЯМ РЕАЛИЗАЦИИ ПРОГРАММЫ ПОДГОТОВКИ КВАЛИФИЦИРОВАННЫХ РАБОЧИХ И СЛУЖАЩИХ</vt:lpstr>
      <vt:lpstr>Универсальные  навыки –  требования, предъявляемые жизнью</vt:lpstr>
      <vt:lpstr>Активные и интерактивные  методы и приемы обучения</vt:lpstr>
      <vt:lpstr>Методы и приемы:  сходства, различия и принципиальные особенности</vt:lpstr>
      <vt:lpstr>Классификация методов обучения</vt:lpstr>
      <vt:lpstr>Классификация методов обучения</vt:lpstr>
      <vt:lpstr>Классификация методов обучения</vt:lpstr>
      <vt:lpstr>Изменение роли ученика</vt:lpstr>
      <vt:lpstr>Изменение роли педагога</vt:lpstr>
      <vt:lpstr>Активные методы обучения</vt:lpstr>
      <vt:lpstr>Что такое АМО?</vt:lpstr>
      <vt:lpstr>Презентация PowerPoint</vt:lpstr>
      <vt:lpstr>     АМО строятся на:</vt:lpstr>
      <vt:lpstr>Эффекты АМО </vt:lpstr>
      <vt:lpstr>АМО для студента</vt:lpstr>
      <vt:lpstr>Признаки активных методов обучения</vt:lpstr>
      <vt:lpstr>Классификация активных методов обучения</vt:lpstr>
      <vt:lpstr>Методы и приемы активного обучения</vt:lpstr>
      <vt:lpstr>Методы и приемы активного обучения</vt:lpstr>
      <vt:lpstr>Методы и приемы активного обучения</vt:lpstr>
      <vt:lpstr> Методы и приемы активного обучения</vt:lpstr>
      <vt:lpstr>Основные принципы составления кластера </vt:lpstr>
      <vt:lpstr>Презентация PowerPoint</vt:lpstr>
      <vt:lpstr>Интерактивные методы обучения </vt:lpstr>
      <vt:lpstr>Интерактивные методы обучения </vt:lpstr>
      <vt:lpstr>Интерактивные методы обучения </vt:lpstr>
      <vt:lpstr>Интерактивные методы обучения</vt:lpstr>
      <vt:lpstr>Интерактивные методы обучения</vt:lpstr>
      <vt:lpstr>Интерактивные методы обучения</vt:lpstr>
      <vt:lpstr>Задачи интерактивных методов обучения </vt:lpstr>
      <vt:lpstr>Методы и приемы интерактивного обучения </vt:lpstr>
      <vt:lpstr>Методы и приемы интерактивного обучения </vt:lpstr>
      <vt:lpstr>Методы и приемы интерактивного обучения</vt:lpstr>
      <vt:lpstr>Презентация PowerPoint</vt:lpstr>
      <vt:lpstr>Вывод </vt:lpstr>
      <vt:lpstr>Источники информации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                     Бюджетное учреждение профессионального образования Ханты-Мансийского автономного округа–Югры «Лангепасский политехнический колледж» филиал в городе Покачи</dc:title>
  <dc:creator>21-1</dc:creator>
  <cp:lastModifiedBy>21-1</cp:lastModifiedBy>
  <cp:revision>23</cp:revision>
  <dcterms:created xsi:type="dcterms:W3CDTF">2019-10-28T07:18:01Z</dcterms:created>
  <dcterms:modified xsi:type="dcterms:W3CDTF">2021-05-27T10:42:47Z</dcterms:modified>
</cp:coreProperties>
</file>