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6" r:id="rId6"/>
    <p:sldId id="260" r:id="rId7"/>
    <p:sldId id="267" r:id="rId8"/>
    <p:sldId id="261" r:id="rId9"/>
    <p:sldId id="268" r:id="rId10"/>
    <p:sldId id="262" r:id="rId11"/>
    <p:sldId id="269" r:id="rId12"/>
    <p:sldId id="263" r:id="rId13"/>
    <p:sldId id="270" r:id="rId14"/>
    <p:sldId id="264" r:id="rId15"/>
    <p:sldId id="265"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0" d="100"/>
          <a:sy n="110" d="100"/>
        </p:scale>
        <p:origin x="-1644"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FF989130-5E53-4B03-9E63-89E429019C4B}" type="datetimeFigureOut">
              <a:rPr lang="ru-RU" smtClean="0"/>
              <a:pPr/>
              <a:t>27.05.2021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9197626-F86E-4B8C-BAA5-ABA9AB6ADA73}"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F989130-5E53-4B03-9E63-89E429019C4B}" type="datetimeFigureOut">
              <a:rPr lang="ru-RU" smtClean="0"/>
              <a:pPr/>
              <a:t>27.05.2021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9197626-F86E-4B8C-BAA5-ABA9AB6ADA73}"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F989130-5E53-4B03-9E63-89E429019C4B}" type="datetimeFigureOut">
              <a:rPr lang="ru-RU" smtClean="0"/>
              <a:pPr/>
              <a:t>27.05.2021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9197626-F86E-4B8C-BAA5-ABA9AB6ADA73}"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F989130-5E53-4B03-9E63-89E429019C4B}" type="datetimeFigureOut">
              <a:rPr lang="ru-RU" smtClean="0"/>
              <a:pPr/>
              <a:t>27.05.2021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9197626-F86E-4B8C-BAA5-ABA9AB6ADA73}"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FF989130-5E53-4B03-9E63-89E429019C4B}" type="datetimeFigureOut">
              <a:rPr lang="ru-RU" smtClean="0"/>
              <a:pPr/>
              <a:t>27.05.2021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9197626-F86E-4B8C-BAA5-ABA9AB6ADA73}"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FF989130-5E53-4B03-9E63-89E429019C4B}" type="datetimeFigureOut">
              <a:rPr lang="ru-RU" smtClean="0"/>
              <a:pPr/>
              <a:t>27.05.2021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9197626-F86E-4B8C-BAA5-ABA9AB6ADA73}"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FF989130-5E53-4B03-9E63-89E429019C4B}" type="datetimeFigureOut">
              <a:rPr lang="ru-RU" smtClean="0"/>
              <a:pPr/>
              <a:t>27.05.2021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09197626-F86E-4B8C-BAA5-ABA9AB6ADA73}"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FF989130-5E53-4B03-9E63-89E429019C4B}" type="datetimeFigureOut">
              <a:rPr lang="ru-RU" smtClean="0"/>
              <a:pPr/>
              <a:t>27.05.2021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09197626-F86E-4B8C-BAA5-ABA9AB6ADA73}"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FF989130-5E53-4B03-9E63-89E429019C4B}" type="datetimeFigureOut">
              <a:rPr lang="ru-RU" smtClean="0"/>
              <a:pPr/>
              <a:t>27.05.2021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09197626-F86E-4B8C-BAA5-ABA9AB6ADA73}"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FF989130-5E53-4B03-9E63-89E429019C4B}" type="datetimeFigureOut">
              <a:rPr lang="ru-RU" smtClean="0"/>
              <a:pPr/>
              <a:t>27.05.2021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9197626-F86E-4B8C-BAA5-ABA9AB6ADA73}"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FF989130-5E53-4B03-9E63-89E429019C4B}" type="datetimeFigureOut">
              <a:rPr lang="ru-RU" smtClean="0"/>
              <a:pPr/>
              <a:t>27.05.2021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9197626-F86E-4B8C-BAA5-ABA9AB6ADA73}"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8488C4"/>
            </a:gs>
            <a:gs pos="53000">
              <a:srgbClr val="D4DEFF"/>
            </a:gs>
            <a:gs pos="83000">
              <a:srgbClr val="D4DEFF"/>
            </a:gs>
            <a:gs pos="100000">
              <a:srgbClr val="96AB94"/>
            </a:gs>
          </a:gsLst>
          <a:lin ang="5400000" scaled="0"/>
          <a:tileRect r="-100000" b="-10000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F989130-5E53-4B03-9E63-89E429019C4B}" type="datetimeFigureOut">
              <a:rPr lang="ru-RU" smtClean="0"/>
              <a:pPr/>
              <a:t>27.05.2021</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9197626-F86E-4B8C-BAA5-ABA9AB6ADA73}"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14348" y="214290"/>
            <a:ext cx="7772400" cy="714356"/>
          </a:xfrm>
        </p:spPr>
        <p:txBody>
          <a:bodyPr>
            <a:noAutofit/>
          </a:bodyPr>
          <a:lstStyle/>
          <a:p>
            <a:r>
              <a:rPr lang="ru-RU" sz="2000" dirty="0" smtClean="0">
                <a:latin typeface="Times New Roman" pitchFamily="18" charset="0"/>
                <a:cs typeface="Times New Roman" pitchFamily="18" charset="0"/>
              </a:rPr>
              <a:t>Бюджетное учреждение </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a:t>
            </a:r>
            <a:r>
              <a:rPr lang="ru-RU" sz="2000" dirty="0" smtClean="0">
                <a:latin typeface="Times New Roman" pitchFamily="18" charset="0"/>
                <a:cs typeface="Times New Roman" pitchFamily="18" charset="0"/>
              </a:rPr>
              <a:t>Лангепасский политехнический колледж»</a:t>
            </a:r>
            <a:r>
              <a:rPr lang="ru-RU" sz="2000" dirty="0" smtClean="0">
                <a:latin typeface="Times New Roman" pitchFamily="18" charset="0"/>
                <a:cs typeface="Times New Roman" pitchFamily="18" charset="0"/>
              </a:rPr>
              <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филиал в городе Покачи</a:t>
            </a:r>
            <a:endParaRPr lang="ru-RU" sz="2000" dirty="0">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4500562" y="5105400"/>
            <a:ext cx="4400536" cy="1752600"/>
          </a:xfrm>
        </p:spPr>
        <p:txBody>
          <a:bodyPr>
            <a:normAutofit/>
          </a:bodyPr>
          <a:lstStyle/>
          <a:p>
            <a:pPr algn="r"/>
            <a:r>
              <a:rPr lang="ru-RU" sz="2000" dirty="0" smtClean="0">
                <a:latin typeface="Times New Roman" pitchFamily="18" charset="0"/>
                <a:cs typeface="Times New Roman" pitchFamily="18" charset="0"/>
              </a:rPr>
              <a:t>Выполнила:</a:t>
            </a:r>
          </a:p>
          <a:p>
            <a:pPr algn="r"/>
            <a:r>
              <a:rPr lang="ru-RU" sz="2000" dirty="0" smtClean="0">
                <a:latin typeface="Times New Roman" pitchFamily="18" charset="0"/>
                <a:cs typeface="Times New Roman" pitchFamily="18" charset="0"/>
              </a:rPr>
              <a:t>Студентка группы ПДО-18</a:t>
            </a:r>
          </a:p>
          <a:p>
            <a:pPr algn="r"/>
            <a:r>
              <a:rPr lang="ru-RU" sz="2000" dirty="0" err="1" smtClean="0">
                <a:latin typeface="Times New Roman" pitchFamily="18" charset="0"/>
                <a:cs typeface="Times New Roman" pitchFamily="18" charset="0"/>
              </a:rPr>
              <a:t>Бейбутова</a:t>
            </a:r>
            <a:r>
              <a:rPr lang="ru-RU" sz="2000" dirty="0" smtClean="0">
                <a:latin typeface="Times New Roman" pitchFamily="18" charset="0"/>
                <a:cs typeface="Times New Roman" pitchFamily="18" charset="0"/>
              </a:rPr>
              <a:t> </a:t>
            </a:r>
            <a:r>
              <a:rPr lang="ru-RU" sz="2000" dirty="0" err="1" smtClean="0">
                <a:latin typeface="Times New Roman" pitchFamily="18" charset="0"/>
                <a:cs typeface="Times New Roman" pitchFamily="18" charset="0"/>
              </a:rPr>
              <a:t>Мальвина</a:t>
            </a:r>
            <a:endParaRPr lang="ru-RU" sz="2000" dirty="0">
              <a:latin typeface="Times New Roman" pitchFamily="18" charset="0"/>
              <a:cs typeface="Times New Roman" pitchFamily="18" charset="0"/>
            </a:endParaRPr>
          </a:p>
        </p:txBody>
      </p:sp>
      <p:sp>
        <p:nvSpPr>
          <p:cNvPr id="4" name="TextBox 3"/>
          <p:cNvSpPr txBox="1"/>
          <p:nvPr/>
        </p:nvSpPr>
        <p:spPr>
          <a:xfrm>
            <a:off x="785786" y="1785926"/>
            <a:ext cx="7572428" cy="1446550"/>
          </a:xfrm>
          <a:prstGeom prst="rect">
            <a:avLst/>
          </a:prstGeom>
          <a:noFill/>
        </p:spPr>
        <p:txBody>
          <a:bodyPr wrap="square" rtlCol="0">
            <a:spAutoFit/>
          </a:bodyPr>
          <a:lstStyle/>
          <a:p>
            <a:pPr algn="ctr"/>
            <a:r>
              <a:rPr lang="ru-RU" sz="4400" b="1" dirty="0" smtClean="0">
                <a:latin typeface="Times New Roman" pitchFamily="18" charset="0"/>
                <a:cs typeface="Times New Roman" pitchFamily="18" charset="0"/>
              </a:rPr>
              <a:t>Анализ стихотворений А.А.Фета</a:t>
            </a:r>
            <a:endParaRPr lang="ru-RU" sz="4400" b="1" dirty="0">
              <a:latin typeface="Times New Roman" pitchFamily="18" charset="0"/>
              <a:cs typeface="Times New Roman" pitchFamily="18" charset="0"/>
            </a:endParaRPr>
          </a:p>
        </p:txBody>
      </p:sp>
    </p:spTree>
  </p:cSld>
  <p:clrMapOvr>
    <a:masterClrMapping/>
  </p:clrMapOvr>
  <p:transition spd="slow">
    <p:wheel spokes="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214338"/>
            <a:ext cx="8229600" cy="1143000"/>
          </a:xfrm>
        </p:spPr>
        <p:txBody>
          <a:bodyPr>
            <a:normAutofit/>
          </a:bodyPr>
          <a:lstStyle/>
          <a:p>
            <a:r>
              <a:rPr lang="ru-RU" sz="3200" dirty="0" smtClean="0">
                <a:latin typeface="Times New Roman" pitchFamily="18" charset="0"/>
                <a:cs typeface="Times New Roman" pitchFamily="18" charset="0"/>
              </a:rPr>
              <a:t>Анализ «Это утро, радость это»</a:t>
            </a:r>
            <a:endParaRPr lang="ru-RU" sz="3200" dirty="0">
              <a:latin typeface="Times New Roman" pitchFamily="18" charset="0"/>
              <a:cs typeface="Times New Roman" pitchFamily="18" charset="0"/>
            </a:endParaRPr>
          </a:p>
        </p:txBody>
      </p:sp>
      <p:sp>
        <p:nvSpPr>
          <p:cNvPr id="3" name="Содержимое 2"/>
          <p:cNvSpPr>
            <a:spLocks noGrp="1"/>
          </p:cNvSpPr>
          <p:nvPr>
            <p:ph idx="1"/>
          </p:nvPr>
        </p:nvSpPr>
        <p:spPr>
          <a:xfrm>
            <a:off x="357158" y="1000108"/>
            <a:ext cx="8258204" cy="4983179"/>
          </a:xfrm>
        </p:spPr>
        <p:txBody>
          <a:bodyPr>
            <a:normAutofit/>
          </a:bodyPr>
          <a:lstStyle/>
          <a:p>
            <a:pPr algn="just"/>
            <a:r>
              <a:rPr lang="ru-RU" sz="1800" b="1" dirty="0" smtClean="0">
                <a:latin typeface="Times New Roman" pitchFamily="18" charset="0"/>
                <a:cs typeface="Times New Roman" pitchFamily="18" charset="0"/>
              </a:rPr>
              <a:t>Тема стихотворения</a:t>
            </a:r>
            <a:r>
              <a:rPr lang="ru-RU" sz="1800" dirty="0" smtClean="0">
                <a:latin typeface="Times New Roman" pitchFamily="18" charset="0"/>
                <a:cs typeface="Times New Roman" pitchFamily="18" charset="0"/>
              </a:rPr>
              <a:t> – весеннее пробуждение природы.</a:t>
            </a:r>
          </a:p>
          <a:p>
            <a:pPr algn="just"/>
            <a:r>
              <a:rPr lang="ru-RU" sz="1800" b="1" dirty="0" smtClean="0">
                <a:latin typeface="Times New Roman" pitchFamily="18" charset="0"/>
                <a:cs typeface="Times New Roman" pitchFamily="18" charset="0"/>
              </a:rPr>
              <a:t>Композиция</a:t>
            </a:r>
            <a:r>
              <a:rPr lang="ru-RU" sz="1800" dirty="0" smtClean="0">
                <a:latin typeface="Times New Roman" pitchFamily="18" charset="0"/>
                <a:cs typeface="Times New Roman" pitchFamily="18" charset="0"/>
              </a:rPr>
              <a:t> – Стихотворение невозможно поделить на части по смыслу, так как автор просто перечисляет все, что видит вокруг. В нем всего одно предложение, что придает мыслям целостности. Формально стихотворение состоит из трех шестистопных строф. </a:t>
            </a:r>
          </a:p>
          <a:p>
            <a:pPr algn="just"/>
            <a:r>
              <a:rPr lang="ru-RU" sz="1800" b="1" dirty="0" smtClean="0">
                <a:latin typeface="Times New Roman" pitchFamily="18" charset="0"/>
                <a:cs typeface="Times New Roman" pitchFamily="18" charset="0"/>
              </a:rPr>
              <a:t>Жанр</a:t>
            </a:r>
            <a:r>
              <a:rPr lang="ru-RU" sz="1800" dirty="0" smtClean="0">
                <a:latin typeface="Times New Roman" pitchFamily="18" charset="0"/>
                <a:cs typeface="Times New Roman" pitchFamily="18" charset="0"/>
              </a:rPr>
              <a:t> – элегия.</a:t>
            </a:r>
          </a:p>
          <a:p>
            <a:pPr algn="just"/>
            <a:r>
              <a:rPr lang="ru-RU" sz="1800" b="1" dirty="0" smtClean="0">
                <a:latin typeface="Times New Roman" pitchFamily="18" charset="0"/>
                <a:cs typeface="Times New Roman" pitchFamily="18" charset="0"/>
              </a:rPr>
              <a:t>Стихотворный размер</a:t>
            </a:r>
            <a:r>
              <a:rPr lang="ru-RU" sz="1800" dirty="0" smtClean="0">
                <a:latin typeface="Times New Roman" pitchFamily="18" charset="0"/>
                <a:cs typeface="Times New Roman" pitchFamily="18" charset="0"/>
              </a:rPr>
              <a:t> – четырехстопный хорей, рифмовка параллельная и кольцевая.</a:t>
            </a:r>
          </a:p>
          <a:p>
            <a:pPr algn="just"/>
            <a:r>
              <a:rPr lang="ru-RU" sz="1800" b="1" dirty="0" smtClean="0">
                <a:latin typeface="Times New Roman" pitchFamily="18" charset="0"/>
                <a:cs typeface="Times New Roman" pitchFamily="18" charset="0"/>
              </a:rPr>
              <a:t>Метафоры</a:t>
            </a:r>
            <a:r>
              <a:rPr lang="ru-RU" sz="1800" dirty="0" smtClean="0">
                <a:latin typeface="Times New Roman" pitchFamily="18" charset="0"/>
                <a:cs typeface="Times New Roman" pitchFamily="18" charset="0"/>
              </a:rPr>
              <a:t> – «мощь и дня и света», «говор вод», «эти капли – эти слезы».</a:t>
            </a:r>
          </a:p>
          <a:p>
            <a:pPr algn="just"/>
            <a:r>
              <a:rPr lang="ru-RU" sz="1800" b="1" dirty="0" smtClean="0">
                <a:latin typeface="Times New Roman" pitchFamily="18" charset="0"/>
                <a:cs typeface="Times New Roman" pitchFamily="18" charset="0"/>
              </a:rPr>
              <a:t>Эпитеты</a:t>
            </a:r>
            <a:r>
              <a:rPr lang="ru-RU" sz="1800" dirty="0" smtClean="0">
                <a:latin typeface="Times New Roman" pitchFamily="18" charset="0"/>
                <a:cs typeface="Times New Roman" pitchFamily="18" charset="0"/>
              </a:rPr>
              <a:t> – «вздох ночной».</a:t>
            </a:r>
          </a:p>
        </p:txBody>
      </p:sp>
      <p:pic>
        <p:nvPicPr>
          <p:cNvPr id="24578" name="Picture 2" descr="https://fsd.multiurok.ru/html/2020/01/22/s_5e27f6ccb45a5/img9.jpg"/>
          <p:cNvPicPr>
            <a:picLocks noChangeAspect="1" noChangeArrowheads="1"/>
          </p:cNvPicPr>
          <p:nvPr/>
        </p:nvPicPr>
        <p:blipFill>
          <a:blip r:embed="rId2"/>
          <a:srcRect/>
          <a:stretch>
            <a:fillRect/>
          </a:stretch>
        </p:blipFill>
        <p:spPr bwMode="auto">
          <a:xfrm>
            <a:off x="2230475" y="4252739"/>
            <a:ext cx="5214974" cy="2500330"/>
          </a:xfrm>
          <a:prstGeom prst="rect">
            <a:avLst/>
          </a:prstGeom>
          <a:noFill/>
        </p:spPr>
      </p:pic>
    </p:spTree>
  </p:cSld>
  <p:clrMapOvr>
    <a:masterClrMapping/>
  </p:clrMapOvr>
  <p:transition spd="slow">
    <p:randomBar dir="ver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600" dirty="0" smtClean="0">
                <a:latin typeface="Times New Roman" panose="02020603050405020304" pitchFamily="18" charset="0"/>
                <a:cs typeface="Times New Roman" panose="02020603050405020304" pitchFamily="18" charset="0"/>
              </a:rPr>
              <a:t>«Зреет рожь над жаркой нивой..»</a:t>
            </a:r>
            <a:endParaRPr lang="ru-RU" sz="3600"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p:txBody>
          <a:bodyPr>
            <a:noAutofit/>
          </a:bodyPr>
          <a:lstStyle/>
          <a:p>
            <a:pPr marL="0" indent="0">
              <a:buNone/>
            </a:pPr>
            <a:r>
              <a:rPr lang="ru-RU" sz="1800" dirty="0">
                <a:latin typeface="Times New Roman" panose="02020603050405020304" pitchFamily="18" charset="0"/>
                <a:cs typeface="Times New Roman" panose="02020603050405020304" pitchFamily="18" charset="0"/>
              </a:rPr>
              <a:t>Зреет рожь над жаркой нивой,</a:t>
            </a:r>
            <a:br>
              <a:rPr lang="ru-RU" sz="1800"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И от нивы и до нивы</a:t>
            </a:r>
            <a:br>
              <a:rPr lang="ru-RU" sz="1800"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Гонит ветер прихотливый</a:t>
            </a:r>
            <a:br>
              <a:rPr lang="ru-RU" sz="1800"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Золотые переливы.</a:t>
            </a:r>
            <a:br>
              <a:rPr lang="ru-RU" sz="1800"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
            </a:r>
            <a:br>
              <a:rPr lang="ru-RU" sz="1800"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Робко месяц смотрит в очи,</a:t>
            </a:r>
            <a:br>
              <a:rPr lang="ru-RU" sz="1800"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Изумлен, что день не минул,</a:t>
            </a:r>
            <a:br>
              <a:rPr lang="ru-RU" sz="1800"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Но широко в область ночи</a:t>
            </a:r>
            <a:br>
              <a:rPr lang="ru-RU" sz="1800"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День объятия раскинул.</a:t>
            </a:r>
            <a:br>
              <a:rPr lang="ru-RU" sz="1800"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
            </a:r>
            <a:br>
              <a:rPr lang="ru-RU" sz="1800"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Над безбрежной жатвой хлеба</a:t>
            </a:r>
            <a:br>
              <a:rPr lang="ru-RU" sz="1800"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Меж заката и востока</a:t>
            </a:r>
            <a:br>
              <a:rPr lang="ru-RU" sz="1800"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Лишь на миг смежает небо</a:t>
            </a:r>
            <a:br>
              <a:rPr lang="ru-RU" sz="1800"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Огнедышащее око.</a:t>
            </a:r>
          </a:p>
        </p:txBody>
      </p:sp>
      <p:pic>
        <p:nvPicPr>
          <p:cNvPr id="4098" name="Picture 2" descr="Переделкино/Peredelkino"/>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95936" y="1916832"/>
            <a:ext cx="4791075" cy="33909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56159228"/>
      </p:ext>
    </p:extLst>
  </p:cSld>
  <p:clrMapOvr>
    <a:masterClrMapping/>
  </p:clrMapOvr>
  <p:transition spd="slow">
    <p:push di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0"/>
            <a:ext cx="8229600" cy="1143000"/>
          </a:xfrm>
        </p:spPr>
        <p:txBody>
          <a:bodyPr>
            <a:normAutofit/>
          </a:bodyPr>
          <a:lstStyle/>
          <a:p>
            <a:r>
              <a:rPr lang="ru-RU" sz="3600" dirty="0" smtClean="0">
                <a:latin typeface="Times New Roman" pitchFamily="18" charset="0"/>
                <a:cs typeface="Times New Roman" pitchFamily="18" charset="0"/>
              </a:rPr>
              <a:t>Анализ «Зреет рожь над жаркой нивой..»</a:t>
            </a:r>
            <a:endParaRPr lang="ru-RU" sz="3600" dirty="0">
              <a:latin typeface="Times New Roman" pitchFamily="18" charset="0"/>
              <a:cs typeface="Times New Roman" pitchFamily="18" charset="0"/>
            </a:endParaRPr>
          </a:p>
        </p:txBody>
      </p:sp>
      <p:sp>
        <p:nvSpPr>
          <p:cNvPr id="3" name="Содержимое 2"/>
          <p:cNvSpPr>
            <a:spLocks noGrp="1"/>
          </p:cNvSpPr>
          <p:nvPr>
            <p:ph idx="1"/>
          </p:nvPr>
        </p:nvSpPr>
        <p:spPr>
          <a:xfrm>
            <a:off x="357158" y="1071546"/>
            <a:ext cx="4929222" cy="5126055"/>
          </a:xfrm>
        </p:spPr>
        <p:txBody>
          <a:bodyPr>
            <a:normAutofit/>
          </a:bodyPr>
          <a:lstStyle/>
          <a:p>
            <a:pPr algn="just"/>
            <a:r>
              <a:rPr lang="ru-RU" sz="1800" b="1" dirty="0" smtClean="0">
                <a:latin typeface="Times New Roman" pitchFamily="18" charset="0"/>
                <a:cs typeface="Times New Roman" pitchFamily="18" charset="0"/>
              </a:rPr>
              <a:t>Тема</a:t>
            </a:r>
            <a:r>
              <a:rPr lang="ru-RU" sz="1800" dirty="0" smtClean="0">
                <a:latin typeface="Times New Roman" pitchFamily="18" charset="0"/>
                <a:cs typeface="Times New Roman" pitchFamily="18" charset="0"/>
              </a:rPr>
              <a:t> – разгар лета, который поэт описывает как отрадную для глаз пору.</a:t>
            </a:r>
          </a:p>
          <a:p>
            <a:pPr algn="just"/>
            <a:r>
              <a:rPr lang="ru-RU" sz="1800" b="1" dirty="0" smtClean="0">
                <a:latin typeface="Times New Roman" pitchFamily="18" charset="0"/>
                <a:cs typeface="Times New Roman" pitchFamily="18" charset="0"/>
              </a:rPr>
              <a:t>Композиция</a:t>
            </a:r>
            <a:r>
              <a:rPr lang="ru-RU" sz="1800" dirty="0" smtClean="0">
                <a:latin typeface="Times New Roman" pitchFamily="18" charset="0"/>
                <a:cs typeface="Times New Roman" pitchFamily="18" charset="0"/>
              </a:rPr>
              <a:t> – одночастная, одним мазком Фет рисует всю картину, описывая ее с разных сторон.</a:t>
            </a:r>
          </a:p>
          <a:p>
            <a:pPr algn="just"/>
            <a:r>
              <a:rPr lang="ru-RU" sz="1800" b="1" dirty="0" smtClean="0">
                <a:latin typeface="Times New Roman" pitchFamily="18" charset="0"/>
                <a:cs typeface="Times New Roman" pitchFamily="18" charset="0"/>
              </a:rPr>
              <a:t>Жанр</a:t>
            </a:r>
            <a:r>
              <a:rPr lang="ru-RU" sz="1800" dirty="0" smtClean="0">
                <a:latin typeface="Times New Roman" pitchFamily="18" charset="0"/>
                <a:cs typeface="Times New Roman" pitchFamily="18" charset="0"/>
              </a:rPr>
              <a:t> – пейзажная лирика.</a:t>
            </a:r>
          </a:p>
          <a:p>
            <a:pPr algn="just"/>
            <a:r>
              <a:rPr lang="ru-RU" sz="1800" b="1" dirty="0" smtClean="0">
                <a:latin typeface="Times New Roman" pitchFamily="18" charset="0"/>
                <a:cs typeface="Times New Roman" pitchFamily="18" charset="0"/>
              </a:rPr>
              <a:t>Стихотворный размер</a:t>
            </a:r>
            <a:r>
              <a:rPr lang="ru-RU" sz="1800" dirty="0" smtClean="0">
                <a:latin typeface="Times New Roman" pitchFamily="18" charset="0"/>
                <a:cs typeface="Times New Roman" pitchFamily="18" charset="0"/>
              </a:rPr>
              <a:t> – четырехстопный хорей с перекрестной рифмой.</a:t>
            </a:r>
          </a:p>
          <a:p>
            <a:pPr algn="just"/>
            <a:r>
              <a:rPr lang="ru-RU" sz="1800" b="1" dirty="0" smtClean="0">
                <a:latin typeface="Times New Roman" pitchFamily="18" charset="0"/>
                <a:cs typeface="Times New Roman" pitchFamily="18" charset="0"/>
              </a:rPr>
              <a:t>Эпитеты</a:t>
            </a:r>
            <a:r>
              <a:rPr lang="ru-RU" sz="1800" dirty="0" smtClean="0">
                <a:latin typeface="Times New Roman" pitchFamily="18" charset="0"/>
                <a:cs typeface="Times New Roman" pitchFamily="18" charset="0"/>
              </a:rPr>
              <a:t> – “жаркая нива”, “прихотливый ветер”, “золотые переливы”, “безбрежная жатва”, “огнедышащее око”.</a:t>
            </a:r>
          </a:p>
          <a:p>
            <a:pPr algn="just"/>
            <a:r>
              <a:rPr lang="ru-RU" sz="1800" b="1" dirty="0" smtClean="0">
                <a:latin typeface="Times New Roman" pitchFamily="18" charset="0"/>
                <a:cs typeface="Times New Roman" pitchFamily="18" charset="0"/>
              </a:rPr>
              <a:t>Олицетворения</a:t>
            </a:r>
            <a:r>
              <a:rPr lang="ru-RU" sz="1800" dirty="0" smtClean="0">
                <a:latin typeface="Times New Roman" pitchFamily="18" charset="0"/>
                <a:cs typeface="Times New Roman" pitchFamily="18" charset="0"/>
              </a:rPr>
              <a:t> – “гонит ветер прихотливый”, “робко месяц смотрит”, “месяц изумлен”, “на миг смежает небо огнедышащее око”.</a:t>
            </a:r>
          </a:p>
          <a:p>
            <a:endParaRPr lang="ru-RU" dirty="0">
              <a:latin typeface="Times New Roman" pitchFamily="18" charset="0"/>
              <a:cs typeface="Times New Roman" pitchFamily="18" charset="0"/>
            </a:endParaRPr>
          </a:p>
        </p:txBody>
      </p:sp>
      <p:pic>
        <p:nvPicPr>
          <p:cNvPr id="23554" name="Picture 2" descr="https://images.fineartamerica.com/images-medium-large-5/provision-ramona-swift.jpg"/>
          <p:cNvPicPr>
            <a:picLocks noChangeAspect="1" noChangeArrowheads="1"/>
          </p:cNvPicPr>
          <p:nvPr/>
        </p:nvPicPr>
        <p:blipFill>
          <a:blip r:embed="rId2"/>
          <a:srcRect/>
          <a:stretch>
            <a:fillRect/>
          </a:stretch>
        </p:blipFill>
        <p:spPr bwMode="auto">
          <a:xfrm>
            <a:off x="5643570" y="1571612"/>
            <a:ext cx="3313253" cy="4143350"/>
          </a:xfrm>
          <a:prstGeom prst="rect">
            <a:avLst/>
          </a:prstGeom>
          <a:noFill/>
        </p:spPr>
      </p:pic>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600" dirty="0" smtClean="0">
                <a:latin typeface="Times New Roman" panose="02020603050405020304" pitchFamily="18" charset="0"/>
                <a:cs typeface="Times New Roman" panose="02020603050405020304" pitchFamily="18" charset="0"/>
              </a:rPr>
              <a:t>«Еще весны душистой снега» </a:t>
            </a:r>
            <a:endParaRPr lang="ru-RU" sz="3600"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p:txBody>
          <a:bodyPr>
            <a:noAutofit/>
          </a:bodyPr>
          <a:lstStyle/>
          <a:p>
            <a:pPr marL="0" indent="0">
              <a:buNone/>
            </a:pPr>
            <a:r>
              <a:rPr lang="ru-RU" sz="1800" dirty="0">
                <a:latin typeface="Times New Roman" panose="02020603050405020304" pitchFamily="18" charset="0"/>
                <a:cs typeface="Times New Roman" panose="02020603050405020304" pitchFamily="18" charset="0"/>
              </a:rPr>
              <a:t>Еще весны душистой нега</a:t>
            </a:r>
            <a:br>
              <a:rPr lang="ru-RU" sz="1800"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К нам не успела низойти,</a:t>
            </a:r>
            <a:br>
              <a:rPr lang="ru-RU" sz="1800"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Еще овраги полны снега,</a:t>
            </a:r>
            <a:br>
              <a:rPr lang="ru-RU" sz="1800"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Еще зарей гремит телега</a:t>
            </a:r>
            <a:br>
              <a:rPr lang="ru-RU" sz="1800"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На замороженном пути.</a:t>
            </a:r>
          </a:p>
          <a:p>
            <a:pPr marL="0" indent="0">
              <a:buNone/>
            </a:pPr>
            <a:r>
              <a:rPr lang="ru-RU" sz="1800" dirty="0">
                <a:latin typeface="Times New Roman" panose="02020603050405020304" pitchFamily="18" charset="0"/>
                <a:cs typeface="Times New Roman" panose="02020603050405020304" pitchFamily="18" charset="0"/>
              </a:rPr>
              <a:t>Едва лишь в полдень солнце греет,</a:t>
            </a:r>
            <a:br>
              <a:rPr lang="ru-RU" sz="1800"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Краснеет липа в высоте,</a:t>
            </a:r>
            <a:br>
              <a:rPr lang="ru-RU" sz="1800"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Сквозя, </a:t>
            </a:r>
            <a:r>
              <a:rPr lang="ru-RU" sz="1800" dirty="0" err="1">
                <a:latin typeface="Times New Roman" panose="02020603050405020304" pitchFamily="18" charset="0"/>
                <a:cs typeface="Times New Roman" panose="02020603050405020304" pitchFamily="18" charset="0"/>
              </a:rPr>
              <a:t>березник</a:t>
            </a:r>
            <a:r>
              <a:rPr lang="ru-RU" sz="1800" dirty="0">
                <a:latin typeface="Times New Roman" panose="02020603050405020304" pitchFamily="18" charset="0"/>
                <a:cs typeface="Times New Roman" panose="02020603050405020304" pitchFamily="18" charset="0"/>
              </a:rPr>
              <a:t> чуть желтеет,</a:t>
            </a:r>
            <a:br>
              <a:rPr lang="ru-RU" sz="1800"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И соловей еще не смеет</a:t>
            </a:r>
            <a:br>
              <a:rPr lang="ru-RU" sz="1800"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Запеть в смородинном кусте.</a:t>
            </a:r>
          </a:p>
          <a:p>
            <a:pPr marL="0" indent="0">
              <a:buNone/>
            </a:pPr>
            <a:r>
              <a:rPr lang="ru-RU" sz="1800" dirty="0">
                <a:latin typeface="Times New Roman" panose="02020603050405020304" pitchFamily="18" charset="0"/>
                <a:cs typeface="Times New Roman" panose="02020603050405020304" pitchFamily="18" charset="0"/>
              </a:rPr>
              <a:t>Но возрожденья весть живая</a:t>
            </a:r>
            <a:br>
              <a:rPr lang="ru-RU" sz="1800"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Уж есть в пролетных журавлях,</a:t>
            </a:r>
            <a:br>
              <a:rPr lang="ru-RU" sz="1800"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И, их глазами провожая,</a:t>
            </a:r>
            <a:br>
              <a:rPr lang="ru-RU" sz="1800"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Стоит красавица степная</a:t>
            </a:r>
            <a:br>
              <a:rPr lang="ru-RU" sz="1800"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С румянцем сизым на щеках.</a:t>
            </a:r>
          </a:p>
          <a:p>
            <a:endParaRPr lang="ru-RU" sz="2400" dirty="0"/>
          </a:p>
        </p:txBody>
      </p:sp>
      <p:sp>
        <p:nvSpPr>
          <p:cNvPr id="4" name="AutoShape 2" descr="Стихотворение «Еще весны душистой нега» Фет – читать полностью онлайн или  скачать текст"/>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5" name="AutoShape 4" descr="Стихотворение «Еще весны душистой нега» Фет – читать полностью онлайн или  скачать текст"/>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pic>
        <p:nvPicPr>
          <p:cNvPr id="5126" name="Picture 6" descr="Стихотворение «Еще весны душистой нега» Фет – читать полностью онлайн или  скачать текст"/>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38466" y="1340769"/>
            <a:ext cx="3478188" cy="2088232"/>
          </a:xfrm>
          <a:prstGeom prst="rect">
            <a:avLst/>
          </a:prstGeom>
          <a:noFill/>
          <a:extLst>
            <a:ext uri="{909E8E84-426E-40DD-AFC4-6F175D3DCCD1}">
              <a14:hiddenFill xmlns:a14="http://schemas.microsoft.com/office/drawing/2010/main">
                <a:solidFill>
                  <a:srgbClr val="FFFFFF"/>
                </a:solidFill>
              </a14:hiddenFill>
            </a:ext>
          </a:extLst>
        </p:spPr>
      </p:pic>
      <p:pic>
        <p:nvPicPr>
          <p:cNvPr id="5128" name="Picture 8" descr="Анализ стихотворения Фета «Еще весны душистой нега»: история создания,  тема, идея и средства выразительности"/>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38467" y="3853650"/>
            <a:ext cx="3478188" cy="25779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02519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0"/>
            <a:ext cx="8229600" cy="1143000"/>
          </a:xfrm>
        </p:spPr>
        <p:txBody>
          <a:bodyPr>
            <a:normAutofit/>
          </a:bodyPr>
          <a:lstStyle/>
          <a:p>
            <a:r>
              <a:rPr lang="ru-RU" sz="3600" dirty="0" smtClean="0">
                <a:latin typeface="Times New Roman" pitchFamily="18" charset="0"/>
                <a:cs typeface="Times New Roman" pitchFamily="18" charset="0"/>
              </a:rPr>
              <a:t>Анализ «Еще весны душистой снега»</a:t>
            </a:r>
            <a:endParaRPr lang="ru-RU" sz="3600" dirty="0">
              <a:latin typeface="Times New Roman" pitchFamily="18" charset="0"/>
              <a:cs typeface="Times New Roman" pitchFamily="18" charset="0"/>
            </a:endParaRPr>
          </a:p>
        </p:txBody>
      </p:sp>
      <p:sp>
        <p:nvSpPr>
          <p:cNvPr id="3" name="Содержимое 2"/>
          <p:cNvSpPr>
            <a:spLocks noGrp="1"/>
          </p:cNvSpPr>
          <p:nvPr>
            <p:ph idx="1"/>
          </p:nvPr>
        </p:nvSpPr>
        <p:spPr>
          <a:xfrm>
            <a:off x="214282" y="1071546"/>
            <a:ext cx="5643602" cy="4525963"/>
          </a:xfrm>
        </p:spPr>
        <p:txBody>
          <a:bodyPr>
            <a:normAutofit lnSpcReduction="10000"/>
          </a:bodyPr>
          <a:lstStyle/>
          <a:p>
            <a:pPr algn="just"/>
            <a:r>
              <a:rPr lang="ru-RU" sz="1800" b="1" dirty="0" smtClean="0">
                <a:latin typeface="Times New Roman" pitchFamily="18" charset="0"/>
                <a:cs typeface="Times New Roman" pitchFamily="18" charset="0"/>
              </a:rPr>
              <a:t>Тема стихотворения</a:t>
            </a:r>
            <a:r>
              <a:rPr lang="ru-RU" sz="1800" dirty="0" smtClean="0">
                <a:latin typeface="Times New Roman" pitchFamily="18" charset="0"/>
                <a:cs typeface="Times New Roman" pitchFamily="18" charset="0"/>
              </a:rPr>
              <a:t> – природа в предчувствии весны.</a:t>
            </a:r>
          </a:p>
          <a:p>
            <a:pPr algn="just"/>
            <a:r>
              <a:rPr lang="ru-RU" sz="1800" b="1" dirty="0" smtClean="0">
                <a:latin typeface="Times New Roman" pitchFamily="18" charset="0"/>
                <a:cs typeface="Times New Roman" pitchFamily="18" charset="0"/>
              </a:rPr>
              <a:t>Композиция</a:t>
            </a:r>
            <a:r>
              <a:rPr lang="ru-RU" sz="1800" dirty="0" smtClean="0">
                <a:latin typeface="Times New Roman" pitchFamily="18" charset="0"/>
                <a:cs typeface="Times New Roman" pitchFamily="18" charset="0"/>
              </a:rPr>
              <a:t> – стихотворение состоит из двух частей. В первой Фет описывает природу, которая еще не пробудилась от зимнего сна, а во второй делает вывод, что, несмотря на это, весна уже близко.</a:t>
            </a:r>
          </a:p>
          <a:p>
            <a:pPr algn="just"/>
            <a:r>
              <a:rPr lang="ru-RU" sz="1800" b="1" dirty="0" smtClean="0">
                <a:latin typeface="Times New Roman" pitchFamily="18" charset="0"/>
                <a:cs typeface="Times New Roman" pitchFamily="18" charset="0"/>
              </a:rPr>
              <a:t>Жанр</a:t>
            </a:r>
            <a:r>
              <a:rPr lang="ru-RU" sz="1800" dirty="0" smtClean="0">
                <a:latin typeface="Times New Roman" pitchFamily="18" charset="0"/>
                <a:cs typeface="Times New Roman" pitchFamily="18" charset="0"/>
              </a:rPr>
              <a:t> – элегия.</a:t>
            </a:r>
          </a:p>
          <a:p>
            <a:pPr algn="just"/>
            <a:r>
              <a:rPr lang="ru-RU" sz="1800" b="1" dirty="0" smtClean="0">
                <a:latin typeface="Times New Roman" pitchFamily="18" charset="0"/>
                <a:cs typeface="Times New Roman" pitchFamily="18" charset="0"/>
              </a:rPr>
              <a:t>Стихотворный размер</a:t>
            </a:r>
            <a:r>
              <a:rPr lang="ru-RU" sz="1800" dirty="0" smtClean="0">
                <a:latin typeface="Times New Roman" pitchFamily="18" charset="0"/>
                <a:cs typeface="Times New Roman" pitchFamily="18" charset="0"/>
              </a:rPr>
              <a:t> – ямб.</a:t>
            </a:r>
          </a:p>
          <a:p>
            <a:pPr algn="just"/>
            <a:r>
              <a:rPr lang="ru-RU" sz="1800" b="1" dirty="0" smtClean="0">
                <a:latin typeface="Times New Roman" pitchFamily="18" charset="0"/>
                <a:cs typeface="Times New Roman" pitchFamily="18" charset="0"/>
              </a:rPr>
              <a:t>Эпитеты</a:t>
            </a:r>
            <a:r>
              <a:rPr lang="ru-RU" sz="1800" dirty="0" smtClean="0">
                <a:latin typeface="Times New Roman" pitchFamily="18" charset="0"/>
                <a:cs typeface="Times New Roman" pitchFamily="18" charset="0"/>
              </a:rPr>
              <a:t> – “душистая весна”, “весть живая”, “пролетные журавли”, “сизый румянец”, “степная красавица”.</a:t>
            </a:r>
          </a:p>
          <a:p>
            <a:pPr algn="just"/>
            <a:r>
              <a:rPr lang="ru-RU" sz="1800" b="1" dirty="0" smtClean="0">
                <a:latin typeface="Times New Roman" pitchFamily="18" charset="0"/>
                <a:cs typeface="Times New Roman" pitchFamily="18" charset="0"/>
              </a:rPr>
              <a:t>Метафоры</a:t>
            </a:r>
            <a:r>
              <a:rPr lang="ru-RU" sz="1800" dirty="0" smtClean="0">
                <a:latin typeface="Times New Roman" pitchFamily="18" charset="0"/>
                <a:cs typeface="Times New Roman" pitchFamily="18" charset="0"/>
              </a:rPr>
              <a:t> – “зарей гремит телега”, “нега не успела снизойти”, “соловей не смеет запеть”.</a:t>
            </a:r>
          </a:p>
          <a:p>
            <a:pPr algn="just"/>
            <a:r>
              <a:rPr lang="ru-RU" sz="1800" b="1" dirty="0" smtClean="0">
                <a:latin typeface="Times New Roman" pitchFamily="18" charset="0"/>
                <a:cs typeface="Times New Roman" pitchFamily="18" charset="0"/>
              </a:rPr>
              <a:t>Олицетворения </a:t>
            </a:r>
            <a:r>
              <a:rPr lang="ru-RU" sz="1800" dirty="0" smtClean="0">
                <a:latin typeface="Times New Roman" pitchFamily="18" charset="0"/>
                <a:cs typeface="Times New Roman" pitchFamily="18" charset="0"/>
              </a:rPr>
              <a:t>– “солнце греет”, “краснеет липа”, “</a:t>
            </a:r>
            <a:r>
              <a:rPr lang="ru-RU" sz="1800" dirty="0" err="1" smtClean="0">
                <a:latin typeface="Times New Roman" pitchFamily="18" charset="0"/>
                <a:cs typeface="Times New Roman" pitchFamily="18" charset="0"/>
              </a:rPr>
              <a:t>березник</a:t>
            </a:r>
            <a:r>
              <a:rPr lang="ru-RU" sz="1800" dirty="0" smtClean="0">
                <a:latin typeface="Times New Roman" pitchFamily="18" charset="0"/>
                <a:cs typeface="Times New Roman" pitchFamily="18" charset="0"/>
              </a:rPr>
              <a:t> желтеет“.</a:t>
            </a:r>
          </a:p>
          <a:p>
            <a:endParaRPr lang="ru-RU" dirty="0"/>
          </a:p>
        </p:txBody>
      </p:sp>
      <p:pic>
        <p:nvPicPr>
          <p:cNvPr id="22530" name="Picture 2" descr="https://illustrators.ru/uploads/illustration/image/511232/main_511232_original.jpg"/>
          <p:cNvPicPr>
            <a:picLocks noChangeAspect="1" noChangeArrowheads="1"/>
          </p:cNvPicPr>
          <p:nvPr/>
        </p:nvPicPr>
        <p:blipFill>
          <a:blip r:embed="rId2"/>
          <a:srcRect/>
          <a:stretch>
            <a:fillRect/>
          </a:stretch>
        </p:blipFill>
        <p:spPr bwMode="auto">
          <a:xfrm>
            <a:off x="6000760" y="1000108"/>
            <a:ext cx="2928926" cy="2533911"/>
          </a:xfrm>
          <a:prstGeom prst="rect">
            <a:avLst/>
          </a:prstGeom>
          <a:noFill/>
        </p:spPr>
      </p:pic>
      <p:pic>
        <p:nvPicPr>
          <p:cNvPr id="22536" name="Picture 8" descr="https://cs2.livemaster.ru/storage/b2/42/3005920649c7ea9305ca134df0o7--kartiny-i-panno-kartina-vypal-pervyj-sneg.jpg"/>
          <p:cNvPicPr>
            <a:picLocks noChangeAspect="1" noChangeArrowheads="1"/>
          </p:cNvPicPr>
          <p:nvPr/>
        </p:nvPicPr>
        <p:blipFill>
          <a:blip r:embed="rId3" cstate="print"/>
          <a:srcRect/>
          <a:stretch>
            <a:fillRect/>
          </a:stretch>
        </p:blipFill>
        <p:spPr bwMode="auto">
          <a:xfrm>
            <a:off x="6072198" y="4000504"/>
            <a:ext cx="2723427" cy="2357454"/>
          </a:xfrm>
          <a:prstGeom prst="rect">
            <a:avLst/>
          </a:prstGeom>
          <a:noFill/>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714348" y="428604"/>
            <a:ext cx="7882864" cy="923330"/>
          </a:xfrm>
          <a:prstGeom prst="rect">
            <a:avLst/>
          </a:prstGeom>
          <a:noFill/>
        </p:spPr>
        <p:txBody>
          <a:bodyPr wrap="none" lIns="91440" tIns="45720" rIns="91440" bIns="45720">
            <a:spAutoFit/>
          </a:bodyPr>
          <a:lstStyle/>
          <a:p>
            <a:pPr algn="ctr"/>
            <a:r>
              <a:rPr lang="ru-RU" sz="5400"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latin typeface="Times New Roman" pitchFamily="18" charset="0"/>
                <a:cs typeface="Times New Roman" pitchFamily="18" charset="0"/>
              </a:rPr>
              <a:t>Спасибо за внимание!</a:t>
            </a:r>
            <a:endParaRPr lang="ru-RU" sz="5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pic>
        <p:nvPicPr>
          <p:cNvPr id="1026" name="Picture 2" descr="https://img.labirint.ru/rcimg/5c7c1661b4c97f69fac0cdd6fc153b1b/1920x1080/comments_pic/1641/0_da38cd836bd5fa46da6f124033888cc3_1476194869.jpg?1476194940"/>
          <p:cNvPicPr>
            <a:picLocks noChangeAspect="1" noChangeArrowheads="1"/>
          </p:cNvPicPr>
          <p:nvPr/>
        </p:nvPicPr>
        <p:blipFill>
          <a:blip r:embed="rId2"/>
          <a:srcRect/>
          <a:stretch>
            <a:fillRect/>
          </a:stretch>
        </p:blipFill>
        <p:spPr bwMode="auto">
          <a:xfrm>
            <a:off x="642910" y="1500174"/>
            <a:ext cx="7620000" cy="4733925"/>
          </a:xfrm>
          <a:prstGeom prst="rect">
            <a:avLst/>
          </a:prstGeom>
          <a:noFill/>
        </p:spPr>
      </p:pic>
    </p:spTree>
  </p:cSld>
  <p:clrMapOvr>
    <a:masterClrMapping/>
  </p:clrMapOvr>
  <p:transition spd="slow">
    <p:checker dir="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0"/>
            <a:ext cx="8229600" cy="1143000"/>
          </a:xfrm>
        </p:spPr>
        <p:txBody>
          <a:bodyPr/>
          <a:lstStyle/>
          <a:p>
            <a:r>
              <a:rPr lang="ru-RU" dirty="0" smtClean="0">
                <a:latin typeface="Times New Roman" pitchFamily="18" charset="0"/>
                <a:cs typeface="Times New Roman" pitchFamily="18" charset="0"/>
              </a:rPr>
              <a:t>Афанасий Афанасиевич Фет</a:t>
            </a:r>
            <a:endParaRPr lang="ru-RU" dirty="0">
              <a:latin typeface="Times New Roman" pitchFamily="18" charset="0"/>
              <a:cs typeface="Times New Roman" pitchFamily="18" charset="0"/>
            </a:endParaRPr>
          </a:p>
        </p:txBody>
      </p:sp>
      <p:sp>
        <p:nvSpPr>
          <p:cNvPr id="3" name="Содержимое 2"/>
          <p:cNvSpPr>
            <a:spLocks noGrp="1"/>
          </p:cNvSpPr>
          <p:nvPr>
            <p:ph idx="1"/>
          </p:nvPr>
        </p:nvSpPr>
        <p:spPr>
          <a:xfrm>
            <a:off x="285720" y="1214422"/>
            <a:ext cx="8643998" cy="5286412"/>
          </a:xfrm>
        </p:spPr>
        <p:txBody>
          <a:bodyPr>
            <a:normAutofit lnSpcReduction="10000"/>
          </a:bodyPr>
          <a:lstStyle/>
          <a:p>
            <a:pPr algn="just"/>
            <a:r>
              <a:rPr lang="ru-RU" sz="2400" dirty="0" smtClean="0">
                <a:latin typeface="Times New Roman" pitchFamily="18" charset="0"/>
                <a:cs typeface="Times New Roman" pitchFamily="18" charset="0"/>
              </a:rPr>
              <a:t>Родился будущий поэт 23 ноября (5 декабря по новому стилю) 1820 года в с. Новосёлки </a:t>
            </a:r>
            <a:r>
              <a:rPr lang="ru-RU" sz="2400" dirty="0" err="1" smtClean="0">
                <a:latin typeface="Times New Roman" pitchFamily="18" charset="0"/>
                <a:cs typeface="Times New Roman" pitchFamily="18" charset="0"/>
              </a:rPr>
              <a:t>Мценского</a:t>
            </a:r>
            <a:r>
              <a:rPr lang="ru-RU" sz="2400" dirty="0" smtClean="0">
                <a:latin typeface="Times New Roman" pitchFamily="18" charset="0"/>
                <a:cs typeface="Times New Roman" pitchFamily="18" charset="0"/>
              </a:rPr>
              <a:t> уезда Орловской губернии (Российская империя).</a:t>
            </a:r>
          </a:p>
          <a:p>
            <a:pPr algn="just"/>
            <a:r>
              <a:rPr lang="ru-RU" sz="2400" dirty="0" smtClean="0">
                <a:latin typeface="Times New Roman" pitchFamily="18" charset="0"/>
                <a:cs typeface="Times New Roman" pitchFamily="18" charset="0"/>
              </a:rPr>
              <a:t>Будучи сыном Шарлотты-Елизаветы Беккер, уехавшей из Германии в 1820 году, Афанасий был усыновлен дворянином </a:t>
            </a:r>
            <a:r>
              <a:rPr lang="ru-RU" sz="2400" dirty="0" err="1" smtClean="0">
                <a:latin typeface="Times New Roman" pitchFamily="18" charset="0"/>
                <a:cs typeface="Times New Roman" pitchFamily="18" charset="0"/>
              </a:rPr>
              <a:t>Шеншиным</a:t>
            </a:r>
            <a:r>
              <a:rPr lang="ru-RU" sz="2400" dirty="0" smtClean="0">
                <a:latin typeface="Times New Roman" pitchFamily="18" charset="0"/>
                <a:cs typeface="Times New Roman" pitchFamily="18" charset="0"/>
              </a:rPr>
              <a:t>. Через 14 лет в биографии Афанасия Фета произошло неприятное событие: обнаружилась ошибка в записи о рождении, что лишило его титула.</a:t>
            </a:r>
          </a:p>
          <a:p>
            <a:pPr algn="just"/>
            <a:r>
              <a:rPr lang="ru-RU" sz="2400" dirty="0">
                <a:latin typeface="Times New Roman" pitchFamily="18" charset="0"/>
                <a:cs typeface="Times New Roman" pitchFamily="18" charset="0"/>
              </a:rPr>
              <a:t>В 1837 году Фет окончил частный пансион Крюммера в городе </a:t>
            </a:r>
            <a:r>
              <a:rPr lang="ru-RU" sz="2400" dirty="0" err="1">
                <a:latin typeface="Times New Roman" pitchFamily="18" charset="0"/>
                <a:cs typeface="Times New Roman" pitchFamily="18" charset="0"/>
              </a:rPr>
              <a:t>Верро</a:t>
            </a:r>
            <a:r>
              <a:rPr lang="ru-RU" sz="2400" dirty="0">
                <a:latin typeface="Times New Roman" pitchFamily="18" charset="0"/>
                <a:cs typeface="Times New Roman" pitchFamily="18" charset="0"/>
              </a:rPr>
              <a:t> (сейчас Эстония). В 1838 году поступил в Московский университет на философский факультет, продолжая заниматься литературой. Окончил университет в 1844 году.</a:t>
            </a:r>
          </a:p>
          <a:p>
            <a:pPr>
              <a:buNone/>
            </a:pPr>
            <a:r>
              <a:rPr lang="ru-RU" sz="2400" dirty="0" smtClean="0"/>
              <a:t/>
            </a:r>
            <a:br>
              <a:rPr lang="ru-RU" sz="2400" dirty="0" smtClean="0"/>
            </a:br>
            <a:endParaRPr lang="ru-RU" sz="2400" dirty="0" smtClean="0">
              <a:latin typeface="Times New Roman" pitchFamily="18" charset="0"/>
              <a:cs typeface="Times New Roman" pitchFamily="18" charset="0"/>
            </a:endParaRPr>
          </a:p>
        </p:txBody>
      </p:sp>
    </p:spTree>
  </p:cSld>
  <p:clrMapOvr>
    <a:masterClrMapping/>
  </p:clrMapOvr>
  <p:transition>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s://ds04.infourok.ru/uploads/ex/034e/00175bdd-d2a26237/hello_html_m5add875c.jpg"/>
          <p:cNvPicPr>
            <a:picLocks noChangeAspect="1" noChangeArrowheads="1"/>
          </p:cNvPicPr>
          <p:nvPr/>
        </p:nvPicPr>
        <p:blipFill>
          <a:blip r:embed="rId2"/>
          <a:srcRect/>
          <a:stretch>
            <a:fillRect/>
          </a:stretch>
        </p:blipFill>
        <p:spPr bwMode="auto">
          <a:xfrm>
            <a:off x="500034" y="357166"/>
            <a:ext cx="4214842" cy="6000792"/>
          </a:xfrm>
          <a:prstGeom prst="rect">
            <a:avLst/>
          </a:prstGeom>
          <a:noFill/>
        </p:spPr>
      </p:pic>
      <p:pic>
        <p:nvPicPr>
          <p:cNvPr id="4100" name="Picture 4" descr="http://i.mycdn.me/i?r=AzEPZsRbOZEKgBhR0XGMT1RkmS-aloRk1IADU8MWnlHM1qaKTM5SRkZCeTgDn6uOyic"/>
          <p:cNvPicPr>
            <a:picLocks noChangeAspect="1" noChangeArrowheads="1"/>
          </p:cNvPicPr>
          <p:nvPr/>
        </p:nvPicPr>
        <p:blipFill>
          <a:blip r:embed="rId3"/>
          <a:srcRect/>
          <a:stretch>
            <a:fillRect/>
          </a:stretch>
        </p:blipFill>
        <p:spPr bwMode="auto">
          <a:xfrm>
            <a:off x="5072066" y="357166"/>
            <a:ext cx="3656711" cy="5929354"/>
          </a:xfrm>
          <a:prstGeom prst="rect">
            <a:avLst/>
          </a:prstGeom>
          <a:noFill/>
        </p:spPr>
      </p:pic>
    </p:spTree>
  </p:cSld>
  <p:clrMapOvr>
    <a:masterClrMapping/>
  </p:clrMapOvr>
  <p:transition>
    <p:wipe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214338"/>
            <a:ext cx="8229600" cy="1143000"/>
          </a:xfrm>
        </p:spPr>
        <p:txBody>
          <a:bodyPr/>
          <a:lstStyle/>
          <a:p>
            <a:r>
              <a:rPr lang="ru-RU" dirty="0" smtClean="0">
                <a:latin typeface="Times New Roman" pitchFamily="18" charset="0"/>
                <a:cs typeface="Times New Roman" pitchFamily="18" charset="0"/>
              </a:rPr>
              <a:t>Стихотворения А.А. Фета</a:t>
            </a:r>
            <a:endParaRPr lang="ru-RU" dirty="0">
              <a:latin typeface="Times New Roman" pitchFamily="18" charset="0"/>
              <a:cs typeface="Times New Roman" pitchFamily="18" charset="0"/>
            </a:endParaRPr>
          </a:p>
        </p:txBody>
      </p:sp>
      <p:sp>
        <p:nvSpPr>
          <p:cNvPr id="3" name="Содержимое 2"/>
          <p:cNvSpPr>
            <a:spLocks noGrp="1"/>
          </p:cNvSpPr>
          <p:nvPr>
            <p:ph idx="1"/>
          </p:nvPr>
        </p:nvSpPr>
        <p:spPr>
          <a:xfrm>
            <a:off x="214282" y="642918"/>
            <a:ext cx="8429684" cy="5429288"/>
          </a:xfrm>
        </p:spPr>
        <p:txBody>
          <a:bodyPr>
            <a:normAutofit/>
          </a:bodyPr>
          <a:lstStyle/>
          <a:p>
            <a:pPr algn="just"/>
            <a:r>
              <a:rPr lang="ru-RU" sz="1800" dirty="0">
                <a:latin typeface="Times New Roman" pitchFamily="18" charset="0"/>
                <a:cs typeface="Times New Roman" pitchFamily="18" charset="0"/>
              </a:rPr>
              <a:t>Основные темы поэзии Фета — </a:t>
            </a:r>
            <a:r>
              <a:rPr lang="ru-RU" sz="1800" b="1" dirty="0">
                <a:latin typeface="Times New Roman" pitchFamily="18" charset="0"/>
                <a:cs typeface="Times New Roman" pitchFamily="18" charset="0"/>
              </a:rPr>
              <a:t>природа</a:t>
            </a:r>
            <a:r>
              <a:rPr lang="ru-RU" sz="1800" dirty="0">
                <a:latin typeface="Times New Roman" pitchFamily="18" charset="0"/>
                <a:cs typeface="Times New Roman" pitchFamily="18" charset="0"/>
              </a:rPr>
              <a:t> и </a:t>
            </a:r>
            <a:r>
              <a:rPr lang="ru-RU" sz="1800" b="1" dirty="0">
                <a:latin typeface="Times New Roman" pitchFamily="18" charset="0"/>
                <a:cs typeface="Times New Roman" pitchFamily="18" charset="0"/>
              </a:rPr>
              <a:t>любовь</a:t>
            </a:r>
            <a:r>
              <a:rPr lang="ru-RU" sz="1800" dirty="0">
                <a:latin typeface="Times New Roman" pitchFamily="18" charset="0"/>
                <a:cs typeface="Times New Roman" pitchFamily="18" charset="0"/>
              </a:rPr>
              <a:t>, как бы слитые воедино. Именно в природе и любви, как в единой мелодии, соединены вся красота мира, вся радость и очарование </a:t>
            </a:r>
            <a:r>
              <a:rPr lang="ru-RU" sz="1800" dirty="0" smtClean="0">
                <a:latin typeface="Times New Roman" pitchFamily="18" charset="0"/>
                <a:cs typeface="Times New Roman" pitchFamily="18" charset="0"/>
              </a:rPr>
              <a:t>бытия.</a:t>
            </a:r>
          </a:p>
          <a:p>
            <a:pPr algn="just"/>
            <a:r>
              <a:rPr lang="ru-RU" sz="1800" b="1" dirty="0">
                <a:latin typeface="Times New Roman" pitchFamily="18" charset="0"/>
                <a:cs typeface="Times New Roman" pitchFamily="18" charset="0"/>
              </a:rPr>
              <a:t>Природа</a:t>
            </a:r>
            <a:r>
              <a:rPr lang="ru-RU" sz="1800" dirty="0">
                <a:latin typeface="Times New Roman" pitchFamily="18" charset="0"/>
                <a:cs typeface="Times New Roman" pitchFamily="18" charset="0"/>
              </a:rPr>
              <a:t> для Афанасия Афанасьевича - часть собственного "</a:t>
            </a:r>
            <a:r>
              <a:rPr lang="ru-RU" sz="1800" b="1" dirty="0">
                <a:latin typeface="Times New Roman" pitchFamily="18" charset="0"/>
                <a:cs typeface="Times New Roman" pitchFamily="18" charset="0"/>
              </a:rPr>
              <a:t>Я</a:t>
            </a:r>
            <a:r>
              <a:rPr lang="ru-RU" sz="1800" dirty="0">
                <a:latin typeface="Times New Roman" pitchFamily="18" charset="0"/>
                <a:cs typeface="Times New Roman" pitchFamily="18" charset="0"/>
              </a:rPr>
              <a:t>", фон для его переживаний и чувств, источник вдохновения. Лирика Фета как будто стирает грань между внешним и внутренним миром. Поэтому человеческие свойства в его стихах могут быть приписаны мраку, воздуху, даже цвету.</a:t>
            </a:r>
          </a:p>
          <a:p>
            <a:pPr algn="just"/>
            <a:r>
              <a:rPr lang="ru-RU" sz="1800" b="1" dirty="0">
                <a:latin typeface="Times New Roman" pitchFamily="18" charset="0"/>
                <a:cs typeface="Times New Roman" pitchFamily="18" charset="0"/>
              </a:rPr>
              <a:t>Любовь</a:t>
            </a:r>
            <a:r>
              <a:rPr lang="ru-RU" sz="1800" dirty="0">
                <a:latin typeface="Times New Roman" pitchFamily="18" charset="0"/>
                <a:cs typeface="Times New Roman" pitchFamily="18" charset="0"/>
              </a:rPr>
              <a:t> для поэта - это целое море чувств: и робкое томление, и наслаждение душевной близостью, и апофеоз страсти, и счастье двух душ. Поэтическая память этого автора не ведала границ, что позволяло ему писать посвященные первой любви стихотворения даже на склоне своих лет так, словно он еще находился под впечатлением от столь желанного недавнего свидания.</a:t>
            </a:r>
          </a:p>
          <a:p>
            <a:pPr>
              <a:buNone/>
            </a:pPr>
            <a:endParaRPr lang="ru-RU" sz="1800" dirty="0">
              <a:latin typeface="Times New Roman" pitchFamily="18" charset="0"/>
              <a:cs typeface="Times New Roman" pitchFamily="18" charset="0"/>
            </a:endParaRPr>
          </a:p>
        </p:txBody>
      </p:sp>
      <p:pic>
        <p:nvPicPr>
          <p:cNvPr id="3074" name="Picture 2" descr="https://img.labirint.ru/rcimg/bc50cfe41f39f43a8e412e780ef2b92c/1920x1080/comments_pic/1835/origin_11_f1776a9c7a93e37a2075f9aa0fd690e2.jpeg?1535835283"/>
          <p:cNvPicPr>
            <a:picLocks noChangeAspect="1" noChangeArrowheads="1"/>
          </p:cNvPicPr>
          <p:nvPr/>
        </p:nvPicPr>
        <p:blipFill>
          <a:blip r:embed="rId2" cstate="print"/>
          <a:srcRect/>
          <a:stretch>
            <a:fillRect/>
          </a:stretch>
        </p:blipFill>
        <p:spPr bwMode="auto">
          <a:xfrm>
            <a:off x="357158" y="4286256"/>
            <a:ext cx="3500462" cy="2286016"/>
          </a:xfrm>
          <a:prstGeom prst="rect">
            <a:avLst/>
          </a:prstGeom>
          <a:noFill/>
        </p:spPr>
      </p:pic>
      <p:pic>
        <p:nvPicPr>
          <p:cNvPr id="3076" name="Picture 4" descr="http://www.booksiti.net.ru/books/8909375.jpg"/>
          <p:cNvPicPr>
            <a:picLocks noChangeAspect="1" noChangeArrowheads="1"/>
          </p:cNvPicPr>
          <p:nvPr/>
        </p:nvPicPr>
        <p:blipFill>
          <a:blip r:embed="rId3"/>
          <a:srcRect/>
          <a:stretch>
            <a:fillRect/>
          </a:stretch>
        </p:blipFill>
        <p:spPr bwMode="auto">
          <a:xfrm>
            <a:off x="5857884" y="4357694"/>
            <a:ext cx="2609840" cy="2285992"/>
          </a:xfrm>
          <a:prstGeom prst="rect">
            <a:avLst/>
          </a:prstGeom>
          <a:noFill/>
        </p:spPr>
      </p:pic>
    </p:spTree>
  </p:cSld>
  <p:clrMapOvr>
    <a:masterClrMapping/>
  </p:clrMapOvr>
  <p:transition spd="slow">
    <p:cove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315416"/>
            <a:ext cx="8229600" cy="1143000"/>
          </a:xfrm>
        </p:spPr>
        <p:txBody>
          <a:bodyPr>
            <a:normAutofit/>
          </a:bodyPr>
          <a:lstStyle/>
          <a:p>
            <a:r>
              <a:rPr lang="ru-RU" sz="4000" dirty="0" smtClean="0">
                <a:latin typeface="Times New Roman" panose="02020603050405020304" pitchFamily="18" charset="0"/>
                <a:cs typeface="Times New Roman" panose="02020603050405020304" pitchFamily="18" charset="0"/>
              </a:rPr>
              <a:t>«Ласточки пропали»</a:t>
            </a:r>
            <a:endParaRPr lang="ru-RU" sz="4000"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323528" y="692696"/>
            <a:ext cx="8229600" cy="5069160"/>
          </a:xfrm>
        </p:spPr>
        <p:txBody>
          <a:bodyPr>
            <a:noAutofit/>
          </a:bodyPr>
          <a:lstStyle/>
          <a:p>
            <a:pPr marL="0" indent="0">
              <a:buNone/>
            </a:pPr>
            <a:r>
              <a:rPr lang="ru-RU" sz="1800" dirty="0" smtClean="0">
                <a:latin typeface="Times New Roman" panose="02020603050405020304" pitchFamily="18" charset="0"/>
                <a:cs typeface="Times New Roman" panose="02020603050405020304" pitchFamily="18" charset="0"/>
              </a:rPr>
              <a:t>Ласточки пропали,                                            </a:t>
            </a:r>
            <a:br>
              <a:rPr lang="ru-RU" sz="1800" dirty="0" smtClean="0">
                <a:latin typeface="Times New Roman" panose="02020603050405020304" pitchFamily="18" charset="0"/>
                <a:cs typeface="Times New Roman" panose="02020603050405020304" pitchFamily="18" charset="0"/>
              </a:rPr>
            </a:br>
            <a:r>
              <a:rPr lang="ru-RU" sz="1800" dirty="0" smtClean="0">
                <a:latin typeface="Times New Roman" panose="02020603050405020304" pitchFamily="18" charset="0"/>
                <a:cs typeface="Times New Roman" panose="02020603050405020304" pitchFamily="18" charset="0"/>
              </a:rPr>
              <a:t>А вчера зарёй</a:t>
            </a:r>
            <a:br>
              <a:rPr lang="ru-RU" sz="1800" dirty="0" smtClean="0">
                <a:latin typeface="Times New Roman" panose="02020603050405020304" pitchFamily="18" charset="0"/>
                <a:cs typeface="Times New Roman" panose="02020603050405020304" pitchFamily="18" charset="0"/>
              </a:rPr>
            </a:br>
            <a:r>
              <a:rPr lang="ru-RU" sz="1800" dirty="0" smtClean="0">
                <a:latin typeface="Times New Roman" panose="02020603050405020304" pitchFamily="18" charset="0"/>
                <a:cs typeface="Times New Roman" panose="02020603050405020304" pitchFamily="18" charset="0"/>
              </a:rPr>
              <a:t>Всё грачи летали</a:t>
            </a:r>
            <a:br>
              <a:rPr lang="ru-RU" sz="1800" dirty="0" smtClean="0">
                <a:latin typeface="Times New Roman" panose="02020603050405020304" pitchFamily="18" charset="0"/>
                <a:cs typeface="Times New Roman" panose="02020603050405020304" pitchFamily="18" charset="0"/>
              </a:rPr>
            </a:br>
            <a:r>
              <a:rPr lang="ru-RU" sz="1800" dirty="0" smtClean="0">
                <a:latin typeface="Times New Roman" panose="02020603050405020304" pitchFamily="18" charset="0"/>
                <a:cs typeface="Times New Roman" panose="02020603050405020304" pitchFamily="18" charset="0"/>
              </a:rPr>
              <a:t>Да, как сеть, мелькали</a:t>
            </a:r>
            <a:br>
              <a:rPr lang="ru-RU" sz="1800" dirty="0" smtClean="0">
                <a:latin typeface="Times New Roman" panose="02020603050405020304" pitchFamily="18" charset="0"/>
                <a:cs typeface="Times New Roman" panose="02020603050405020304" pitchFamily="18" charset="0"/>
              </a:rPr>
            </a:br>
            <a:r>
              <a:rPr lang="ru-RU" sz="1800" dirty="0" smtClean="0">
                <a:latin typeface="Times New Roman" panose="02020603050405020304" pitchFamily="18" charset="0"/>
                <a:cs typeface="Times New Roman" panose="02020603050405020304" pitchFamily="18" charset="0"/>
              </a:rPr>
              <a:t>Вон над той горой.</a:t>
            </a:r>
          </a:p>
          <a:p>
            <a:pPr marL="0" indent="0">
              <a:buNone/>
            </a:pPr>
            <a:r>
              <a:rPr lang="ru-RU" sz="1800" dirty="0" smtClean="0">
                <a:latin typeface="Times New Roman" panose="02020603050405020304" pitchFamily="18" charset="0"/>
                <a:cs typeface="Times New Roman" panose="02020603050405020304" pitchFamily="18" charset="0"/>
              </a:rPr>
              <a:t>С </a:t>
            </a:r>
            <a:r>
              <a:rPr lang="ru-RU" sz="1800" dirty="0">
                <a:latin typeface="Times New Roman" panose="02020603050405020304" pitchFamily="18" charset="0"/>
                <a:cs typeface="Times New Roman" panose="02020603050405020304" pitchFamily="18" charset="0"/>
              </a:rPr>
              <a:t>вечера все спится,</a:t>
            </a:r>
            <a:br>
              <a:rPr lang="ru-RU" sz="1800"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На дворе темно.</a:t>
            </a:r>
            <a:br>
              <a:rPr lang="ru-RU" sz="1800"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Лист сухой валится,</a:t>
            </a:r>
            <a:br>
              <a:rPr lang="ru-RU" sz="1800"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Ночью ветер злится</a:t>
            </a:r>
            <a:br>
              <a:rPr lang="ru-RU" sz="1800"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Да стучит в окно.</a:t>
            </a:r>
          </a:p>
          <a:p>
            <a:pPr marL="0" indent="0">
              <a:buNone/>
            </a:pPr>
            <a:r>
              <a:rPr lang="ru-RU" sz="1800" dirty="0">
                <a:latin typeface="Times New Roman" panose="02020603050405020304" pitchFamily="18" charset="0"/>
                <a:cs typeface="Times New Roman" panose="02020603050405020304" pitchFamily="18" charset="0"/>
              </a:rPr>
              <a:t>Лучше б снег да вьюгу</a:t>
            </a:r>
            <a:br>
              <a:rPr lang="ru-RU" sz="1800"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Встретить грудью рад!</a:t>
            </a:r>
            <a:br>
              <a:rPr lang="ru-RU" sz="1800"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Словно как с испугу</a:t>
            </a:r>
            <a:br>
              <a:rPr lang="ru-RU" sz="1800"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Раскричавшись, к югу</a:t>
            </a:r>
            <a:br>
              <a:rPr lang="ru-RU" sz="1800"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Журавли летят.</a:t>
            </a:r>
          </a:p>
          <a:p>
            <a:pPr marL="0" indent="0">
              <a:buNone/>
            </a:pPr>
            <a:r>
              <a:rPr lang="ru-RU" sz="1800" dirty="0">
                <a:latin typeface="Times New Roman" panose="02020603050405020304" pitchFamily="18" charset="0"/>
                <a:cs typeface="Times New Roman" panose="02020603050405020304" pitchFamily="18" charset="0"/>
              </a:rPr>
              <a:t>Выйдешь — поневоле</a:t>
            </a:r>
            <a:br>
              <a:rPr lang="ru-RU" sz="1800"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Тяжело — хоть плачь!</a:t>
            </a:r>
            <a:br>
              <a:rPr lang="ru-RU" sz="1800"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Смотришь — через поле</a:t>
            </a:r>
            <a:br>
              <a:rPr lang="ru-RU" sz="1800"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Перекати-поле</a:t>
            </a:r>
            <a:br>
              <a:rPr lang="ru-RU" sz="1800"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Прыгает, как мяч.</a:t>
            </a:r>
          </a:p>
          <a:p>
            <a:endParaRPr lang="ru-RU" sz="1100" dirty="0"/>
          </a:p>
        </p:txBody>
      </p:sp>
      <p:pic>
        <p:nvPicPr>
          <p:cNvPr id="1026" name="Picture 2" descr="Стихотворение «Ласточки пропали» Фет – читать полностью онлайн или скачать  текст"/>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23928" y="908720"/>
            <a:ext cx="3960440" cy="223224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Стих &quot;Осень&quot; - читать онлайн"/>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51920" y="3717032"/>
            <a:ext cx="4098070" cy="25922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4905487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285776"/>
            <a:ext cx="8229600" cy="1143000"/>
          </a:xfrm>
        </p:spPr>
        <p:txBody>
          <a:bodyPr>
            <a:normAutofit/>
          </a:bodyPr>
          <a:lstStyle/>
          <a:p>
            <a:r>
              <a:rPr lang="ru-RU" sz="3600" dirty="0" smtClean="0">
                <a:latin typeface="Times New Roman" pitchFamily="18" charset="0"/>
                <a:cs typeface="Times New Roman" pitchFamily="18" charset="0"/>
              </a:rPr>
              <a:t> Анализ «Ласточки пропали»</a:t>
            </a:r>
            <a:endParaRPr lang="ru-RU" sz="3600" dirty="0">
              <a:latin typeface="Times New Roman" pitchFamily="18" charset="0"/>
              <a:cs typeface="Times New Roman" pitchFamily="18" charset="0"/>
            </a:endParaRPr>
          </a:p>
        </p:txBody>
      </p:sp>
      <p:sp>
        <p:nvSpPr>
          <p:cNvPr id="3" name="Содержимое 2"/>
          <p:cNvSpPr>
            <a:spLocks noGrp="1"/>
          </p:cNvSpPr>
          <p:nvPr>
            <p:ph idx="1"/>
          </p:nvPr>
        </p:nvSpPr>
        <p:spPr>
          <a:xfrm>
            <a:off x="285720" y="714356"/>
            <a:ext cx="8401080" cy="5643602"/>
          </a:xfrm>
        </p:spPr>
        <p:txBody>
          <a:bodyPr>
            <a:normAutofit/>
          </a:bodyPr>
          <a:lstStyle/>
          <a:p>
            <a:pPr algn="just"/>
            <a:r>
              <a:rPr lang="ru-RU" sz="1900" b="1" dirty="0">
                <a:latin typeface="Times New Roman" pitchFamily="18" charset="0"/>
                <a:cs typeface="Times New Roman" pitchFamily="18" charset="0"/>
              </a:rPr>
              <a:t>Жанр</a:t>
            </a:r>
            <a:r>
              <a:rPr lang="ru-RU" sz="1900" dirty="0">
                <a:latin typeface="Times New Roman" pitchFamily="18" charset="0"/>
                <a:cs typeface="Times New Roman" pitchFamily="18" charset="0"/>
              </a:rPr>
              <a:t> – </a:t>
            </a:r>
            <a:r>
              <a:rPr lang="ru-RU" sz="1900" dirty="0" smtClean="0">
                <a:latin typeface="Times New Roman" pitchFamily="18" charset="0"/>
                <a:cs typeface="Times New Roman" pitchFamily="18" charset="0"/>
              </a:rPr>
              <a:t>элегия</a:t>
            </a:r>
            <a:r>
              <a:rPr lang="ru-RU" sz="1900" dirty="0">
                <a:latin typeface="Times New Roman" pitchFamily="18" charset="0"/>
                <a:cs typeface="Times New Roman" pitchFamily="18" charset="0"/>
              </a:rPr>
              <a:t>.</a:t>
            </a:r>
            <a:endParaRPr lang="ru-RU" sz="1900" dirty="0" smtClean="0">
              <a:latin typeface="Times New Roman" pitchFamily="18" charset="0"/>
              <a:cs typeface="Times New Roman" pitchFamily="18" charset="0"/>
            </a:endParaRPr>
          </a:p>
          <a:p>
            <a:pPr algn="just"/>
            <a:r>
              <a:rPr lang="ru-RU" sz="1900" dirty="0">
                <a:latin typeface="Times New Roman" pitchFamily="18" charset="0"/>
                <a:cs typeface="Times New Roman" pitchFamily="18" charset="0"/>
              </a:rPr>
              <a:t> </a:t>
            </a:r>
            <a:r>
              <a:rPr lang="ru-RU" sz="1900" b="1" dirty="0" smtClean="0">
                <a:latin typeface="Times New Roman" pitchFamily="18" charset="0"/>
                <a:cs typeface="Times New Roman" pitchFamily="18" charset="0"/>
              </a:rPr>
              <a:t>Тематика</a:t>
            </a:r>
            <a:r>
              <a:rPr lang="ru-RU" sz="1900" dirty="0" smtClean="0">
                <a:latin typeface="Times New Roman" pitchFamily="18" charset="0"/>
                <a:cs typeface="Times New Roman" pitchFamily="18" charset="0"/>
              </a:rPr>
              <a:t> </a:t>
            </a:r>
            <a:r>
              <a:rPr lang="ru-RU" sz="1900" dirty="0">
                <a:latin typeface="Times New Roman" pitchFamily="18" charset="0"/>
                <a:cs typeface="Times New Roman" pitchFamily="18" charset="0"/>
              </a:rPr>
              <a:t>– увядание осенней природы и тоска поэта, вызванная </a:t>
            </a:r>
            <a:r>
              <a:rPr lang="ru-RU" sz="1900" dirty="0" smtClean="0">
                <a:latin typeface="Times New Roman" pitchFamily="18" charset="0"/>
                <a:cs typeface="Times New Roman" pitchFamily="18" charset="0"/>
              </a:rPr>
              <a:t>этим.</a:t>
            </a:r>
          </a:p>
          <a:p>
            <a:pPr algn="just"/>
            <a:r>
              <a:rPr lang="ru-RU" sz="1900" dirty="0" smtClean="0">
                <a:latin typeface="Times New Roman" pitchFamily="18" charset="0"/>
                <a:cs typeface="Times New Roman" pitchFamily="18" charset="0"/>
              </a:rPr>
              <a:t>Произведение </a:t>
            </a:r>
            <a:r>
              <a:rPr lang="ru-RU" sz="1900" dirty="0">
                <a:latin typeface="Times New Roman" pitchFamily="18" charset="0"/>
                <a:cs typeface="Times New Roman" pitchFamily="18" charset="0"/>
              </a:rPr>
              <a:t>составлено из четырёх строф по пять строчек каждая. Через эти строки автор передаёт читателю свой пессимистический настрой в связи с наступлением осени.</a:t>
            </a:r>
          </a:p>
          <a:p>
            <a:pPr algn="just"/>
            <a:r>
              <a:rPr lang="ru-RU" sz="1900" dirty="0">
                <a:latin typeface="Times New Roman" pitchFamily="18" charset="0"/>
                <a:cs typeface="Times New Roman" pitchFamily="18" charset="0"/>
              </a:rPr>
              <a:t>В свойственной для Фета манере стихотворение разделено на две части: в первой описывается ситуация, в которой происходит действие, во второй же внимание переключается на героя произведения, его эмоции и размышления, вызванные наблюдением за окружающим миром.</a:t>
            </a:r>
          </a:p>
          <a:p>
            <a:pPr algn="just"/>
            <a:r>
              <a:rPr lang="ru-RU" sz="1900" dirty="0">
                <a:latin typeface="Times New Roman" pitchFamily="18" charset="0"/>
                <a:cs typeface="Times New Roman" pitchFamily="18" charset="0"/>
              </a:rPr>
              <a:t>Словно художник, мазками кисти рисующий на холсте, Фет передаёт картину вступающей в свои права осени: улетающие на юг косяки журавлей, осыпающиеся с деревьев сухие листья, всё раньше наступающая ночь и всё меньшее количество дневного света.</a:t>
            </a:r>
          </a:p>
          <a:p>
            <a:pPr>
              <a:buNone/>
            </a:pPr>
            <a:endParaRPr lang="ru-RU" dirty="0"/>
          </a:p>
          <a:p>
            <a:endParaRPr lang="ru-RU" dirty="0"/>
          </a:p>
        </p:txBody>
      </p:sp>
      <p:pic>
        <p:nvPicPr>
          <p:cNvPr id="2050" name="Picture 2" descr="https://www.chitalnya.ru/upload3/332/0613a3817ddea2eda24bf61844103b2d.jpg"/>
          <p:cNvPicPr>
            <a:picLocks noChangeAspect="1" noChangeArrowheads="1"/>
          </p:cNvPicPr>
          <p:nvPr/>
        </p:nvPicPr>
        <p:blipFill>
          <a:blip r:embed="rId2"/>
          <a:srcRect/>
          <a:stretch>
            <a:fillRect/>
          </a:stretch>
        </p:blipFill>
        <p:spPr bwMode="auto">
          <a:xfrm>
            <a:off x="2071670" y="4786322"/>
            <a:ext cx="4514850" cy="1890709"/>
          </a:xfrm>
          <a:prstGeom prst="rect">
            <a:avLst/>
          </a:prstGeom>
          <a:noFill/>
        </p:spPr>
      </p:pic>
    </p:spTree>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171400"/>
            <a:ext cx="8229600" cy="1143000"/>
          </a:xfrm>
        </p:spPr>
        <p:txBody>
          <a:bodyPr>
            <a:normAutofit/>
          </a:bodyPr>
          <a:lstStyle/>
          <a:p>
            <a:r>
              <a:rPr lang="ru-RU" sz="3600" dirty="0" smtClean="0">
                <a:latin typeface="Times New Roman" panose="02020603050405020304" pitchFamily="18" charset="0"/>
                <a:cs typeface="Times New Roman" panose="02020603050405020304" pitchFamily="18" charset="0"/>
              </a:rPr>
              <a:t>«Я пришёл к тебе с приветом»</a:t>
            </a:r>
            <a:endParaRPr lang="ru-RU" sz="3600"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395536" y="836712"/>
            <a:ext cx="8301608" cy="5544616"/>
          </a:xfrm>
        </p:spPr>
        <p:txBody>
          <a:bodyPr>
            <a:noAutofit/>
          </a:bodyPr>
          <a:lstStyle/>
          <a:p>
            <a:pPr marL="0" indent="0">
              <a:buNone/>
            </a:pPr>
            <a:r>
              <a:rPr lang="ru-RU" sz="1800" dirty="0">
                <a:latin typeface="Times New Roman" panose="02020603050405020304" pitchFamily="18" charset="0"/>
                <a:cs typeface="Times New Roman" panose="02020603050405020304" pitchFamily="18" charset="0"/>
              </a:rPr>
              <a:t>Я пришел к тебе с приветом,</a:t>
            </a:r>
            <a:br>
              <a:rPr lang="ru-RU" sz="1800"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Рассказать, что солнце встало,</a:t>
            </a:r>
            <a:br>
              <a:rPr lang="ru-RU" sz="1800"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Что оно горячим светом</a:t>
            </a:r>
            <a:br>
              <a:rPr lang="ru-RU" sz="1800"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По листам затрепетало</a:t>
            </a:r>
            <a:r>
              <a:rPr lang="ru-RU" sz="1800" dirty="0" smtClean="0">
                <a:latin typeface="Times New Roman" panose="02020603050405020304" pitchFamily="18" charset="0"/>
                <a:cs typeface="Times New Roman" panose="02020603050405020304" pitchFamily="18" charset="0"/>
              </a:rPr>
              <a:t>;</a:t>
            </a:r>
          </a:p>
          <a:p>
            <a:pPr marL="0" indent="0">
              <a:buNone/>
            </a:pPr>
            <a:r>
              <a:rPr lang="ru-RU" sz="1800" dirty="0">
                <a:latin typeface="Times New Roman" panose="02020603050405020304" pitchFamily="18" charset="0"/>
                <a:cs typeface="Times New Roman" panose="02020603050405020304" pitchFamily="18" charset="0"/>
              </a:rPr>
              <a:t/>
            </a:r>
            <a:br>
              <a:rPr lang="ru-RU" sz="1800"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Рассказать, что лес проснулся,</a:t>
            </a:r>
            <a:br>
              <a:rPr lang="ru-RU" sz="1800"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Весь проснулся, веткой каждой,</a:t>
            </a:r>
            <a:br>
              <a:rPr lang="ru-RU" sz="1800"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Каждой птицей встрепенулся</a:t>
            </a:r>
            <a:br>
              <a:rPr lang="ru-RU" sz="1800"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И весенней полон жаждой</a:t>
            </a:r>
            <a:r>
              <a:rPr lang="ru-RU" sz="1800" dirty="0" smtClean="0">
                <a:latin typeface="Times New Roman" panose="02020603050405020304" pitchFamily="18" charset="0"/>
                <a:cs typeface="Times New Roman" panose="02020603050405020304" pitchFamily="18" charset="0"/>
              </a:rPr>
              <a:t>;</a:t>
            </a:r>
          </a:p>
          <a:p>
            <a:pPr marL="0" indent="0">
              <a:buNone/>
            </a:pPr>
            <a:r>
              <a:rPr lang="ru-RU" sz="1800" dirty="0">
                <a:latin typeface="Times New Roman" panose="02020603050405020304" pitchFamily="18" charset="0"/>
                <a:cs typeface="Times New Roman" panose="02020603050405020304" pitchFamily="18" charset="0"/>
              </a:rPr>
              <a:t/>
            </a:r>
            <a:br>
              <a:rPr lang="ru-RU" sz="1800"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Рассказать, что с той же страстью,</a:t>
            </a:r>
            <a:br>
              <a:rPr lang="ru-RU" sz="1800"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Как вчера, пришел я снова,</a:t>
            </a:r>
            <a:br>
              <a:rPr lang="ru-RU" sz="1800"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Что душа всё так же счастью</a:t>
            </a:r>
            <a:br>
              <a:rPr lang="ru-RU" sz="1800"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И тебе служить готова</a:t>
            </a:r>
            <a:r>
              <a:rPr lang="ru-RU" sz="1800" dirty="0" smtClean="0">
                <a:latin typeface="Times New Roman" panose="02020603050405020304" pitchFamily="18" charset="0"/>
                <a:cs typeface="Times New Roman" panose="02020603050405020304" pitchFamily="18" charset="0"/>
              </a:rPr>
              <a:t>;</a:t>
            </a:r>
          </a:p>
          <a:p>
            <a:pPr marL="0" indent="0">
              <a:buNone/>
            </a:pPr>
            <a:r>
              <a:rPr lang="ru-RU" sz="1800" dirty="0">
                <a:latin typeface="Times New Roman" panose="02020603050405020304" pitchFamily="18" charset="0"/>
                <a:cs typeface="Times New Roman" panose="02020603050405020304" pitchFamily="18" charset="0"/>
              </a:rPr>
              <a:t/>
            </a:r>
            <a:br>
              <a:rPr lang="ru-RU" sz="1800"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Рассказать, что отовсюду</a:t>
            </a:r>
            <a:br>
              <a:rPr lang="ru-RU" sz="1800"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На меня весельем веет,</a:t>
            </a:r>
            <a:br>
              <a:rPr lang="ru-RU" sz="1800"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Что не знаю сам, что́ буду</a:t>
            </a:r>
            <a:br>
              <a:rPr lang="ru-RU" sz="1800"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Петь, — но только песня зреет</a:t>
            </a:r>
          </a:p>
        </p:txBody>
      </p:sp>
      <p:pic>
        <p:nvPicPr>
          <p:cNvPr id="2050" name="Picture 2" descr="Я пришёл к тебе с приветом - слушать стих Фета"/>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60032" y="1340768"/>
            <a:ext cx="3275555" cy="42582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95926371"/>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0"/>
            <a:ext cx="8229600" cy="1143000"/>
          </a:xfrm>
        </p:spPr>
        <p:txBody>
          <a:bodyPr>
            <a:normAutofit/>
          </a:bodyPr>
          <a:lstStyle/>
          <a:p>
            <a:r>
              <a:rPr lang="ru-RU" sz="3600" dirty="0" smtClean="0">
                <a:latin typeface="Times New Roman" pitchFamily="18" charset="0"/>
                <a:cs typeface="Times New Roman" pitchFamily="18" charset="0"/>
              </a:rPr>
              <a:t> Анализ «Я пришел к тебе с приветом»</a:t>
            </a:r>
            <a:endParaRPr lang="ru-RU" sz="3600" dirty="0">
              <a:latin typeface="Times New Roman" pitchFamily="18" charset="0"/>
              <a:cs typeface="Times New Roman" pitchFamily="18" charset="0"/>
            </a:endParaRPr>
          </a:p>
        </p:txBody>
      </p:sp>
      <p:sp>
        <p:nvSpPr>
          <p:cNvPr id="3" name="Содержимое 2"/>
          <p:cNvSpPr>
            <a:spLocks noGrp="1"/>
          </p:cNvSpPr>
          <p:nvPr>
            <p:ph idx="1"/>
          </p:nvPr>
        </p:nvSpPr>
        <p:spPr>
          <a:xfrm>
            <a:off x="357158" y="1142984"/>
            <a:ext cx="4857784" cy="5286412"/>
          </a:xfrm>
        </p:spPr>
        <p:txBody>
          <a:bodyPr>
            <a:normAutofit lnSpcReduction="10000"/>
          </a:bodyPr>
          <a:lstStyle/>
          <a:p>
            <a:pPr algn="just"/>
            <a:r>
              <a:rPr lang="ru-RU" sz="1800" b="1" dirty="0" smtClean="0">
                <a:latin typeface="Times New Roman" pitchFamily="18" charset="0"/>
                <a:cs typeface="Times New Roman" pitchFamily="18" charset="0"/>
              </a:rPr>
              <a:t>Тема стихотворения</a:t>
            </a:r>
            <a:r>
              <a:rPr lang="ru-RU" sz="1800" dirty="0" smtClean="0">
                <a:latin typeface="Times New Roman" pitchFamily="18" charset="0"/>
                <a:cs typeface="Times New Roman" pitchFamily="18" charset="0"/>
              </a:rPr>
              <a:t> – любовь и природа: Фет обращается к возлюбленной с рассказом о своих чувствах и прекрасном утре.</a:t>
            </a:r>
          </a:p>
          <a:p>
            <a:pPr algn="just"/>
            <a:r>
              <a:rPr lang="ru-RU" sz="1800" b="1" dirty="0" smtClean="0">
                <a:latin typeface="Times New Roman" pitchFamily="18" charset="0"/>
                <a:cs typeface="Times New Roman" pitchFamily="18" charset="0"/>
              </a:rPr>
              <a:t>Композиция</a:t>
            </a:r>
            <a:r>
              <a:rPr lang="ru-RU" sz="1800" dirty="0" smtClean="0">
                <a:latin typeface="Times New Roman" pitchFamily="18" charset="0"/>
                <a:cs typeface="Times New Roman" pitchFamily="18" charset="0"/>
              </a:rPr>
              <a:t> – </a:t>
            </a:r>
            <a:r>
              <a:rPr lang="ru-RU" sz="1800" dirty="0" err="1" smtClean="0">
                <a:latin typeface="Times New Roman" pitchFamily="18" charset="0"/>
                <a:cs typeface="Times New Roman" pitchFamily="18" charset="0"/>
              </a:rPr>
              <a:t>двухчастная</a:t>
            </a:r>
            <a:r>
              <a:rPr lang="ru-RU" sz="1800" dirty="0" smtClean="0">
                <a:latin typeface="Times New Roman" pitchFamily="18" charset="0"/>
                <a:cs typeface="Times New Roman" pitchFamily="18" charset="0"/>
              </a:rPr>
              <a:t>: первые две строфы поэт посвящает описанию природы, вторые две посвящены любовной теме.</a:t>
            </a:r>
          </a:p>
          <a:p>
            <a:pPr algn="just"/>
            <a:r>
              <a:rPr lang="ru-RU" sz="1800" b="1" dirty="0" smtClean="0">
                <a:latin typeface="Times New Roman" pitchFamily="18" charset="0"/>
                <a:cs typeface="Times New Roman" pitchFamily="18" charset="0"/>
              </a:rPr>
              <a:t>Жанр</a:t>
            </a:r>
            <a:r>
              <a:rPr lang="ru-RU" sz="1800" dirty="0" smtClean="0">
                <a:latin typeface="Times New Roman" pitchFamily="18" charset="0"/>
                <a:cs typeface="Times New Roman" pitchFamily="18" charset="0"/>
              </a:rPr>
              <a:t> – лирическое стихотворение.</a:t>
            </a:r>
          </a:p>
          <a:p>
            <a:pPr algn="just"/>
            <a:r>
              <a:rPr lang="ru-RU" sz="1800" b="1" dirty="0" smtClean="0">
                <a:latin typeface="Times New Roman" pitchFamily="18" charset="0"/>
                <a:cs typeface="Times New Roman" pitchFamily="18" charset="0"/>
              </a:rPr>
              <a:t>Стихотворный размер</a:t>
            </a:r>
            <a:r>
              <a:rPr lang="ru-RU" sz="1800" dirty="0" smtClean="0">
                <a:latin typeface="Times New Roman" pitchFamily="18" charset="0"/>
                <a:cs typeface="Times New Roman" pitchFamily="18" charset="0"/>
              </a:rPr>
              <a:t> – четырехстопный хорей.</a:t>
            </a:r>
          </a:p>
          <a:p>
            <a:pPr algn="just"/>
            <a:r>
              <a:rPr lang="ru-RU" sz="1800" b="1" dirty="0" smtClean="0">
                <a:latin typeface="Times New Roman" pitchFamily="18" charset="0"/>
                <a:cs typeface="Times New Roman" pitchFamily="18" charset="0"/>
              </a:rPr>
              <a:t>Эпитеты</a:t>
            </a:r>
            <a:r>
              <a:rPr lang="ru-RU" sz="1800" dirty="0" smtClean="0">
                <a:latin typeface="Times New Roman" pitchFamily="18" charset="0"/>
                <a:cs typeface="Times New Roman" pitchFamily="18" charset="0"/>
              </a:rPr>
              <a:t> – “горячий свет”, «весенняя жажда”.</a:t>
            </a:r>
          </a:p>
          <a:p>
            <a:pPr algn="just"/>
            <a:r>
              <a:rPr lang="ru-RU" sz="1800" b="1" dirty="0" smtClean="0">
                <a:latin typeface="Times New Roman" pitchFamily="18" charset="0"/>
                <a:cs typeface="Times New Roman" pitchFamily="18" charset="0"/>
              </a:rPr>
              <a:t>Метафоры</a:t>
            </a:r>
            <a:r>
              <a:rPr lang="ru-RU" sz="1800" dirty="0" smtClean="0">
                <a:latin typeface="Times New Roman" pitchFamily="18" charset="0"/>
                <a:cs typeface="Times New Roman" pitchFamily="18" charset="0"/>
              </a:rPr>
              <a:t> – “лес полон весенней жаждой”, “душа служить готова”, “весельем веет”, “песня зреет”.</a:t>
            </a:r>
          </a:p>
          <a:p>
            <a:pPr algn="just"/>
            <a:r>
              <a:rPr lang="ru-RU" sz="1800" b="1" dirty="0" smtClean="0">
                <a:latin typeface="Times New Roman" pitchFamily="18" charset="0"/>
                <a:cs typeface="Times New Roman" pitchFamily="18" charset="0"/>
              </a:rPr>
              <a:t>Олицетворения</a:t>
            </a:r>
            <a:r>
              <a:rPr lang="ru-RU" sz="1800" dirty="0" smtClean="0">
                <a:latin typeface="Times New Roman" pitchFamily="18" charset="0"/>
                <a:cs typeface="Times New Roman" pitchFamily="18" charset="0"/>
              </a:rPr>
              <a:t> – “солнце встало”, “солнце затрепетало”, “лес проснулся”.</a:t>
            </a:r>
          </a:p>
          <a:p>
            <a:pPr algn="just"/>
            <a:r>
              <a:rPr lang="ru-RU" sz="1800" b="1" dirty="0" smtClean="0">
                <a:latin typeface="Times New Roman" pitchFamily="18" charset="0"/>
                <a:cs typeface="Times New Roman" pitchFamily="18" charset="0"/>
              </a:rPr>
              <a:t>Сравнение</a:t>
            </a:r>
            <a:r>
              <a:rPr lang="ru-RU" sz="1800" dirty="0" smtClean="0">
                <a:latin typeface="Times New Roman" pitchFamily="18" charset="0"/>
                <a:cs typeface="Times New Roman" pitchFamily="18" charset="0"/>
              </a:rPr>
              <a:t> – “с той же страстью, как вчера”.</a:t>
            </a:r>
          </a:p>
          <a:p>
            <a:endParaRPr lang="ru-RU" dirty="0"/>
          </a:p>
        </p:txBody>
      </p:sp>
      <p:pic>
        <p:nvPicPr>
          <p:cNvPr id="1026" name="Picture 2" descr="https://ds03.infourok.ru/uploads/ex/103e/0002813d-c2c5e94a/img11.jpg"/>
          <p:cNvPicPr>
            <a:picLocks noChangeAspect="1" noChangeArrowheads="1"/>
          </p:cNvPicPr>
          <p:nvPr/>
        </p:nvPicPr>
        <p:blipFill>
          <a:blip r:embed="rId2"/>
          <a:srcRect/>
          <a:stretch>
            <a:fillRect/>
          </a:stretch>
        </p:blipFill>
        <p:spPr bwMode="auto">
          <a:xfrm>
            <a:off x="5715008" y="1714488"/>
            <a:ext cx="3143271" cy="3648054"/>
          </a:xfrm>
          <a:prstGeom prst="rect">
            <a:avLst/>
          </a:prstGeom>
          <a:noFill/>
        </p:spPr>
      </p:pic>
    </p:spTree>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71400"/>
            <a:ext cx="8229600" cy="1143000"/>
          </a:xfrm>
        </p:spPr>
        <p:txBody>
          <a:bodyPr>
            <a:normAutofit/>
          </a:bodyPr>
          <a:lstStyle/>
          <a:p>
            <a:r>
              <a:rPr lang="ru-RU" sz="3600" dirty="0" smtClean="0">
                <a:latin typeface="Times New Roman" panose="02020603050405020304" pitchFamily="18" charset="0"/>
                <a:cs typeface="Times New Roman" panose="02020603050405020304" pitchFamily="18" charset="0"/>
              </a:rPr>
              <a:t>«Это утро, радость это »</a:t>
            </a:r>
            <a:endParaRPr lang="ru-RU" sz="3600"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251520" y="764704"/>
            <a:ext cx="8445624" cy="5400600"/>
          </a:xfrm>
        </p:spPr>
        <p:txBody>
          <a:bodyPr>
            <a:noAutofit/>
          </a:bodyPr>
          <a:lstStyle/>
          <a:p>
            <a:pPr marL="0" indent="0">
              <a:buNone/>
            </a:pPr>
            <a:r>
              <a:rPr lang="ru-RU" sz="1800" dirty="0">
                <a:latin typeface="Times New Roman" panose="02020603050405020304" pitchFamily="18" charset="0"/>
                <a:cs typeface="Times New Roman" panose="02020603050405020304" pitchFamily="18" charset="0"/>
              </a:rPr>
              <a:t>Это утро, радость эта,</a:t>
            </a:r>
            <a:br>
              <a:rPr lang="ru-RU" sz="1800"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Это мощь и дня и света,</a:t>
            </a:r>
            <a:br>
              <a:rPr lang="ru-RU" sz="1800"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        Этот синий свод,</a:t>
            </a:r>
            <a:br>
              <a:rPr lang="ru-RU" sz="1800"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Этот крик и вереницы,</a:t>
            </a:r>
            <a:br>
              <a:rPr lang="ru-RU" sz="1800"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Эти стаи, эти птицы,</a:t>
            </a:r>
            <a:br>
              <a:rPr lang="ru-RU" sz="1800"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        Этот говор вод</a:t>
            </a:r>
            <a:r>
              <a:rPr lang="ru-RU" sz="1800" dirty="0" smtClean="0">
                <a:latin typeface="Times New Roman" panose="02020603050405020304" pitchFamily="18" charset="0"/>
                <a:cs typeface="Times New Roman" panose="02020603050405020304" pitchFamily="18" charset="0"/>
              </a:rPr>
              <a:t>,</a:t>
            </a:r>
          </a:p>
          <a:p>
            <a:pPr marL="0" indent="0">
              <a:buNone/>
            </a:pPr>
            <a:r>
              <a:rPr lang="ru-RU" sz="1800" dirty="0">
                <a:latin typeface="Times New Roman" panose="02020603050405020304" pitchFamily="18" charset="0"/>
                <a:cs typeface="Times New Roman" panose="02020603050405020304" pitchFamily="18" charset="0"/>
              </a:rPr>
              <a:t/>
            </a:r>
            <a:br>
              <a:rPr lang="ru-RU" sz="1800"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Эти ивы и березы,</a:t>
            </a:r>
            <a:br>
              <a:rPr lang="ru-RU" sz="1800"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Эти капли — эти слезы,</a:t>
            </a:r>
            <a:br>
              <a:rPr lang="ru-RU" sz="1800"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        Этот пух — не лист,</a:t>
            </a:r>
            <a:br>
              <a:rPr lang="ru-RU" sz="1800"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Эти горы, эти долы,</a:t>
            </a:r>
            <a:br>
              <a:rPr lang="ru-RU" sz="1800"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Эти мошки, эти пчелы,</a:t>
            </a:r>
            <a:br>
              <a:rPr lang="ru-RU" sz="1800"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        Этот зык и свист</a:t>
            </a:r>
            <a:r>
              <a:rPr lang="ru-RU" sz="1800" dirty="0" smtClean="0">
                <a:latin typeface="Times New Roman" panose="02020603050405020304" pitchFamily="18" charset="0"/>
                <a:cs typeface="Times New Roman" panose="02020603050405020304" pitchFamily="18" charset="0"/>
              </a:rPr>
              <a:t>,</a:t>
            </a:r>
          </a:p>
          <a:p>
            <a:pPr marL="0" indent="0">
              <a:buNone/>
            </a:pPr>
            <a:r>
              <a:rPr lang="ru-RU" sz="1800" dirty="0">
                <a:latin typeface="Times New Roman" panose="02020603050405020304" pitchFamily="18" charset="0"/>
                <a:cs typeface="Times New Roman" panose="02020603050405020304" pitchFamily="18" charset="0"/>
              </a:rPr>
              <a:t/>
            </a:r>
            <a:br>
              <a:rPr lang="ru-RU" sz="1800"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Эти зори без затменья,</a:t>
            </a:r>
            <a:br>
              <a:rPr lang="ru-RU" sz="1800"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Этот вздох ночной селенья,</a:t>
            </a:r>
            <a:br>
              <a:rPr lang="ru-RU" sz="1800"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        Эта ночь без сна,</a:t>
            </a:r>
            <a:br>
              <a:rPr lang="ru-RU" sz="1800"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Эта мгла и жар постели,</a:t>
            </a:r>
            <a:br>
              <a:rPr lang="ru-RU" sz="1800"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Эта дробь и эти трели,</a:t>
            </a:r>
            <a:br>
              <a:rPr lang="ru-RU" sz="1800"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        Это всё — весна.</a:t>
            </a:r>
          </a:p>
        </p:txBody>
      </p:sp>
      <p:pic>
        <p:nvPicPr>
          <p:cNvPr id="3074" name="Picture 2" descr="Это утро, радость моя"/>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37493" y="1052736"/>
            <a:ext cx="3739301" cy="2329441"/>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Афанасий Фет. Это утро, радость эта - YouTub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37494" y="3717032"/>
            <a:ext cx="3739300" cy="28044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79848021"/>
      </p:ext>
    </p:extLst>
  </p:cSld>
  <p:clrMapOvr>
    <a:masterClrMapping/>
  </p:clrMapOvr>
  <p:transition spd="slow">
    <p:wipe/>
  </p:transition>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211</TotalTime>
  <Words>887</Words>
  <Application>Microsoft Office PowerPoint</Application>
  <PresentationFormat>Экран (4:3)</PresentationFormat>
  <Paragraphs>72</Paragraphs>
  <Slides>15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Тема Office</vt:lpstr>
      <vt:lpstr>Бюджетное учреждение  «Лангепасский политехнический колледж» филиал в городе Покачи</vt:lpstr>
      <vt:lpstr>Афанасий Афанасиевич Фет</vt:lpstr>
      <vt:lpstr>Презентация PowerPoint</vt:lpstr>
      <vt:lpstr>Стихотворения А.А. Фета</vt:lpstr>
      <vt:lpstr>«Ласточки пропали»</vt:lpstr>
      <vt:lpstr> Анализ «Ласточки пропали»</vt:lpstr>
      <vt:lpstr>«Я пришёл к тебе с приветом»</vt:lpstr>
      <vt:lpstr> Анализ «Я пришел к тебе с приветом»</vt:lpstr>
      <vt:lpstr>«Это утро, радость это »</vt:lpstr>
      <vt:lpstr>Анализ «Это утро, радость это»</vt:lpstr>
      <vt:lpstr>«Зреет рожь над жаркой нивой..»</vt:lpstr>
      <vt:lpstr>Анализ «Зреет рожь над жаркой нивой..»</vt:lpstr>
      <vt:lpstr>«Еще весны душистой снега» </vt:lpstr>
      <vt:lpstr>Анализ «Еще весны душистой снега»</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Бюджетное учреждение  «Лангепасского »</dc:title>
  <dc:creator>Пользователь Windows</dc:creator>
  <cp:lastModifiedBy>21-1</cp:lastModifiedBy>
  <cp:revision>24</cp:revision>
  <dcterms:created xsi:type="dcterms:W3CDTF">2020-12-16T15:13:06Z</dcterms:created>
  <dcterms:modified xsi:type="dcterms:W3CDTF">2021-05-27T11:49:29Z</dcterms:modified>
</cp:coreProperties>
</file>