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6" r:id="rId10"/>
    <p:sldId id="268" r:id="rId11"/>
    <p:sldId id="269" r:id="rId12"/>
    <p:sldId id="271" r:id="rId13"/>
    <p:sldId id="274" r:id="rId14"/>
    <p:sldId id="275" r:id="rId15"/>
    <p:sldId id="276" r:id="rId16"/>
    <p:sldId id="278" r:id="rId17"/>
    <p:sldId id="280" r:id="rId18"/>
    <p:sldId id="282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29.05.2021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29.05.2021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29.05.2021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29.05.2021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29.05.2021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29.05.2021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28596" y="285728"/>
            <a:ext cx="8398773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Итоговая аттестация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по английскому языку 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 начальной школе.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8" name="Picture 4" descr="http://www.redcross-irkutsk.org/userfiles/image/akniet-2.jpe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00298" y="3286124"/>
            <a:ext cx="4519645" cy="27860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142852"/>
            <a:ext cx="5317738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 разработке модели аттестации</a:t>
            </a:r>
          </a:p>
          <a:p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английскому языку учитывались</a:t>
            </a:r>
          </a:p>
          <a:p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требования и формат международных</a:t>
            </a:r>
          </a:p>
          <a:p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кембриджских экзаменов </a:t>
            </a:r>
          </a:p>
          <a:p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английскому языку для детей</a:t>
            </a:r>
          </a:p>
          <a:p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младшего школьного возраста: </a:t>
            </a:r>
          </a:p>
          <a:p>
            <a:r>
              <a:rPr lang="en-US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Starters, Movies, Flyers.</a:t>
            </a:r>
            <a:endParaRPr lang="ru-RU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5602" name="Picture 2" descr="http://images.myshared.ru/4/43589/slide_1.jpg"/>
          <p:cNvPicPr>
            <a:picLocks noChangeAspect="1" noChangeArrowheads="1"/>
          </p:cNvPicPr>
          <p:nvPr/>
        </p:nvPicPr>
        <p:blipFill>
          <a:blip r:embed="rId2"/>
          <a:srcRect l="24375" t="16250" r="29687" b="3749"/>
          <a:stretch>
            <a:fillRect/>
          </a:stretch>
        </p:blipFill>
        <p:spPr bwMode="auto">
          <a:xfrm rot="20734151">
            <a:off x="6267651" y="1025847"/>
            <a:ext cx="2124053" cy="2774274"/>
          </a:xfrm>
          <a:prstGeom prst="rect">
            <a:avLst/>
          </a:prstGeom>
          <a:noFill/>
        </p:spPr>
      </p:pic>
      <p:pic>
        <p:nvPicPr>
          <p:cNvPr id="25604" name="Picture 4" descr="http://mdk-arbat.ru/main-book-image/75960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488110">
            <a:off x="4205822" y="2561886"/>
            <a:ext cx="2096968" cy="3051090"/>
          </a:xfrm>
          <a:prstGeom prst="rect">
            <a:avLst/>
          </a:prstGeom>
          <a:noFill/>
        </p:spPr>
      </p:pic>
      <p:pic>
        <p:nvPicPr>
          <p:cNvPr id="25606" name="Picture 6" descr="https://im1-tub-ru.yandex.net/i?id=d6f8b370d9874df5858a5069fe446e0f&amp;n=33&amp;h=190&amp;w=13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43702" y="3357562"/>
            <a:ext cx="2143140" cy="3022787"/>
          </a:xfrm>
          <a:prstGeom prst="rect">
            <a:avLst/>
          </a:prstGeom>
          <a:noFill/>
        </p:spPr>
      </p:pic>
      <p:pic>
        <p:nvPicPr>
          <p:cNvPr id="25608" name="Picture 8" descr="http://img.yakaboo.ua/media/catalog/product/4/4/442299_86663984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20649442">
            <a:off x="720137" y="2940310"/>
            <a:ext cx="2063382" cy="2946317"/>
          </a:xfrm>
          <a:prstGeom prst="rect">
            <a:avLst/>
          </a:prstGeom>
          <a:noFill/>
        </p:spPr>
      </p:pic>
      <p:pic>
        <p:nvPicPr>
          <p:cNvPr id="25612" name="Picture 12" descr="http://static.wixstatic.com/media/84b8ba_b1bad044cc18bf947c2a463e30d3e666.png_srz_525_330_85_22_0.50_1.20_0.00_png_srz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785918" y="4071942"/>
            <a:ext cx="4476750" cy="2667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5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56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56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5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29058" y="642918"/>
            <a:ext cx="492134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i="1" dirty="0" smtClean="0"/>
              <a:t>Учебное пособие с </a:t>
            </a:r>
            <a:r>
              <a:rPr lang="ru-RU" sz="2000" i="1" dirty="0" err="1" smtClean="0"/>
              <a:t>аудиоприложением</a:t>
            </a:r>
            <a:r>
              <a:rPr lang="ru-RU" sz="2000" i="1" dirty="0" smtClean="0"/>
              <a:t>,</a:t>
            </a:r>
          </a:p>
          <a:p>
            <a:r>
              <a:rPr lang="ru-RU" sz="2000" i="1" dirty="0" smtClean="0"/>
              <a:t>содержит 10 вариантов тестов</a:t>
            </a:r>
          </a:p>
          <a:p>
            <a:r>
              <a:rPr lang="ru-RU" sz="2000" i="1" dirty="0" smtClean="0"/>
              <a:t>по английскому языку для 4 класса.</a:t>
            </a:r>
            <a:endParaRPr lang="ru-RU" sz="2000" i="1" dirty="0"/>
          </a:p>
        </p:txBody>
      </p:sp>
      <p:sp>
        <p:nvSpPr>
          <p:cNvPr id="3" name="TextBox 2"/>
          <p:cNvSpPr txBox="1"/>
          <p:nvPr/>
        </p:nvSpPr>
        <p:spPr>
          <a:xfrm>
            <a:off x="3640442" y="2357430"/>
            <a:ext cx="5503558" cy="3293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Отличительные черты пособия:</a:t>
            </a:r>
          </a:p>
          <a:p>
            <a:endParaRPr lang="ru-RU" sz="2000" dirty="0" smtClean="0"/>
          </a:p>
          <a:p>
            <a:endParaRPr lang="ru-RU" sz="2000" dirty="0" smtClean="0"/>
          </a:p>
          <a:p>
            <a:pPr>
              <a:buFontTx/>
              <a:buChar char="-"/>
            </a:pPr>
            <a:r>
              <a:rPr lang="ru-RU" sz="2000" dirty="0" smtClean="0"/>
              <a:t>  задания базового и повышенного уровней;</a:t>
            </a:r>
          </a:p>
          <a:p>
            <a:endParaRPr lang="ru-RU" sz="2000" dirty="0" smtClean="0"/>
          </a:p>
          <a:p>
            <a:pPr>
              <a:buFontTx/>
              <a:buChar char="-"/>
            </a:pPr>
            <a:r>
              <a:rPr lang="ru-RU" sz="2000" dirty="0" smtClean="0"/>
              <a:t>  разнообразные по жанрам тексты </a:t>
            </a:r>
          </a:p>
          <a:p>
            <a:r>
              <a:rPr lang="ru-RU" sz="2000" dirty="0" smtClean="0"/>
              <a:t>для </a:t>
            </a:r>
            <a:r>
              <a:rPr lang="ru-RU" sz="2000" dirty="0" err="1" smtClean="0"/>
              <a:t>аудирования</a:t>
            </a:r>
            <a:r>
              <a:rPr lang="ru-RU" sz="2000" dirty="0" smtClean="0"/>
              <a:t> и чтения;</a:t>
            </a:r>
          </a:p>
          <a:p>
            <a:endParaRPr lang="ru-RU" sz="2000" dirty="0" smtClean="0"/>
          </a:p>
          <a:p>
            <a:pPr>
              <a:buFontTx/>
              <a:buChar char="-"/>
            </a:pPr>
            <a:r>
              <a:rPr lang="ru-RU" sz="2000" dirty="0" smtClean="0"/>
              <a:t>  образцы выполнения заданий </a:t>
            </a:r>
          </a:p>
          <a:p>
            <a:r>
              <a:rPr lang="ru-RU" sz="2000" dirty="0" smtClean="0"/>
              <a:t>по всем видам речевой деятельности.</a:t>
            </a:r>
            <a:endParaRPr lang="ru-RU" sz="2000" dirty="0"/>
          </a:p>
        </p:txBody>
      </p:sp>
      <p:pic>
        <p:nvPicPr>
          <p:cNvPr id="26628" name="Picture 4" descr="http://www.chtivo.ru/getpic3d/16775388/350/192172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8DC"/>
              </a:clrFrom>
              <a:clrTo>
                <a:srgbClr val="FFF8D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285860"/>
            <a:ext cx="4000528" cy="40005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2" name="Picture 4" descr="http://44.img.avito.st/1280x960/817162644.jpg"/>
          <p:cNvPicPr>
            <a:picLocks noChangeAspect="1" noChangeArrowheads="1"/>
          </p:cNvPicPr>
          <p:nvPr/>
        </p:nvPicPr>
        <p:blipFill>
          <a:blip r:embed="rId2"/>
          <a:srcRect b="11100"/>
          <a:stretch>
            <a:fillRect/>
          </a:stretch>
        </p:blipFill>
        <p:spPr bwMode="auto">
          <a:xfrm>
            <a:off x="-20386" y="0"/>
            <a:ext cx="9164386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42844" y="285728"/>
            <a:ext cx="8858312" cy="618630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Учебные пособия Е.Н. Солововой ориентированы на подготовку 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учащихся для успешной сдачи итоговой аттестации по английскому 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языку за курс начальной школы. 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пособии предлагается модель итоговой аттестации 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английскому языку за начальную школу, 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разработанная в соответствии с новыми ФГОС –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Федеральными государственными образовательными стандартами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для начальной школы и примерными программами,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утвержденными Министерством образования и науки РФ.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Пособие содержит информацию о структуре и содержании экзамена: 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разделах экзамена; цели каждого экзаменационного задания 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проверяемых в них языковых навыках и речевых умениях; 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систему оценивания знаний и умений; 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два полных варианта экзаменационной работы; 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тренировочные задания.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Для родителей, которые хотят заниматься со своими детьми 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самостоятельно, в конце пособия даются тексты аудиозаписей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 ключи к тестам и тренировочным заданиям. 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 пособию прилагается компакт-диск с записями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заданий по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аудированию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начитанными носителями языка. 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Материалы пособия можно использовать как в классе 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 руководством учителя, так и дома для самостоятельной работы.</a:t>
            </a:r>
            <a:endParaRPr lang="ru-RU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001156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Особенности обучения </a:t>
            </a:r>
            <a:r>
              <a:rPr lang="ru-RU" sz="3600" b="1" dirty="0" err="1" smtClean="0">
                <a:solidFill>
                  <a:srgbClr val="FF0000"/>
                </a:solidFill>
              </a:rPr>
              <a:t>аудированию</a:t>
            </a:r>
            <a:r>
              <a:rPr lang="ru-RU" sz="3600" b="1" dirty="0" smtClean="0">
                <a:solidFill>
                  <a:srgbClr val="FF0000"/>
                </a:solidFill>
              </a:rPr>
              <a:t> на уроках английского языка в начальных классах: 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</a:rPr>
              <a:t>-     </a:t>
            </a: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</a:rPr>
              <a:t>использование аутентичных текстов, максимально приближенных к жизненным ситуациям; </a:t>
            </a:r>
          </a:p>
          <a:p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</a:rPr>
              <a:t>-     использование тем и сюжетов, близких интересам      возрастной группы; </a:t>
            </a:r>
          </a:p>
          <a:p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</a:rPr>
              <a:t>-     использование в прослушиваемом тексте изучаемых грамматических конструкций и лексических средств. </a:t>
            </a:r>
            <a:endParaRPr lang="ru-RU" sz="28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3375476" cy="50167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err="1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pre-listening</a:t>
            </a:r>
            <a:endParaRPr lang="ru-RU" sz="4000" dirty="0" smtClean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4000" dirty="0" smtClean="0"/>
          </a:p>
          <a:p>
            <a:endParaRPr lang="ru-RU" sz="4000" dirty="0" smtClean="0"/>
          </a:p>
          <a:p>
            <a:r>
              <a:rPr lang="ru-RU" sz="4000" dirty="0" smtClean="0"/>
              <a:t> </a:t>
            </a:r>
            <a:r>
              <a:rPr lang="ru-RU" sz="4000" dirty="0" err="1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while-listening</a:t>
            </a:r>
            <a:endParaRPr lang="ru-RU" sz="4000" dirty="0" smtClean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4000" dirty="0" smtClean="0"/>
          </a:p>
          <a:p>
            <a:endParaRPr lang="ru-RU" sz="4000" dirty="0" smtClean="0"/>
          </a:p>
          <a:p>
            <a:endParaRPr lang="ru-RU" sz="4000" dirty="0" smtClean="0"/>
          </a:p>
          <a:p>
            <a:r>
              <a:rPr lang="ru-RU" sz="4000" dirty="0" err="1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post-listening</a:t>
            </a:r>
            <a:r>
              <a:rPr lang="ru-RU" sz="40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4000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26" name="AutoShape 2" descr="https://im-tub-ap-ru.yandex.net/pic/5063a65bd1f4b6c17e108959e358ddc5/www.xxlbook.ru/imgh1552286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im-tub-ap-ru.yandex.net/pic/5063a65bd1f4b6c17e108959e358ddc5/www.xxlbook.ru/imgh1552286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0" name="Picture 6" descr="https://im-tub-ap-ru.yandex.net/pic/051fec60ef27998f65a02ca2c37286f2/familiyamoya.ru/wp-content/uploads/2015/04/35c4a22311e3d7777f0913eec2ddf078d9765319558305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142852"/>
            <a:ext cx="3929090" cy="261066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32" name="Picture 8" descr="https://im-tub-ap-ru.yandex.net/pic/c97b46dd1bfb44b449f2ca8fa252a718/www.upload.ee/image/2764467/shutterstock_7452574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7554" y="2071678"/>
            <a:ext cx="4143404" cy="27636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34" name="Picture 10" descr="https://im-tub-ap-ru.yandex.net/pic/a116cd91243395a80a6669cbb3e99ba0/www.kabarumat.com/assets/2015/04/Anak-Tertawa-e143029934323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29190" y="4357694"/>
            <a:ext cx="4000528" cy="234030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71670" y="0"/>
            <a:ext cx="457203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dirty="0" err="1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Рre-listening</a:t>
            </a:r>
            <a:endParaRPr lang="ru-RU" sz="5400" dirty="0" smtClean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8089" y="1142984"/>
            <a:ext cx="8674234" cy="584775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TriangleInverted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32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Isaturdaylmondayiwednesdayksundayetuesday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214414" y="3500438"/>
            <a:ext cx="1842812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i="1" dirty="0" smtClean="0">
                <a:solidFill>
                  <a:srgbClr val="0070C0"/>
                </a:solidFill>
              </a:rPr>
              <a:t>I like</a:t>
            </a:r>
            <a:endParaRPr lang="ru-RU" sz="6600" i="1" dirty="0">
              <a:solidFill>
                <a:srgbClr val="0070C0"/>
              </a:solidFill>
            </a:endParaRPr>
          </a:p>
        </p:txBody>
      </p:sp>
      <p:pic>
        <p:nvPicPr>
          <p:cNvPr id="32770" name="Picture 2" descr="https://im-tub-ap-ru.yandex.net/pic/71c09cdafb421194e565892be7e30e48/cdn4.teachercreated.com/covers/7608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57620" y="2214554"/>
            <a:ext cx="3424394" cy="442915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571472" y="1428736"/>
            <a:ext cx="1500198" cy="71438"/>
          </a:xfrm>
          <a:prstGeom prst="line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2357422" y="1500174"/>
            <a:ext cx="1214446" cy="71438"/>
          </a:xfrm>
          <a:prstGeom prst="line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3929058" y="1643050"/>
            <a:ext cx="1785950" cy="1588"/>
          </a:xfrm>
          <a:prstGeom prst="line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V="1">
            <a:off x="6143636" y="1500174"/>
            <a:ext cx="1143008" cy="71438"/>
          </a:xfrm>
          <a:prstGeom prst="line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V="1">
            <a:off x="7715272" y="1428736"/>
            <a:ext cx="1143008" cy="71438"/>
          </a:xfrm>
          <a:prstGeom prst="line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5-конечная звезда 16"/>
          <p:cNvSpPr/>
          <p:nvPr/>
        </p:nvSpPr>
        <p:spPr>
          <a:xfrm>
            <a:off x="357158" y="857232"/>
            <a:ext cx="142876" cy="142876"/>
          </a:xfrm>
          <a:prstGeom prst="star5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5-конечная звезда 17"/>
          <p:cNvSpPr/>
          <p:nvPr/>
        </p:nvSpPr>
        <p:spPr>
          <a:xfrm>
            <a:off x="2071670" y="928670"/>
            <a:ext cx="142876" cy="142876"/>
          </a:xfrm>
          <a:prstGeom prst="star5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5-конечная звезда 18"/>
          <p:cNvSpPr/>
          <p:nvPr/>
        </p:nvSpPr>
        <p:spPr>
          <a:xfrm>
            <a:off x="3643306" y="1000108"/>
            <a:ext cx="142876" cy="142876"/>
          </a:xfrm>
          <a:prstGeom prst="star5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5-конечная звезда 19"/>
          <p:cNvSpPr/>
          <p:nvPr/>
        </p:nvSpPr>
        <p:spPr>
          <a:xfrm>
            <a:off x="5786446" y="1000108"/>
            <a:ext cx="142876" cy="142876"/>
          </a:xfrm>
          <a:prstGeom prst="star5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5-конечная звезда 20"/>
          <p:cNvSpPr/>
          <p:nvPr/>
        </p:nvSpPr>
        <p:spPr>
          <a:xfrm>
            <a:off x="7358082" y="1000108"/>
            <a:ext cx="142876" cy="142876"/>
          </a:xfrm>
          <a:prstGeom prst="star5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1" grpId="0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3"/>
          <p:cNvSpPr>
            <a:spLocks noChangeArrowheads="1"/>
          </p:cNvSpPr>
          <p:nvPr/>
        </p:nvSpPr>
        <p:spPr bwMode="auto">
          <a:xfrm>
            <a:off x="142844" y="857232"/>
            <a:ext cx="8715436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Последовательность формирования умений 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аудирования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Отделять главное от второстепенного и удерживать в памяти главное,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выделять смысловые вехи, определять смысловой центр фразы.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2. Определять тему сообщения.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3. Членить текст на смысловые куски, определять факты сообщения.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4. Устанавливать логические связи между элементами текста.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5. Выделять главную мысль.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6. Воспринимать сообщение в определенном темпе,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определенной длительности, звучания до конца без пропусков.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71670" y="0"/>
            <a:ext cx="492922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4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While</a:t>
            </a:r>
            <a:r>
              <a:rPr lang="ru-RU" sz="54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ru-RU" sz="5400" dirty="0" err="1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listening</a:t>
            </a:r>
            <a:endParaRPr lang="ru-RU" sz="5400" dirty="0" smtClean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37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7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3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071670" y="0"/>
            <a:ext cx="492922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4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Post</a:t>
            </a:r>
            <a:r>
              <a:rPr lang="ru-RU" sz="54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ru-RU" sz="5400" dirty="0" err="1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listening</a:t>
            </a:r>
            <a:endParaRPr lang="ru-RU" sz="5400" dirty="0" smtClean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5" descr="C:\Users\User\Desktop\К уроку Мой день\смешарики\0d1133c842b0eba05a6782e578a529d9.jpg"/>
          <p:cNvPicPr>
            <a:picLocks noChangeAspect="1" noChangeArrowheads="1"/>
          </p:cNvPicPr>
          <p:nvPr/>
        </p:nvPicPr>
        <p:blipFill>
          <a:blip r:embed="rId2"/>
          <a:srcRect l="16846" t="28415" r="46231" b="19330"/>
          <a:stretch>
            <a:fillRect/>
          </a:stretch>
        </p:blipFill>
        <p:spPr bwMode="auto">
          <a:xfrm>
            <a:off x="142844" y="857232"/>
            <a:ext cx="1214446" cy="12144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2" descr="C:\Users\User\Desktop\К уроку Мой день\смешарики\99033_w465_h260_ff16-300x167.jpg"/>
          <p:cNvPicPr>
            <a:picLocks noChangeAspect="1" noChangeArrowheads="1"/>
          </p:cNvPicPr>
          <p:nvPr/>
        </p:nvPicPr>
        <p:blipFill>
          <a:blip r:embed="rId3"/>
          <a:srcRect l="9000" r="10000"/>
          <a:stretch>
            <a:fillRect/>
          </a:stretch>
        </p:blipFill>
        <p:spPr bwMode="auto">
          <a:xfrm>
            <a:off x="142844" y="1928802"/>
            <a:ext cx="1214446" cy="10715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4" descr="C:\Users\User\Desktop\К уроку Мой день\смешарики\0d11ace87d20cbc742f85b9002d7fbd4.jpg"/>
          <p:cNvPicPr>
            <a:picLocks noChangeAspect="1" noChangeArrowheads="1"/>
          </p:cNvPicPr>
          <p:nvPr/>
        </p:nvPicPr>
        <p:blipFill>
          <a:blip r:embed="rId4" cstate="print"/>
          <a:srcRect l="9798" t="16872" r="33461" b="3210"/>
          <a:stretch>
            <a:fillRect/>
          </a:stretch>
        </p:blipFill>
        <p:spPr bwMode="auto">
          <a:xfrm>
            <a:off x="142844" y="2928934"/>
            <a:ext cx="1244803" cy="13573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 descr="C:\Users\User\Desktop\К уроку Мой день\смешарики\99021_w465_h260_ff.jpg"/>
          <p:cNvPicPr>
            <a:picLocks noChangeAspect="1" noChangeArrowheads="1"/>
          </p:cNvPicPr>
          <p:nvPr/>
        </p:nvPicPr>
        <p:blipFill>
          <a:blip r:embed="rId5"/>
          <a:srcRect l="18208" r="20502"/>
          <a:stretch>
            <a:fillRect/>
          </a:stretch>
        </p:blipFill>
        <p:spPr bwMode="auto">
          <a:xfrm>
            <a:off x="142844" y="4071942"/>
            <a:ext cx="1253368" cy="11430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3" descr="C:\Users\User\Desktop\К уроку Мой день\смешарики\0b03bfcf6103930497b97d222e551aee.jpg"/>
          <p:cNvPicPr>
            <a:picLocks noChangeAspect="1" noChangeArrowheads="1"/>
          </p:cNvPicPr>
          <p:nvPr/>
        </p:nvPicPr>
        <p:blipFill>
          <a:blip r:embed="rId6" cstate="print"/>
          <a:srcRect l="38461" t="6403" r="9856" b="10352"/>
          <a:stretch>
            <a:fillRect/>
          </a:stretch>
        </p:blipFill>
        <p:spPr bwMode="auto">
          <a:xfrm>
            <a:off x="142844" y="5143512"/>
            <a:ext cx="1240321" cy="15001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1357290" y="1500174"/>
            <a:ext cx="1439818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writes</a:t>
            </a:r>
          </a:p>
          <a:p>
            <a:endParaRPr lang="en-US" sz="3200" b="1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32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plays</a:t>
            </a:r>
          </a:p>
          <a:p>
            <a:endParaRPr lang="en-US" sz="3200" b="1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32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dances</a:t>
            </a:r>
          </a:p>
          <a:p>
            <a:endParaRPr lang="en-US" sz="3200" b="1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32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sings</a:t>
            </a:r>
          </a:p>
          <a:p>
            <a:endParaRPr lang="en-US" sz="3200" b="1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32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eats</a:t>
            </a:r>
            <a:endParaRPr lang="ru-RU" sz="32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 descr="https://im-tub-ap-ru.yandex.net/pic/97d3161d771c66af09dc3a950428d3d7/soundex.ru/uploads/monthly_2015_10/f_52aa6bce5e1e0_image.jpg.4a981e7b468d0bfc207dc0e79335087e.jpg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28926" y="1285860"/>
            <a:ext cx="3576758" cy="4572032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6072198" y="1285860"/>
            <a:ext cx="1439818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writes</a:t>
            </a:r>
          </a:p>
          <a:p>
            <a:endParaRPr lang="en-US" sz="3200" b="1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32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plays</a:t>
            </a:r>
          </a:p>
          <a:p>
            <a:endParaRPr lang="en-US" sz="3200" b="1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32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dances</a:t>
            </a:r>
          </a:p>
          <a:p>
            <a:endParaRPr lang="en-US" sz="3200" b="1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32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sings</a:t>
            </a:r>
          </a:p>
          <a:p>
            <a:endParaRPr lang="en-US" sz="3200" b="1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32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eats</a:t>
            </a:r>
            <a:endParaRPr lang="ru-RU" sz="32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 rot="16200000" flipH="1">
            <a:off x="7036611" y="1535893"/>
            <a:ext cx="428628" cy="21431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>
            <a:off x="7036611" y="1535893"/>
            <a:ext cx="428628" cy="21431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16200000" flipH="1">
            <a:off x="6893735" y="2536025"/>
            <a:ext cx="428628" cy="21431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5400000">
            <a:off x="6893735" y="2536025"/>
            <a:ext cx="428628" cy="21431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rot="16200000" flipH="1">
            <a:off x="7250925" y="3464719"/>
            <a:ext cx="428628" cy="21431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rot="5400000">
            <a:off x="7250925" y="3464719"/>
            <a:ext cx="428628" cy="21431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rot="16200000" flipH="1">
            <a:off x="6893735" y="4464851"/>
            <a:ext cx="428628" cy="21431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rot="5400000">
            <a:off x="6893735" y="4464851"/>
            <a:ext cx="428628" cy="21431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rot="16200000" flipH="1">
            <a:off x="6679421" y="5464983"/>
            <a:ext cx="428628" cy="21431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rot="5400000">
            <a:off x="6679421" y="5464983"/>
            <a:ext cx="428628" cy="21431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07262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виды речевой деятельности, которые стимулируют говорение.</a:t>
            </a:r>
            <a:endParaRPr lang="ru-RU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0" y="1285860"/>
            <a:ext cx="4071934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Ролевые игры.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Имитационные модели.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Информационные пробелы.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Мозговой штурм.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Интервью.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Завершение рассказа.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Описание по картинкам.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38915" name="Picture 3" descr="https://im-tub-ap-ru.yandex.net/pic/606d0d2b73e57d6a3e164f150b79ad31/rodili.ru/files/article_image/igra-v-kafe.jpg"/>
          <p:cNvPicPr>
            <a:picLocks noChangeAspect="1" noChangeArrowheads="1"/>
          </p:cNvPicPr>
          <p:nvPr/>
        </p:nvPicPr>
        <p:blipFill>
          <a:blip r:embed="rId2"/>
          <a:srcRect r="29687"/>
          <a:stretch>
            <a:fillRect/>
          </a:stretch>
        </p:blipFill>
        <p:spPr bwMode="auto">
          <a:xfrm>
            <a:off x="4179479" y="1071546"/>
            <a:ext cx="2035595" cy="1928826"/>
          </a:xfrm>
          <a:prstGeom prst="rect">
            <a:avLst/>
          </a:prstGeom>
          <a:noFill/>
        </p:spPr>
      </p:pic>
      <p:pic>
        <p:nvPicPr>
          <p:cNvPr id="38917" name="Picture 5" descr="https://im-tub-ap-ru.yandex.net/pic/b87926c078ae73faee576386da4d4687/i.ytimg.com/vi/reY9X_vMyJM/maxresdefaul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29322" y="2143116"/>
            <a:ext cx="3071834" cy="1942221"/>
          </a:xfrm>
          <a:prstGeom prst="rect">
            <a:avLst/>
          </a:prstGeom>
          <a:noFill/>
        </p:spPr>
      </p:pic>
      <p:pic>
        <p:nvPicPr>
          <p:cNvPr id="38919" name="Picture 7" descr="https://im-tub-ap-ru.yandex.net/pic/975a8d4b628afd704cdf0805e8f145ad/cs407922.vk.me/v407922845/92bc/Sh8sV-SNon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43372" y="4071942"/>
            <a:ext cx="2657494" cy="22145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89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89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89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9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9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8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89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89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8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89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89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8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28794" y="142852"/>
            <a:ext cx="4326569" cy="138499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ФГОС:</a:t>
            </a:r>
          </a:p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требования к </a:t>
            </a:r>
          </a:p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результатам обучения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00166" y="1714488"/>
            <a:ext cx="65698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Универсальные учебные действия</a:t>
            </a:r>
            <a:r>
              <a:rPr lang="ru-RU" sz="2800" dirty="0" smtClean="0">
                <a:cs typeface="Aharoni" pitchFamily="2" charset="-79"/>
              </a:rPr>
              <a:t>:</a:t>
            </a:r>
            <a:endParaRPr lang="ru-RU" sz="2800" dirty="0">
              <a:cs typeface="Aharoni" pitchFamily="2" charset="-79"/>
            </a:endParaRPr>
          </a:p>
        </p:txBody>
      </p:sp>
      <p:sp>
        <p:nvSpPr>
          <p:cNvPr id="8" name="Выноска со стрелкой вправо 7"/>
          <p:cNvSpPr/>
          <p:nvPr/>
        </p:nvSpPr>
        <p:spPr>
          <a:xfrm>
            <a:off x="642910" y="2928934"/>
            <a:ext cx="3714776" cy="1214446"/>
          </a:xfrm>
          <a:prstGeom prst="rightArrowCallou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личностные,</a:t>
            </a:r>
          </a:p>
          <a:p>
            <a:pPr algn="ctr"/>
            <a:r>
              <a:rPr lang="ru-RU" b="1" dirty="0" err="1" smtClean="0">
                <a:solidFill>
                  <a:srgbClr val="002060"/>
                </a:solidFill>
              </a:rPr>
              <a:t>метапредметные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786446" y="2928934"/>
            <a:ext cx="2500330" cy="135732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вклад всех предметов, изучаемых в начальной школе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Выноска со стрелкой вправо 9"/>
          <p:cNvSpPr/>
          <p:nvPr/>
        </p:nvSpPr>
        <p:spPr>
          <a:xfrm>
            <a:off x="642910" y="4786322"/>
            <a:ext cx="3714776" cy="1214446"/>
          </a:xfrm>
          <a:prstGeom prst="rightArrowCallou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предметные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786446" y="4714884"/>
            <a:ext cx="2500330" cy="135732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коммуникативные умения в английском языке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7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770" decel="100000"/>
                                        <p:tgtEl>
                                          <p:spTgt spid="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3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7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770" decel="100000"/>
                                        <p:tgtEl>
                                          <p:spTgt spid="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0" dur="77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2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7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770" decel="100000"/>
                                        <p:tgtEl>
                                          <p:spTgt spid="1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7" dur="77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9" dur="77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1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7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770" decel="100000"/>
                                        <p:tgtEl>
                                          <p:spTgt spid="1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6" dur="77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8" dur="77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 animBg="1"/>
      <p:bldP spid="9" grpId="0" animBg="1"/>
      <p:bldP spid="10" grpId="0" animBg="1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42852"/>
            <a:ext cx="9266576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Цель проведения итогового контроля </a:t>
            </a:r>
          </a:p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 новой форме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2844" y="1500174"/>
            <a:ext cx="8003730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Проверить уровень </a:t>
            </a:r>
            <a:r>
              <a:rPr lang="ru-RU" sz="28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сформированности</a:t>
            </a:r>
            <a:r>
              <a:rPr lang="ru-RU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r>
              <a:rPr lang="ru-RU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элементарных коммуникативных умений </a:t>
            </a:r>
          </a:p>
          <a:p>
            <a:r>
              <a:rPr lang="ru-RU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основных видах речевой деятельности</a:t>
            </a:r>
            <a:endParaRPr lang="ru-RU" sz="28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7650" name="Picture 2" descr="http://cs7010.vk.me/c7001/v7001501/e293/dAaPgkXlBSA.jpg"/>
          <p:cNvPicPr>
            <a:picLocks noChangeAspect="1" noChangeArrowheads="1"/>
          </p:cNvPicPr>
          <p:nvPr/>
        </p:nvPicPr>
        <p:blipFill>
          <a:blip r:embed="rId2"/>
          <a:srcRect l="36822" t="35898" b="28204"/>
          <a:stretch>
            <a:fillRect/>
          </a:stretch>
        </p:blipFill>
        <p:spPr bwMode="auto">
          <a:xfrm>
            <a:off x="6286512" y="3071809"/>
            <a:ext cx="2543167" cy="2184339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27652" name="Picture 4" descr="http://wakeup-world.com/wp-content/uploads/2015/02/learn-a-languag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1" y="2928934"/>
            <a:ext cx="2896530" cy="192882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27656" name="Picture 8" descr="http://pbs.twimg.com/media/B0EgoyAIIAAtqwj.jpg:large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488" y="4143381"/>
            <a:ext cx="3558720" cy="214314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7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142852"/>
            <a:ext cx="4569777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Down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ГОВОРЕНИЕ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725867" y="428604"/>
            <a:ext cx="3805144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Tx/>
              <a:buChar char="-"/>
            </a:pPr>
            <a:r>
              <a:rPr lang="ru-RU" sz="2400" b="1" dirty="0" smtClean="0">
                <a:solidFill>
                  <a:srgbClr val="FF0000"/>
                </a:solidFill>
              </a:rPr>
              <a:t> 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вести элементарный </a:t>
            </a:r>
          </a:p>
          <a:p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этикетный диалог</a:t>
            </a:r>
          </a:p>
          <a:p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ограниченном круге </a:t>
            </a:r>
          </a:p>
          <a:p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типичных ситуаций </a:t>
            </a:r>
          </a:p>
          <a:p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общения; диалог-расспрос </a:t>
            </a:r>
          </a:p>
          <a:p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(вопрос-ответ) и диалог-</a:t>
            </a:r>
          </a:p>
          <a:p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побуждение к действию.</a:t>
            </a:r>
          </a:p>
          <a:p>
            <a:endParaRPr lang="ru-RU" sz="24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4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Tx/>
              <a:buChar char="-"/>
            </a:pP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уметь на элементарном </a:t>
            </a:r>
          </a:p>
          <a:p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уровне рассказать о себе,</a:t>
            </a:r>
          </a:p>
          <a:p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семье, друге, описывать</a:t>
            </a:r>
          </a:p>
          <a:p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картинку, предмет, кратко </a:t>
            </a:r>
          </a:p>
          <a:p>
            <a:r>
              <a:rPr lang="ru-RU" sz="24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охарактеризовывать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персонаж.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9698" name="Picture 2" descr="http://socialsharepoint.net/images/561d6e0feb2d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3" y="1428736"/>
            <a:ext cx="3857652" cy="2400317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29700" name="Picture 4" descr="http://ivenglish.fmlkst.kz/wp-content/uploads/2012/09/cropped-36a88ce1a6519e06811f5cb829cd62df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44" y="4357694"/>
            <a:ext cx="4709340" cy="19288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285728"/>
            <a:ext cx="4866333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ascadeUp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</a:t>
            </a:r>
            <a:r>
              <a:rPr lang="ru-RU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удирование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428736"/>
            <a:ext cx="4479368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понимать на слух </a:t>
            </a:r>
          </a:p>
          <a:p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речь учителя</a:t>
            </a:r>
          </a:p>
          <a:p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одноклассников, </a:t>
            </a:r>
          </a:p>
          <a:p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основное содержание </a:t>
            </a:r>
          </a:p>
          <a:p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небольших доступных </a:t>
            </a:r>
          </a:p>
          <a:p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текстов в аудиозаписи,</a:t>
            </a:r>
          </a:p>
          <a:p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построенных на изученном </a:t>
            </a:r>
          </a:p>
          <a:p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языковом материале.</a:t>
            </a:r>
            <a:endParaRPr lang="ru-RU" sz="2400" b="1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http://www.cicimicici.com/pictures/uyekoseyazi_1628_1628_en_guzel_bebek_cocuk_resim_fotograf_odullu_yarisma_71282.jpg"/>
          <p:cNvPicPr>
            <a:picLocks noChangeAspect="1" noChangeArrowheads="1"/>
          </p:cNvPicPr>
          <p:nvPr/>
        </p:nvPicPr>
        <p:blipFill>
          <a:blip r:embed="rId2"/>
          <a:srcRect b="8749"/>
          <a:stretch>
            <a:fillRect/>
          </a:stretch>
        </p:blipFill>
        <p:spPr bwMode="auto">
          <a:xfrm>
            <a:off x="4357686" y="1428736"/>
            <a:ext cx="4658768" cy="328614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285728"/>
            <a:ext cx="2579553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eflat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чтение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0" y="1071546"/>
            <a:ext cx="3820085" cy="4401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Tx/>
              <a:buChar char="-"/>
            </a:pPr>
            <a:r>
              <a:rPr lang="ru-RU" sz="2000" dirty="0" smtClean="0"/>
              <a:t>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читать вслух небольшие тексты,</a:t>
            </a:r>
          </a:p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построенные на изученном </a:t>
            </a:r>
          </a:p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языковом материале, соблюдая </a:t>
            </a:r>
          </a:p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правила чтения </a:t>
            </a:r>
          </a:p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нужную информацию;</a:t>
            </a:r>
          </a:p>
          <a:p>
            <a:endPara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Tx/>
              <a:buChar char="-"/>
            </a:pP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читать про себя и понимать </a:t>
            </a:r>
          </a:p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основное содержание текстов,</a:t>
            </a:r>
          </a:p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включающих как изученный</a:t>
            </a:r>
          </a:p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языковой материал,</a:t>
            </a:r>
          </a:p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так и отдельные новые слова.</a:t>
            </a:r>
          </a:p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находить в тексте</a:t>
            </a:r>
          </a:p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нужную информацию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9458" name="Picture 2" descr="http://cs627229.vk.me/v627229556/125be/C0ORn6TWlhU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571612"/>
            <a:ext cx="4172271" cy="314327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85852" y="500042"/>
            <a:ext cx="6351803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Письменная речь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2844" y="928670"/>
            <a:ext cx="4678204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Tx/>
              <a:buChar char="-"/>
            </a:pPr>
            <a:r>
              <a:rPr lang="ru-RU" sz="2400" dirty="0" smtClean="0"/>
              <a:t> 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владеть техникой письма;</a:t>
            </a:r>
          </a:p>
          <a:p>
            <a:pPr>
              <a:buFontTx/>
              <a:buChar char="-"/>
            </a:pPr>
            <a:endParaRPr lang="ru-RU" sz="24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Tx/>
              <a:buChar char="-"/>
            </a:pPr>
            <a:endParaRPr lang="ru-RU" sz="24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Tx/>
              <a:buChar char="-"/>
            </a:pP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писать с опорой на образец</a:t>
            </a:r>
          </a:p>
          <a:p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поздравления с праздником </a:t>
            </a:r>
          </a:p>
          <a:p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короткое личное письмо.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482" name="Picture 2" descr="http://www.muratbaha.com/wp-content/uploads/2015/09/sinavda-basarisiz-olan-ogrenci-basarisiz-mi-sayilir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9058" y="3500438"/>
            <a:ext cx="4821932" cy="292895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285728"/>
            <a:ext cx="762317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Структура итоговой аттестации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" y="1071546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Итоговая аттестация проводится в форме тестирования. </a:t>
            </a:r>
          </a:p>
          <a:p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Тест состоит из трех частей:</a:t>
            </a:r>
            <a:endParaRPr lang="ru-RU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2428868"/>
            <a:ext cx="5490542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Первая часть.     Чтение. 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</a:t>
            </a:r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исьмо.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71472" y="2928934"/>
            <a:ext cx="5058822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Вторая часть.     </a:t>
            </a:r>
            <a:r>
              <a:rPr lang="ru-RU" sz="2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Аудирование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71472" y="3500438"/>
            <a:ext cx="4580228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Третья часть.     Говорение.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2844" y="4786322"/>
            <a:ext cx="75121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Каждой части соответствует определенное количество </a:t>
            </a:r>
          </a:p>
          <a:p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заданий  и количество баллов за ее выполнение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214290"/>
            <a:ext cx="7577459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Порядок проведения итогового тестирования.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285860"/>
            <a:ext cx="915988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Все виды тестирования, предполагающие письменное оформление, </a:t>
            </a:r>
          </a:p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проводятся по классам на уроках в присутствии ведущих учителей и </a:t>
            </a:r>
          </a:p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завуча по иностранным языкам.</a:t>
            </a:r>
            <a:endParaRPr lang="ru-RU" sz="2000" b="1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8596" y="3000372"/>
            <a:ext cx="8185511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Итоговый тест рекомендуется проводить в </a:t>
            </a:r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два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этапа </a:t>
            </a:r>
          </a:p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2-3 занятиях по 40 минут.</a:t>
            </a:r>
          </a:p>
          <a:p>
            <a:endParaRPr lang="ru-RU" sz="2000" b="1" dirty="0" smtClean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</a:t>
            </a:r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первом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этапе выполняется </a:t>
            </a:r>
            <a:r>
              <a:rPr lang="en-US" sz="20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часть теста (чтение + письмо).</a:t>
            </a:r>
          </a:p>
          <a:p>
            <a:endParaRPr lang="ru-RU" sz="2000" b="1" dirty="0" smtClean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</a:t>
            </a:r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втором 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этапе рекомендуется выполнить </a:t>
            </a:r>
            <a:r>
              <a:rPr lang="en-US" sz="20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 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</a:t>
            </a:r>
            <a:r>
              <a:rPr lang="en-US" sz="20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III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части теста</a:t>
            </a:r>
          </a:p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ru-RU" sz="2000" b="1" dirty="0" err="1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аудирование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 говорение</a:t>
            </a:r>
            <a:r>
              <a:rPr lang="en-US" sz="20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endParaRPr lang="en-US" sz="2000" b="1" dirty="0" smtClean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</a:t>
            </a:r>
            <a:r>
              <a:rPr lang="ru-RU" sz="2000" b="1" dirty="0" err="1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аудирование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отводится </a:t>
            </a:r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 минут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</a:p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собеседование с каждым учеником – </a:t>
            </a:r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 минут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2000" b="1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1972</TotalTime>
  <Words>700</Words>
  <PresentationFormat>Экран (4:3)</PresentationFormat>
  <Paragraphs>185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202</cp:revision>
  <dcterms:created xsi:type="dcterms:W3CDTF">2015-10-30T05:37:52Z</dcterms:created>
  <dcterms:modified xsi:type="dcterms:W3CDTF">2021-05-29T06:20:20Z</dcterms:modified>
</cp:coreProperties>
</file>