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9" r:id="rId3"/>
    <p:sldId id="261" r:id="rId4"/>
    <p:sldId id="262" r:id="rId5"/>
    <p:sldId id="263" r:id="rId6"/>
    <p:sldId id="274" r:id="rId7"/>
    <p:sldId id="281" r:id="rId8"/>
    <p:sldId id="273" r:id="rId9"/>
    <p:sldId id="276" r:id="rId10"/>
    <p:sldId id="277" r:id="rId11"/>
    <p:sldId id="285" r:id="rId12"/>
    <p:sldId id="278" r:id="rId13"/>
    <p:sldId id="270" r:id="rId14"/>
    <p:sldId id="269" r:id="rId15"/>
  </p:sldIdLst>
  <p:sldSz cx="12192000" cy="685800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72" autoAdjust="0"/>
    <p:restoredTop sz="85042" autoAdjust="0"/>
  </p:normalViewPr>
  <p:slideViewPr>
    <p:cSldViewPr snapToGrid="0">
      <p:cViewPr varScale="1">
        <p:scale>
          <a:sx n="66" d="100"/>
          <a:sy n="66" d="100"/>
        </p:scale>
        <p:origin x="-83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59B7DB8-D3FC-4E7C-ADBD-003F4CE892CF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BBB6A79-B8E2-45CE-853B-E707C0D7D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7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F95835-F107-453A-A6D1-5569089F5BE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5"/>
          <p:cNvCxnSpPr/>
          <p:nvPr/>
        </p:nvCxnSpPr>
        <p:spPr>
          <a:xfrm flipH="1">
            <a:off x="8228013" y="7938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16"/>
          <p:cNvCxnSpPr/>
          <p:nvPr/>
        </p:nvCxnSpPr>
        <p:spPr>
          <a:xfrm flipH="1">
            <a:off x="6108700" y="92075"/>
            <a:ext cx="6080125" cy="60801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20"/>
          <p:cNvCxnSpPr/>
          <p:nvPr/>
        </p:nvCxnSpPr>
        <p:spPr>
          <a:xfrm flipH="1">
            <a:off x="7335838" y="31750"/>
            <a:ext cx="4852987" cy="4852988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22"/>
          <p:cNvCxnSpPr/>
          <p:nvPr/>
        </p:nvCxnSpPr>
        <p:spPr>
          <a:xfrm flipH="1">
            <a:off x="7845425" y="609600"/>
            <a:ext cx="4343400" cy="434340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/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5F8A46-01EA-4674-BDEA-74BE0DB0FA3A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145DB-DFF0-4B8D-BBD9-60D2F16DA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AE7FF-9ECF-4031-91B6-73EE49065240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2DA10-2849-45E7-9C9B-0F34A41BB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/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5F03D-C4EF-48FA-B608-A65C19E69C59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2D82C-AC73-491B-9D75-C2B08FF739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3"/>
          <p:cNvSpPr txBox="1"/>
          <p:nvPr/>
        </p:nvSpPr>
        <p:spPr>
          <a:xfrm>
            <a:off x="531813" y="812800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“</a:t>
            </a:r>
          </a:p>
        </p:txBody>
      </p:sp>
      <p:sp>
        <p:nvSpPr>
          <p:cNvPr id="6" name="TextBox 14"/>
          <p:cNvSpPr txBox="1"/>
          <p:nvPr/>
        </p:nvSpPr>
        <p:spPr>
          <a:xfrm>
            <a:off x="10285413" y="2768600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/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779AA7-D1D2-4D05-8DD8-3C745859A7E0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45528-8D85-4F81-A2E1-FE13F49D65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/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CF468-788E-41C3-B6D8-566D4938C108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49773-1005-4CAF-BF38-F482530EC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/>
          <p:nvPr/>
        </p:nvSpPr>
        <p:spPr>
          <a:xfrm>
            <a:off x="531813" y="812800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“</a:t>
            </a:r>
          </a:p>
        </p:txBody>
      </p:sp>
      <p:sp>
        <p:nvSpPr>
          <p:cNvPr id="6" name="TextBox 11"/>
          <p:cNvSpPr txBox="1"/>
          <p:nvPr/>
        </p:nvSpPr>
        <p:spPr>
          <a:xfrm>
            <a:off x="10285413" y="2768600"/>
            <a:ext cx="609600" cy="584200"/>
          </a:xfrm>
          <a:prstGeom prst="rect">
            <a:avLst/>
          </a:prstGeom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8000" dirty="0"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/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8D264-8160-4D93-B8A1-3EA8460624F9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A9599-B2DE-4731-88DA-D6BD4F7A62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/>
          <a:lstStyle>
            <a:lvl1pPr>
              <a:defRPr lang="en-US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A44EDB-3A72-46F6-B56F-B52A3AD1B2F0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2E167-7980-4464-9520-FB78AF529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46B9B-CFBD-4E16-8FE1-B577A03E5225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5252C-2C8E-4A47-A0D1-7330CE84E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B9759-12D0-43D8-AB9C-FCEE210A029F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85CB3-8FA9-4C82-829D-E2FB0B527F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B69EC-900C-45D1-9E04-6493C6D921BE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544E5-5EFA-4BA7-B22E-7463A6BF4D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/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39AD4-0142-4B94-A72A-375744CF405C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C27E5-02F2-4F21-9E3A-511E92A4C2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81492-F968-4A06-95B9-94846CE5FDCF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45E1E-6B9C-4654-BD6F-3722AECD7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9B78C-631B-4AAC-8BD3-5CAB7AC6FB37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1CE99-2317-4129-865D-B9AF7D9296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33388-EC98-465E-8D39-BC5953820842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27D19-41A2-4D31-974B-28EFD94B40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04A4F6-DFC7-41B2-AD05-0C666772C366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3529C-CD44-4F72-9970-059D6A62E8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92674-E950-4089-8422-65B40551FE08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43B0E-979B-4AF1-821B-94468A058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32686-B991-4F3D-914A-51B904BC013D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72F87-F853-45C0-A7EE-7E39CB21EA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9207500" y="2963863"/>
            <a:ext cx="2981325" cy="320833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5852" y="2963333"/>
              <a:ext cx="912975" cy="91296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83"/>
              <a:ext cx="2981858" cy="298181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3013" y="3285648"/>
              <a:ext cx="1895814" cy="1895788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853" y="3131636"/>
              <a:ext cx="1744974" cy="174495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600" y="3682589"/>
              <a:ext cx="1270227" cy="127021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3" y="4487863"/>
            <a:ext cx="8534400" cy="150653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4213" y="685800"/>
            <a:ext cx="8534400" cy="361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3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42CBCB98-2C59-4937-88A0-3BAEC370293B}" type="datetimeFigureOut">
              <a:rPr lang="ru-RU"/>
              <a:pPr>
                <a:defRPr/>
              </a:pPr>
              <a:t>29.05.2021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3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3000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  <a:cs typeface="+mn-cs"/>
              </a:defRPr>
            </a:lvl1pPr>
          </a:lstStyle>
          <a:p>
            <a:pPr>
              <a:defRPr/>
            </a:pPr>
            <a:fld id="{708D41EF-CC34-4F93-A9DB-5EA04DAE9D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8" r:id="rId1"/>
    <p:sldLayoutId id="2147483677" r:id="rId2"/>
    <p:sldLayoutId id="2147483676" r:id="rId3"/>
    <p:sldLayoutId id="2147483675" r:id="rId4"/>
    <p:sldLayoutId id="2147483674" r:id="rId5"/>
    <p:sldLayoutId id="2147483673" r:id="rId6"/>
    <p:sldLayoutId id="2147483672" r:id="rId7"/>
    <p:sldLayoutId id="2147483671" r:id="rId8"/>
    <p:sldLayoutId id="2147483670" r:id="rId9"/>
    <p:sldLayoutId id="2147483669" r:id="rId10"/>
    <p:sldLayoutId id="2147483668" r:id="rId11"/>
    <p:sldLayoutId id="2147483679" r:id="rId12"/>
    <p:sldLayoutId id="2147483667" r:id="rId13"/>
    <p:sldLayoutId id="2147483680" r:id="rId14"/>
    <p:sldLayoutId id="2147483666" r:id="rId15"/>
    <p:sldLayoutId id="2147483665" r:id="rId16"/>
    <p:sldLayoutId id="2147483664" r:id="rId17"/>
  </p:sldLayoutIdLst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 cap="all">
          <a:ln w="3175" cmpd="sng">
            <a:noFill/>
          </a:ln>
          <a:solidFill>
            <a:schemeClr val="tx1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itchFamily="18" charset="2"/>
        <a:buChar char=""/>
        <a:defRPr sz="2000" kern="1200">
          <a:solidFill>
            <a:srgbClr val="0F496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itchFamily="18" charset="2"/>
        <a:buChar char=""/>
        <a:defRPr kern="1200">
          <a:solidFill>
            <a:srgbClr val="0F496F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itchFamily="18" charset="2"/>
        <a:buChar char=""/>
        <a:defRPr sz="1600" kern="1200">
          <a:solidFill>
            <a:srgbClr val="0F496F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itchFamily="18" charset="2"/>
        <a:buChar char=""/>
        <a:defRPr sz="1400" kern="1200">
          <a:solidFill>
            <a:srgbClr val="0F496F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itchFamily="18" charset="2"/>
        <a:buChar char=""/>
        <a:defRPr sz="1400" kern="1200">
          <a:solidFill>
            <a:srgbClr val="0F496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 bwMode="auto">
          <a:xfrm>
            <a:off x="890588" y="261938"/>
            <a:ext cx="10558462" cy="1038225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3200" b="1" cap="none" smtClean="0">
                <a:ln>
                  <a:noFill/>
                </a:ln>
                <a:solidFill>
                  <a:srgbClr val="FF0000"/>
                </a:solidFill>
              </a:rPr>
              <a:t>МЫ ВЫБИРАЕМ ЗОЖ-ЗДОРОВЫЙ ОБРАЗ ЖИЗНИ!</a:t>
            </a:r>
          </a:p>
        </p:txBody>
      </p:sp>
      <p:pic>
        <p:nvPicPr>
          <p:cNvPr id="20482" name="Picture 2" descr="https://catherineasquithgallery.com/uploads/posts/2021-02/1613682226_46-p-fon-dlya-prezentatsii-zozh-dlya-detei-4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67538" y="1836738"/>
            <a:ext cx="4411662" cy="2468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8243888" y="4868863"/>
            <a:ext cx="3103562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Город Ярославль </a:t>
            </a:r>
          </a:p>
          <a:p>
            <a:pPr algn="ctr"/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МДОУ «Детский сад №214»</a:t>
            </a:r>
            <a:endParaRPr lang="ru-RU" sz="1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средняя группа</a:t>
            </a:r>
            <a:endParaRPr lang="ru-RU" sz="1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Воспитатель: Степанова С.В.</a:t>
            </a:r>
            <a:endParaRPr lang="ru-RU" sz="1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1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682625" y="1306513"/>
            <a:ext cx="5876925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</a:rPr>
              <a:t>Актуальность проекта</a:t>
            </a:r>
            <a:r>
              <a:rPr lang="ru-RU" sz="2800">
                <a:solidFill>
                  <a:srgbClr val="FF0000"/>
                </a:solidFill>
              </a:rPr>
              <a:t>:</a:t>
            </a:r>
          </a:p>
          <a:p>
            <a:r>
              <a:rPr lang="ru-RU" sz="2400">
                <a:solidFill>
                  <a:srgbClr val="0F496F"/>
                </a:solidFill>
              </a:rPr>
              <a:t>Самой актуальной на сегодняшний день является укрепление здоровья детей. Из года в год увеличивается количество детей не только с врождёнными заболеваниями, но и с приобретёнными в процессе жизни дефектами здоровья.</a:t>
            </a:r>
          </a:p>
          <a:p>
            <a:r>
              <a:rPr lang="ru-RU" sz="2400">
                <a:solidFill>
                  <a:srgbClr val="0F496F"/>
                </a:solidFill>
              </a:rPr>
              <a:t>В связи с этим разработан проект «Мы  выбираем ЗОЖ», девизом которого является  «Я здоровье сберегу – сам себе я помогу!»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4" descr="IMG_24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9838" y="884238"/>
            <a:ext cx="3913187" cy="293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5" descr="IMG_249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0413" y="3897313"/>
            <a:ext cx="3387725" cy="254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6" descr="IMG_249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92913" y="762000"/>
            <a:ext cx="4086225" cy="306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7" descr="IMG_249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50250" y="3951288"/>
            <a:ext cx="3297238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8" descr="IMG_251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8013" y="2671763"/>
            <a:ext cx="3348037" cy="303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4" descr="IMG_245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05875" y="349250"/>
            <a:ext cx="3024188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20125" y="2716213"/>
            <a:ext cx="3033713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WordArt 6"/>
          <p:cNvSpPr>
            <a:spLocks noChangeArrowheads="1" noChangeShapeType="1" noTextEdit="1"/>
          </p:cNvSpPr>
          <p:nvPr/>
        </p:nvSpPr>
        <p:spPr bwMode="auto">
          <a:xfrm>
            <a:off x="3573463" y="417513"/>
            <a:ext cx="4733925" cy="5238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Спортивный праздник</a:t>
            </a:r>
          </a:p>
        </p:txBody>
      </p:sp>
      <p:sp>
        <p:nvSpPr>
          <p:cNvPr id="33796" name="WordArt 7"/>
          <p:cNvSpPr>
            <a:spLocks noChangeArrowheads="1" noChangeShapeType="1" noTextEdit="1"/>
          </p:cNvSpPr>
          <p:nvPr/>
        </p:nvSpPr>
        <p:spPr bwMode="auto">
          <a:xfrm>
            <a:off x="3627438" y="1155700"/>
            <a:ext cx="5030787" cy="12001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89468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"Быть здоровым - </a:t>
            </a:r>
          </a:p>
          <a:p>
            <a:pPr algn="ctr"/>
            <a:r>
              <a:rPr lang="ru-RU" sz="2800" kern="10">
                <a:ln w="952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значит быть счастливым!"</a:t>
            </a:r>
          </a:p>
        </p:txBody>
      </p:sp>
      <p:sp>
        <p:nvSpPr>
          <p:cNvPr id="33797" name="WordArt 10"/>
          <p:cNvSpPr>
            <a:spLocks noChangeArrowheads="1" noChangeShapeType="1" noTextEdit="1"/>
          </p:cNvSpPr>
          <p:nvPr/>
        </p:nvSpPr>
        <p:spPr bwMode="auto">
          <a:xfrm>
            <a:off x="4584700" y="1863725"/>
            <a:ext cx="2800350" cy="771525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МДОУ "Детский сад № 214"</a:t>
            </a:r>
          </a:p>
          <a:p>
            <a:pPr algn="ctr"/>
            <a:r>
              <a:rPr lang="ru-RU" kern="10">
                <a:ln w="952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Средняя группа</a:t>
            </a:r>
          </a:p>
        </p:txBody>
      </p:sp>
      <p:sp>
        <p:nvSpPr>
          <p:cNvPr id="33798" name="WordArt 11"/>
          <p:cNvSpPr>
            <a:spLocks noChangeArrowheads="1" noChangeShapeType="1" noTextEdit="1"/>
          </p:cNvSpPr>
          <p:nvPr/>
        </p:nvSpPr>
        <p:spPr bwMode="auto">
          <a:xfrm>
            <a:off x="4554538" y="2884488"/>
            <a:ext cx="2714625" cy="5143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kern="10">
                <a:ln w="952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и </a:t>
            </a:r>
          </a:p>
          <a:p>
            <a:pPr algn="ctr"/>
            <a:r>
              <a:rPr lang="ru-RU" kern="10">
                <a:ln w="952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Детская библиотека № 2.</a:t>
            </a:r>
          </a:p>
        </p:txBody>
      </p:sp>
      <p:pic>
        <p:nvPicPr>
          <p:cNvPr id="337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6850" y="274638"/>
            <a:ext cx="2947988" cy="243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0" name="Picture 3"/>
          <p:cNvPicPr preferRelativeResize="0"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94425" y="3327400"/>
            <a:ext cx="2667000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1" name="WordArt 6"/>
          <p:cNvSpPr>
            <a:spLocks noChangeArrowheads="1" noChangeShapeType="1" noTextEdit="1"/>
          </p:cNvSpPr>
          <p:nvPr/>
        </p:nvSpPr>
        <p:spPr bwMode="auto">
          <a:xfrm>
            <a:off x="1457325" y="6129338"/>
            <a:ext cx="9410700" cy="52387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66FF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Веселимся, играем, обучаемся!!!</a:t>
            </a:r>
          </a:p>
        </p:txBody>
      </p:sp>
      <p:pic>
        <p:nvPicPr>
          <p:cNvPr id="33802" name="Picture 5" descr="IMG_246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5" y="2482850"/>
            <a:ext cx="30353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Picture 5"/>
          <p:cNvPicPr preferRelativeResize="0"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84513" y="3305175"/>
            <a:ext cx="263842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6" descr="IMG_179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8288" y="373063"/>
            <a:ext cx="5600700" cy="376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139113" y="3983038"/>
            <a:ext cx="374967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8288" y="4017963"/>
            <a:ext cx="3925887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5" descr="IMG_179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3363" y="4610100"/>
            <a:ext cx="3730625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Rectangle 6"/>
          <p:cNvSpPr>
            <a:spLocks noChangeArrowheads="1"/>
          </p:cNvSpPr>
          <p:nvPr/>
        </p:nvSpPr>
        <p:spPr bwMode="auto">
          <a:xfrm>
            <a:off x="6270625" y="527050"/>
            <a:ext cx="5457825" cy="344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</a:rPr>
              <a:t>Работа с родителями:</a:t>
            </a:r>
            <a:endParaRPr lang="ru-RU" sz="2800">
              <a:solidFill>
                <a:srgbClr val="FF0000"/>
              </a:solidFill>
            </a:endParaRPr>
          </a:p>
          <a:p>
            <a:r>
              <a:rPr lang="ru-RU" sz="2400">
                <a:solidFill>
                  <a:srgbClr val="0F496F"/>
                </a:solidFill>
              </a:rPr>
              <a:t>1. Знакомство с мероприятиями проекта, включение родителей в ход проекта.</a:t>
            </a:r>
          </a:p>
          <a:p>
            <a:r>
              <a:rPr lang="ru-RU" sz="2400">
                <a:solidFill>
                  <a:srgbClr val="0F496F"/>
                </a:solidFill>
              </a:rPr>
              <a:t>2. Конкурс рисунков «ЗОЖ»</a:t>
            </a:r>
          </a:p>
          <a:p>
            <a:r>
              <a:rPr lang="ru-RU" sz="2400">
                <a:solidFill>
                  <a:srgbClr val="0F496F"/>
                </a:solidFill>
              </a:rPr>
              <a:t>3. Консультация «Закаляемся правильно»;</a:t>
            </a:r>
          </a:p>
          <a:p>
            <a:r>
              <a:rPr lang="ru-RU" sz="2400">
                <a:solidFill>
                  <a:srgbClr val="0F496F"/>
                </a:solidFill>
              </a:rPr>
              <a:t>4. Консультация «Безобидные сладости».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ъект 2"/>
          <p:cNvSpPr>
            <a:spLocks noGrp="1"/>
          </p:cNvSpPr>
          <p:nvPr>
            <p:ph type="body" sz="half" idx="1"/>
          </p:nvPr>
        </p:nvSpPr>
        <p:spPr>
          <a:xfrm>
            <a:off x="204788" y="261938"/>
            <a:ext cx="5889625" cy="637063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400" b="1" smtClean="0">
                <a:solidFill>
                  <a:srgbClr val="FF0000"/>
                </a:solidFill>
              </a:rPr>
              <a:t>Литература для детей:</a:t>
            </a:r>
            <a:endParaRPr lang="ru-RU" sz="1400" b="1" smtClean="0">
              <a:solidFill>
                <a:srgbClr val="FF00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Авдеенко К</a:t>
            </a:r>
            <a:r>
              <a:rPr lang="ru-RU" sz="1000" b="1" smtClean="0">
                <a:solidFill>
                  <a:schemeClr val="bg1"/>
                </a:solidFill>
              </a:rPr>
              <a:t>.</a:t>
            </a:r>
            <a:r>
              <a:rPr lang="ru-RU" sz="900" b="1" smtClean="0">
                <a:solidFill>
                  <a:schemeClr val="bg1"/>
                </a:solidFill>
              </a:rPr>
              <a:t> «Помидор», «О здоровье».                                      </a:t>
            </a:r>
            <a:endParaRPr lang="ru-RU" sz="9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900" b="1" smtClean="0">
                <a:solidFill>
                  <a:schemeClr val="bg1"/>
                </a:solidFill>
              </a:rPr>
              <a:t> </a:t>
            </a:r>
            <a:r>
              <a:rPr lang="ru-RU" sz="1000" b="1" u="sng" smtClean="0">
                <a:solidFill>
                  <a:schemeClr val="bg1"/>
                </a:solidFill>
              </a:rPr>
              <a:t>Анпилов А.</a:t>
            </a:r>
            <a:r>
              <a:rPr lang="ru-RU" sz="900" b="1" smtClean="0">
                <a:solidFill>
                  <a:schemeClr val="bg1"/>
                </a:solidFill>
              </a:rPr>
              <a:t> «Зубки заболели».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Барто А.</a:t>
            </a:r>
            <a:r>
              <a:rPr lang="ru-RU" sz="900" b="1" smtClean="0">
                <a:solidFill>
                  <a:schemeClr val="bg1"/>
                </a:solidFill>
              </a:rPr>
              <a:t> "Прогулка", "Грипп", "Прививка".                                    </a:t>
            </a:r>
            <a:endParaRPr lang="ru-RU" sz="9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Благинина Е.</a:t>
            </a:r>
            <a:r>
              <a:rPr lang="ru-RU" sz="900" b="1" smtClean="0">
                <a:solidFill>
                  <a:schemeClr val="bg1"/>
                </a:solidFill>
              </a:rPr>
              <a:t> "Прогулка".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Витковская М</a:t>
            </a:r>
            <a:r>
              <a:rPr lang="ru-RU" sz="900" b="1" u="sng" smtClean="0">
                <a:solidFill>
                  <a:schemeClr val="bg1"/>
                </a:solidFill>
              </a:rPr>
              <a:t>.</a:t>
            </a:r>
            <a:r>
              <a:rPr lang="ru-RU" sz="900" b="1" smtClean="0">
                <a:solidFill>
                  <a:schemeClr val="bg1"/>
                </a:solidFill>
              </a:rPr>
              <a:t> "О том, как мальчуган здоровье закалял".      </a:t>
            </a:r>
            <a:endParaRPr lang="ru-RU" sz="9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Грозовский М</a:t>
            </a:r>
            <a:r>
              <a:rPr lang="ru-RU" sz="900" b="1" smtClean="0">
                <a:solidFill>
                  <a:schemeClr val="bg1"/>
                </a:solidFill>
              </a:rPr>
              <a:t> «Распорядок дня».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Жаброва Е</a:t>
            </a:r>
            <a:r>
              <a:rPr lang="ru-RU" sz="1000" b="1" smtClean="0">
                <a:solidFill>
                  <a:schemeClr val="bg1"/>
                </a:solidFill>
              </a:rPr>
              <a:t>.</a:t>
            </a:r>
            <a:r>
              <a:rPr lang="ru-RU" sz="900" b="1" smtClean="0">
                <a:solidFill>
                  <a:schemeClr val="bg1"/>
                </a:solidFill>
              </a:rPr>
              <a:t> «Будь спортивным и здоровым».                            </a:t>
            </a:r>
            <a:endParaRPr lang="ru-RU" sz="9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Зайцев Г.</a:t>
            </a:r>
            <a:r>
              <a:rPr lang="ru-RU" sz="900" b="1" smtClean="0">
                <a:solidFill>
                  <a:schemeClr val="bg1"/>
                </a:solidFill>
              </a:rPr>
              <a:t> «Дружи с водой», «Уроки Мойдодыра».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Кан Е</a:t>
            </a:r>
            <a:r>
              <a:rPr lang="ru-RU" sz="900" b="1" smtClean="0">
                <a:solidFill>
                  <a:schemeClr val="bg1"/>
                </a:solidFill>
              </a:rPr>
              <a:t>. "Наша зарядка".                                                                      </a:t>
            </a:r>
            <a:endParaRPr lang="ru-RU" sz="9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Карганова Е</a:t>
            </a:r>
            <a:r>
              <a:rPr lang="ru-RU" sz="1000" b="1" smtClean="0">
                <a:solidFill>
                  <a:schemeClr val="bg1"/>
                </a:solidFill>
              </a:rPr>
              <a:t>.</a:t>
            </a:r>
            <a:r>
              <a:rPr lang="ru-RU" sz="900" b="1" smtClean="0">
                <a:solidFill>
                  <a:schemeClr val="bg1"/>
                </a:solidFill>
              </a:rPr>
              <a:t> «Наоборот».</a:t>
            </a:r>
            <a:r>
              <a:rPr lang="ru-RU" sz="800" b="1" smtClean="0">
                <a:solidFill>
                  <a:schemeClr val="bg1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Лубянко Н.</a:t>
            </a:r>
            <a:r>
              <a:rPr lang="ru-RU" sz="900" b="1" smtClean="0">
                <a:solidFill>
                  <a:schemeClr val="bg1"/>
                </a:solidFill>
              </a:rPr>
              <a:t> «Гимнастика».</a:t>
            </a:r>
            <a:r>
              <a:rPr lang="ru-RU" sz="900" smtClean="0">
                <a:solidFill>
                  <a:schemeClr val="bg1"/>
                </a:solidFill>
              </a:rPr>
              <a:t>                                                                 </a:t>
            </a:r>
            <a:endParaRPr lang="ru-RU" sz="90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Михалков С.</a:t>
            </a:r>
            <a:r>
              <a:rPr lang="ru-RU" sz="900" b="1" smtClean="0">
                <a:solidFill>
                  <a:schemeClr val="bg1"/>
                </a:solidFill>
              </a:rPr>
              <a:t> "Про девочку, которая плохо</a:t>
            </a:r>
            <a:r>
              <a:rPr lang="ru-RU" sz="900" b="1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900" b="1" smtClean="0">
                <a:solidFill>
                  <a:schemeClr val="bg1"/>
                </a:solidFill>
              </a:rPr>
              <a:t>кушала",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Найдёнова Н.</a:t>
            </a:r>
            <a:r>
              <a:rPr lang="ru-RU" sz="900" b="1" smtClean="0">
                <a:solidFill>
                  <a:schemeClr val="bg1"/>
                </a:solidFill>
              </a:rPr>
              <a:t> "Наши полотенца".</a:t>
            </a:r>
            <a:r>
              <a:rPr lang="ru-RU" sz="900" b="1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800" b="1" smtClean="0">
                <a:solidFill>
                  <a:schemeClr val="bg1"/>
                </a:solidFill>
              </a:rPr>
              <a:t>«</a:t>
            </a:r>
            <a:r>
              <a:rPr lang="ru-RU" sz="900" b="1" smtClean="0">
                <a:solidFill>
                  <a:schemeClr val="bg1"/>
                </a:solidFill>
              </a:rPr>
              <a:t>Прививка", "Про мимозу",   "Не спать",</a:t>
            </a:r>
            <a:endParaRPr lang="ru-RU" sz="9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900" b="1" smtClean="0">
                <a:solidFill>
                  <a:schemeClr val="bg1"/>
                </a:solidFill>
              </a:rPr>
              <a:t>Прогулка", </a:t>
            </a:r>
            <a:r>
              <a:rPr lang="ru-RU" sz="800" b="1" smtClean="0">
                <a:solidFill>
                  <a:schemeClr val="bg1"/>
                </a:solidFill>
              </a:rPr>
              <a:t>«</a:t>
            </a:r>
            <a:r>
              <a:rPr lang="ru-RU" sz="900" b="1" smtClean="0">
                <a:solidFill>
                  <a:schemeClr val="bg1"/>
                </a:solidFill>
              </a:rPr>
              <a:t>У меня опять 36, 5», «Чудесные</a:t>
            </a:r>
            <a:r>
              <a:rPr lang="ru-RU" sz="900" b="1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900" b="1" smtClean="0">
                <a:solidFill>
                  <a:schemeClr val="bg1"/>
                </a:solidFill>
              </a:rPr>
              <a:t>таблетки», «Овощи», </a:t>
            </a:r>
            <a:r>
              <a:rPr lang="ru-RU" sz="800" b="1" smtClean="0">
                <a:solidFill>
                  <a:schemeClr val="bg1"/>
                </a:solidFill>
              </a:rPr>
              <a:t>«</a:t>
            </a:r>
            <a:r>
              <a:rPr lang="ru-RU" sz="900" b="1" smtClean="0">
                <a:solidFill>
                  <a:schemeClr val="bg1"/>
                </a:solidFill>
              </a:rPr>
              <a:t>Грипп». </a:t>
            </a:r>
            <a:endParaRPr lang="ru-RU" sz="9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Остер Г.</a:t>
            </a:r>
            <a:r>
              <a:rPr lang="ru-RU" sz="900" b="1" smtClean="0">
                <a:solidFill>
                  <a:schemeClr val="bg1"/>
                </a:solidFill>
              </a:rPr>
              <a:t> «Петька – микроб».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Суслов В</a:t>
            </a:r>
            <a:r>
              <a:rPr lang="ru-RU" sz="1000" b="1" smtClean="0">
                <a:solidFill>
                  <a:schemeClr val="bg1"/>
                </a:solidFill>
              </a:rPr>
              <a:t>. </a:t>
            </a:r>
            <a:r>
              <a:rPr lang="ru-RU" sz="900" b="1" smtClean="0">
                <a:solidFill>
                  <a:schemeClr val="bg1"/>
                </a:solidFill>
              </a:rPr>
              <a:t>"Про Юру и физкультуру".</a:t>
            </a:r>
            <a:endParaRPr lang="ru-RU" sz="9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Чуковский К.И</a:t>
            </a:r>
            <a:r>
              <a:rPr lang="ru-RU" sz="900" b="1" u="sng" smtClean="0">
                <a:solidFill>
                  <a:schemeClr val="bg1"/>
                </a:solidFill>
              </a:rPr>
              <a:t>.</a:t>
            </a:r>
            <a:r>
              <a:rPr lang="ru-RU" sz="900" b="1" smtClean="0">
                <a:solidFill>
                  <a:schemeClr val="bg1"/>
                </a:solidFill>
              </a:rPr>
              <a:t> "Айболит", "Мойдодыр".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900" b="1" smtClean="0">
                <a:solidFill>
                  <a:schemeClr val="bg1"/>
                </a:solidFill>
              </a:rPr>
              <a:t>Стихи </a:t>
            </a:r>
            <a:r>
              <a:rPr lang="ru-RU" sz="1000" b="1" u="sng" smtClean="0">
                <a:solidFill>
                  <a:schemeClr val="bg1"/>
                </a:solidFill>
              </a:rPr>
              <a:t>Еремеевых М. и С</a:t>
            </a:r>
            <a:r>
              <a:rPr lang="ru-RU" sz="900" b="1" u="sng" smtClean="0">
                <a:solidFill>
                  <a:schemeClr val="bg1"/>
                </a:solidFill>
              </a:rPr>
              <a:t>.</a:t>
            </a:r>
            <a:r>
              <a:rPr lang="ru-RU" sz="900" b="1" smtClean="0">
                <a:solidFill>
                  <a:schemeClr val="bg1"/>
                </a:solidFill>
              </a:rPr>
              <a:t> «С чего начинается утро», </a:t>
            </a:r>
            <a:r>
              <a:rPr lang="ru-RU" sz="900" b="1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900" b="1" smtClean="0">
                <a:solidFill>
                  <a:schemeClr val="bg1"/>
                </a:solidFill>
              </a:rPr>
              <a:t>«Для чего нужна</a:t>
            </a:r>
            <a:endParaRPr lang="ru-RU" sz="9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900" b="1" smtClean="0">
                <a:solidFill>
                  <a:schemeClr val="bg1"/>
                </a:solidFill>
              </a:rPr>
              <a:t>зарядка». «Руки мой перед едой», «Водные процедуры», «Все делай вовремя</a:t>
            </a:r>
            <a:r>
              <a:rPr lang="ru-RU" sz="900" b="1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900" b="1" smtClean="0">
                <a:solidFill>
                  <a:schemeClr val="bg1"/>
                </a:solidFill>
              </a:rPr>
              <a:t>дружок»,                 </a:t>
            </a:r>
            <a:endParaRPr lang="ru-RU" sz="9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Токмакова И.</a:t>
            </a:r>
            <a:r>
              <a:rPr lang="ru-RU" sz="1000" b="1" smtClean="0">
                <a:solidFill>
                  <a:schemeClr val="bg1"/>
                </a:solidFill>
              </a:rPr>
              <a:t> </a:t>
            </a:r>
            <a:r>
              <a:rPr lang="ru-RU" sz="900" b="1" smtClean="0">
                <a:solidFill>
                  <a:schemeClr val="bg1"/>
                </a:solidFill>
              </a:rPr>
              <a:t>"Мне грустно – я лежу больной".</a:t>
            </a:r>
            <a:endParaRPr lang="ru-RU" sz="800" b="1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900" b="1" smtClean="0">
                <a:solidFill>
                  <a:schemeClr val="bg1"/>
                </a:solidFill>
              </a:rPr>
              <a:t>«Одевайся по погоде».</a:t>
            </a:r>
            <a:r>
              <a:rPr lang="ru-RU" sz="700" b="1" smtClean="0">
                <a:solidFill>
                  <a:schemeClr val="bg1"/>
                </a:solidFill>
              </a:rPr>
              <a:t>                                                                                                                    </a:t>
            </a:r>
            <a:endParaRPr lang="ru-RU" sz="7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Успенский Э.</a:t>
            </a:r>
            <a:r>
              <a:rPr lang="ru-RU" sz="1000" b="1" smtClean="0">
                <a:solidFill>
                  <a:schemeClr val="bg1"/>
                </a:solidFill>
              </a:rPr>
              <a:t> </a:t>
            </a:r>
            <a:r>
              <a:rPr lang="ru-RU" sz="900" b="1" smtClean="0">
                <a:solidFill>
                  <a:schemeClr val="bg1"/>
                </a:solidFill>
              </a:rPr>
              <a:t>"Дети, которые плохо едят </a:t>
            </a:r>
            <a:r>
              <a:rPr lang="ru-RU" sz="900" b="1" smtClean="0">
                <a:solidFill>
                  <a:schemeClr val="bg1"/>
                </a:solidFill>
                <a:latin typeface="Arial" charset="0"/>
              </a:rPr>
              <a:t>в </a:t>
            </a:r>
            <a:r>
              <a:rPr lang="ru-RU" sz="900" b="1" smtClean="0">
                <a:solidFill>
                  <a:schemeClr val="bg1"/>
                </a:solidFill>
              </a:rPr>
              <a:t>детском</a:t>
            </a:r>
            <a:r>
              <a:rPr lang="ru-RU" sz="900" b="1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900" b="1" smtClean="0">
                <a:solidFill>
                  <a:schemeClr val="bg1"/>
                </a:solidFill>
              </a:rPr>
              <a:t>саду".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Шорыгина Т.</a:t>
            </a:r>
            <a:r>
              <a:rPr lang="ru-RU" sz="1200" b="1" smtClean="0">
                <a:solidFill>
                  <a:schemeClr val="bg1"/>
                </a:solidFill>
              </a:rPr>
              <a:t> </a:t>
            </a:r>
            <a:r>
              <a:rPr lang="ru-RU" sz="900" b="1" smtClean="0">
                <a:solidFill>
                  <a:schemeClr val="bg1"/>
                </a:solidFill>
              </a:rPr>
              <a:t>«Зарядка и простуда», «Зачем соблюдать режим», «Веселый</a:t>
            </a:r>
            <a:r>
              <a:rPr lang="ru-RU" sz="900" b="1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900" b="1" smtClean="0">
                <a:solidFill>
                  <a:schemeClr val="bg1"/>
                </a:solidFill>
              </a:rPr>
              <a:t>футбол». </a:t>
            </a:r>
            <a:endParaRPr lang="ru-RU" sz="9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Яковлев Ю.</a:t>
            </a:r>
            <a:r>
              <a:rPr lang="ru-RU" sz="1200" b="1" smtClean="0">
                <a:solidFill>
                  <a:schemeClr val="bg1"/>
                </a:solidFill>
              </a:rPr>
              <a:t> </a:t>
            </a:r>
            <a:r>
              <a:rPr lang="ru-RU" sz="900" b="1" smtClean="0">
                <a:solidFill>
                  <a:schemeClr val="bg1"/>
                </a:solidFill>
              </a:rPr>
              <a:t>«Больной».</a:t>
            </a:r>
            <a:r>
              <a:rPr lang="ru-RU" sz="800" b="1" smtClean="0">
                <a:solidFill>
                  <a:schemeClr val="bg1"/>
                </a:solidFill>
                <a:latin typeface="Arial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b="1" u="sng" smtClean="0">
                <a:solidFill>
                  <a:schemeClr val="bg1"/>
                </a:solidFill>
              </a:rPr>
              <a:t>Яснов М.</a:t>
            </a:r>
            <a:r>
              <a:rPr lang="ru-RU" sz="1000" b="1" smtClean="0">
                <a:solidFill>
                  <a:schemeClr val="bg1"/>
                </a:solidFill>
              </a:rPr>
              <a:t> </a:t>
            </a:r>
            <a:r>
              <a:rPr lang="ru-RU" sz="900" b="1" smtClean="0">
                <a:solidFill>
                  <a:schemeClr val="bg1"/>
                </a:solidFill>
              </a:rPr>
              <a:t>"Я мою руки".</a:t>
            </a:r>
            <a:endParaRPr lang="ru-RU" sz="900" b="1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200" b="1" smtClean="0">
                <a:solidFill>
                  <a:schemeClr val="bg1"/>
                </a:solidFill>
              </a:rPr>
              <a:t>Пословицы и поговорки о здоровье.</a:t>
            </a:r>
          </a:p>
        </p:txBody>
      </p:sp>
      <p:sp>
        <p:nvSpPr>
          <p:cNvPr id="35842" name="Rectangle 4"/>
          <p:cNvSpPr>
            <a:spLocks noGrp="1"/>
          </p:cNvSpPr>
          <p:nvPr>
            <p:ph type="body" sz="half" idx="4294967295"/>
          </p:nvPr>
        </p:nvSpPr>
        <p:spPr>
          <a:xfrm>
            <a:off x="5621338" y="0"/>
            <a:ext cx="6570662" cy="6858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200" b="1" smtClean="0">
                <a:solidFill>
                  <a:srgbClr val="FF0000"/>
                </a:solidFill>
              </a:rPr>
              <a:t>МУЛЬТФИЛЬМЫ О СПОРТЕ И ЗДОРОВЬЕ</a:t>
            </a:r>
            <a:r>
              <a:rPr lang="ru-RU" sz="900" b="1" smtClean="0">
                <a:solidFill>
                  <a:srgbClr val="FF0000"/>
                </a:solidFill>
              </a:rPr>
              <a:t>.</a:t>
            </a:r>
            <a:endParaRPr lang="ru-RU" sz="1600" smtClean="0">
              <a:solidFill>
                <a:srgbClr val="FF0000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«Ваше здоровье», «Ёжик и здоровье»,           «Азбука здоровья»,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«Как здоровье, братец Лис»;                 </a:t>
            </a:r>
            <a:r>
              <a:rPr lang="ru-RU" sz="1000" smtClean="0">
                <a:solidFill>
                  <a:schemeClr val="bg1"/>
                </a:solidFill>
                <a:latin typeface="Arial" charset="0"/>
              </a:rPr>
              <a:t>       </a:t>
            </a:r>
            <a:r>
              <a:rPr lang="ru-RU" sz="1000" smtClean="0">
                <a:solidFill>
                  <a:schemeClr val="bg1"/>
                </a:solidFill>
              </a:rPr>
              <a:t> «Мойдодыр»;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«Королева Зубная щетка»,                     </a:t>
            </a:r>
            <a:r>
              <a:rPr lang="ru-RU" sz="1000" smtClean="0">
                <a:solidFill>
                  <a:schemeClr val="bg1"/>
                </a:solidFill>
                <a:latin typeface="Arial" charset="0"/>
              </a:rPr>
              <a:t>      </a:t>
            </a:r>
            <a:r>
              <a:rPr lang="ru-RU" sz="1000" smtClean="0">
                <a:solidFill>
                  <a:schemeClr val="bg1"/>
                </a:solidFill>
              </a:rPr>
              <a:t>«Планета вредных привычек»,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«Будь здоровье» </a:t>
            </a:r>
            <a:r>
              <a:rPr lang="ru-RU" sz="1000" smtClean="0">
                <a:solidFill>
                  <a:schemeClr val="bg1"/>
                </a:solidFill>
                <a:latin typeface="Arial" charset="0"/>
              </a:rPr>
              <a:t>                                              «</a:t>
            </a:r>
            <a:r>
              <a:rPr lang="ru-RU" sz="1000" smtClean="0">
                <a:solidFill>
                  <a:schemeClr val="bg1"/>
                </a:solidFill>
              </a:rPr>
              <a:t>Скажи микробам нет», </a:t>
            </a:r>
            <a:endParaRPr lang="ru-RU" sz="100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 «Смешарики» из цикла </a:t>
            </a:r>
            <a:r>
              <a:rPr lang="ru-RU" sz="1000" smtClean="0">
                <a:solidFill>
                  <a:schemeClr val="bg1"/>
                </a:solidFill>
                <a:latin typeface="Arial" charset="0"/>
              </a:rPr>
              <a:t>                               </a:t>
            </a:r>
            <a:r>
              <a:rPr lang="ru-RU" sz="1000" smtClean="0">
                <a:solidFill>
                  <a:schemeClr val="bg1"/>
                </a:solidFill>
              </a:rPr>
              <a:t>«Экономия времени»,</a:t>
            </a:r>
            <a:endParaRPr lang="ru-RU" sz="100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«Азбука здоровья»:</a:t>
            </a:r>
            <a:r>
              <a:rPr lang="ru-RU" sz="1000" smtClean="0">
                <a:solidFill>
                  <a:schemeClr val="bg1"/>
                </a:solidFill>
                <a:latin typeface="Arial" charset="0"/>
              </a:rPr>
              <a:t>                                           </a:t>
            </a:r>
            <a:r>
              <a:rPr lang="ru-RU" sz="1000" smtClean="0">
                <a:solidFill>
                  <a:schemeClr val="bg1"/>
                </a:solidFill>
              </a:rPr>
              <a:t>«Шайбу».</a:t>
            </a:r>
            <a:endParaRPr lang="ru-RU" sz="100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«Кому нужна зарядка», </a:t>
            </a:r>
            <a:r>
              <a:rPr lang="ru-RU" sz="1000" smtClean="0">
                <a:solidFill>
                  <a:schemeClr val="bg1"/>
                </a:solidFill>
                <a:latin typeface="Arial" charset="0"/>
              </a:rPr>
              <a:t>                                 </a:t>
            </a:r>
            <a:r>
              <a:rPr lang="ru-RU" sz="1000" smtClean="0">
                <a:solidFill>
                  <a:schemeClr val="bg1"/>
                </a:solidFill>
              </a:rPr>
              <a:t>«Здорово быть здоровым»,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«Личная гигиена», </a:t>
            </a:r>
            <a:r>
              <a:rPr lang="ru-RU" sz="1000" smtClean="0">
                <a:solidFill>
                  <a:schemeClr val="bg1"/>
                </a:solidFill>
                <a:latin typeface="Arial" charset="0"/>
              </a:rPr>
              <a:t>                                            </a:t>
            </a:r>
            <a:r>
              <a:rPr lang="ru-RU" sz="1000" smtClean="0">
                <a:solidFill>
                  <a:schemeClr val="bg1"/>
                </a:solidFill>
              </a:rPr>
              <a:t>«В гостях у лета»,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«Распорядок».</a:t>
            </a:r>
            <a:r>
              <a:rPr lang="ru-RU" sz="1000" smtClean="0">
                <a:solidFill>
                  <a:schemeClr val="bg1"/>
                </a:solidFill>
                <a:latin typeface="Arial" charset="0"/>
              </a:rPr>
              <a:t>                                                   «</a:t>
            </a:r>
            <a:r>
              <a:rPr lang="ru-RU" sz="1000" smtClean="0">
                <a:solidFill>
                  <a:schemeClr val="bg1"/>
                </a:solidFill>
              </a:rPr>
              <a:t>Дедушка и внучек»,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«Квака-задавака»,                                    </a:t>
            </a:r>
            <a:r>
              <a:rPr lang="ru-RU" sz="1000" smtClean="0">
                <a:solidFill>
                  <a:schemeClr val="bg1"/>
                </a:solidFill>
                <a:latin typeface="Arial" charset="0"/>
              </a:rPr>
              <a:t>        </a:t>
            </a:r>
            <a:r>
              <a:rPr lang="ru-RU" sz="1000" smtClean="0">
                <a:solidFill>
                  <a:schemeClr val="bg1"/>
                </a:solidFill>
              </a:rPr>
              <a:t>«Матч-реванш»,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«Метеор на ринге»,                                 </a:t>
            </a:r>
            <a:r>
              <a:rPr lang="ru-RU" sz="1000" smtClean="0">
                <a:solidFill>
                  <a:schemeClr val="bg1"/>
                </a:solidFill>
                <a:latin typeface="Arial" charset="0"/>
              </a:rPr>
              <a:t>        </a:t>
            </a:r>
            <a:r>
              <a:rPr lang="ru-RU" sz="1000" smtClean="0">
                <a:solidFill>
                  <a:schemeClr val="bg1"/>
                </a:solidFill>
              </a:rPr>
              <a:t> «Неженка»,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«Необыкновенный матч», </a:t>
            </a:r>
            <a:r>
              <a:rPr lang="ru-RU" sz="1000" smtClean="0">
                <a:solidFill>
                  <a:schemeClr val="bg1"/>
                </a:solidFill>
                <a:latin typeface="Arial" charset="0"/>
              </a:rPr>
              <a:t>                               </a:t>
            </a:r>
            <a:r>
              <a:rPr lang="ru-RU" sz="1000" smtClean="0">
                <a:solidFill>
                  <a:schemeClr val="bg1"/>
                </a:solidFill>
              </a:rPr>
              <a:t>«Олимпионики»,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«Отважные альпинисты»,                        </a:t>
            </a:r>
            <a:r>
              <a:rPr lang="ru-RU" sz="1000" smtClean="0">
                <a:solidFill>
                  <a:schemeClr val="bg1"/>
                </a:solidFill>
                <a:latin typeface="Arial" charset="0"/>
              </a:rPr>
              <a:t>         </a:t>
            </a:r>
            <a:r>
              <a:rPr lang="ru-RU" sz="1000" smtClean="0">
                <a:solidFill>
                  <a:schemeClr val="bg1"/>
                </a:solidFill>
              </a:rPr>
              <a:t>«Приходи на каток»,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«Самоделкин спортсмен»,                    </a:t>
            </a:r>
            <a:r>
              <a:rPr lang="ru-RU" sz="1000" smtClean="0">
                <a:solidFill>
                  <a:schemeClr val="bg1"/>
                </a:solidFill>
                <a:latin typeface="Arial" charset="0"/>
              </a:rPr>
              <a:t>        </a:t>
            </a:r>
            <a:r>
              <a:rPr lang="ru-RU" sz="1000" smtClean="0">
                <a:solidFill>
                  <a:schemeClr val="bg1"/>
                </a:solidFill>
              </a:rPr>
              <a:t>«Снежные дорожки»,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«Спортландия»,                                        </a:t>
            </a:r>
            <a:r>
              <a:rPr lang="ru-RU" sz="1000" smtClean="0">
                <a:solidFill>
                  <a:schemeClr val="bg1"/>
                </a:solidFill>
                <a:latin typeface="Arial" charset="0"/>
              </a:rPr>
              <a:t>          </a:t>
            </a:r>
            <a:r>
              <a:rPr lang="ru-RU" sz="1000" smtClean="0">
                <a:solidFill>
                  <a:schemeClr val="bg1"/>
                </a:solidFill>
              </a:rPr>
              <a:t>«Старые знакомые»,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«Талант и поклоники»,                             </a:t>
            </a:r>
            <a:r>
              <a:rPr lang="ru-RU" sz="1000" smtClean="0">
                <a:solidFill>
                  <a:schemeClr val="bg1"/>
                </a:solidFill>
                <a:latin typeface="Arial" charset="0"/>
              </a:rPr>
              <a:t>        </a:t>
            </a:r>
            <a:r>
              <a:rPr lang="ru-RU" sz="1000" smtClean="0">
                <a:solidFill>
                  <a:schemeClr val="bg1"/>
                </a:solidFill>
              </a:rPr>
              <a:t> «Футбольные звезды»,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«Чемпион»,    </a:t>
            </a:r>
            <a:endParaRPr lang="ru-RU" sz="100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200" b="1" smtClean="0">
                <a:solidFill>
                  <a:srgbClr val="FF0000"/>
                </a:solidFill>
              </a:rPr>
              <a:t>Литература.</a:t>
            </a:r>
            <a:endParaRPr lang="ru-RU" sz="12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900" smtClean="0">
                <a:solidFill>
                  <a:schemeClr val="bg1"/>
                </a:solidFill>
              </a:rPr>
              <a:t>Алямовская В. Г. и др. Ребёнок за столом: Методическое пособие по формированию культурно-гигиенических навыков. – М.: ТЦ Сфера, 2006.</a:t>
            </a:r>
            <a:endParaRPr lang="ru-RU" sz="90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900" smtClean="0">
                <a:solidFill>
                  <a:schemeClr val="bg1"/>
                </a:solidFill>
              </a:rPr>
              <a:t>Безруких М.М., Филиппова Т.А. Разговор о правильном питании. Издательство: ОЛМА-ПРЕСС, 2005, - 72 с.</a:t>
            </a:r>
            <a:endParaRPr lang="ru-RU" sz="90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900" smtClean="0">
                <a:solidFill>
                  <a:schemeClr val="bg1"/>
                </a:solidFill>
              </a:rPr>
              <a:t>Здоровый малыш: Программа оздоровления детей в ДОУ / Под ред. З.И. Берсеневой. — М: ТЦ Сфера, 2004. — 32 с. (Серия «Библиотека руководителя ДОУ».</a:t>
            </a:r>
            <a:endParaRPr lang="ru-RU" sz="90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900" smtClean="0">
                <a:solidFill>
                  <a:schemeClr val="bg1"/>
                </a:solidFill>
              </a:rPr>
              <a:t>Безруких М. М., Филиппова Т. А., Макеева А. Г. Разговор о правильном питании. / Методическое пособие. – М.: ОЛМА-ПРЕСС, 2006.</a:t>
            </a:r>
            <a:endParaRPr lang="ru-RU" sz="90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900" smtClean="0">
                <a:solidFill>
                  <a:schemeClr val="bg1"/>
                </a:solidFill>
              </a:rPr>
              <a:t>Буянова Н. Я познаю мир: Детская энциклопедия: Медицина. – М. : АСТ, 1998</a:t>
            </a:r>
            <a:endParaRPr lang="ru-RU" sz="90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900" smtClean="0">
                <a:solidFill>
                  <a:schemeClr val="bg1"/>
                </a:solidFill>
              </a:rPr>
              <a:t>Коростелёв Н. От А до Я детям о здоровье. – М.: Медицина, 1987.</a:t>
            </a:r>
            <a:endParaRPr lang="ru-RU" sz="900" smtClean="0">
              <a:solidFill>
                <a:schemeClr val="bg1"/>
              </a:solidFill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900" smtClean="0">
                <a:solidFill>
                  <a:schemeClr val="bg1"/>
                </a:solidFill>
              </a:rPr>
              <a:t>Шорыгина Т.А. Беседы о здоровье: Методическое пособие. М: ТЦ Сфера, 2004. – 64 с.</a:t>
            </a:r>
            <a:endParaRPr lang="ru-RU" sz="12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z="1000" smtClean="0">
                <a:solidFill>
                  <a:schemeClr val="bg1"/>
                </a:solidFill>
              </a:rPr>
              <a:t>                                            </a:t>
            </a:r>
            <a:r>
              <a:rPr lang="ru-RU" sz="1000" smtClean="0">
                <a:solidFill>
                  <a:schemeClr val="bg1"/>
                </a:solidFill>
                <a:latin typeface="Arial" charset="0"/>
              </a:rPr>
              <a:t>                 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ъект 2"/>
          <p:cNvSpPr>
            <a:spLocks noGrp="1"/>
          </p:cNvSpPr>
          <p:nvPr>
            <p:ph idx="1"/>
          </p:nvPr>
        </p:nvSpPr>
        <p:spPr>
          <a:xfrm>
            <a:off x="263525" y="174625"/>
            <a:ext cx="11450638" cy="2814638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ru-RU" sz="1800" b="1" smtClean="0">
                <a:solidFill>
                  <a:srgbClr val="FF0000"/>
                </a:solidFill>
              </a:rPr>
              <a:t> Выводы:</a:t>
            </a:r>
            <a:endParaRPr lang="ru-RU" sz="1800" b="1" smtClean="0">
              <a:solidFill>
                <a:srgbClr val="FF0000"/>
              </a:solidFill>
              <a:latin typeface="Arial" charset="0"/>
            </a:endParaRPr>
          </a:p>
          <a:p>
            <a:pPr eaLnBrk="1" hangingPunct="1"/>
            <a:r>
              <a:rPr lang="ru-RU" sz="1800" smtClean="0"/>
              <a:t> Погружение детей в тему ЗОЖ даёт им возможность глубоко осознать, прочувствовать то, что до них хочет донести педагог;</a:t>
            </a:r>
          </a:p>
          <a:p>
            <a:pPr eaLnBrk="1" hangingPunct="1"/>
            <a:r>
              <a:rPr lang="ru-RU" sz="1800" smtClean="0"/>
              <a:t>Работа в данном направлении интересна не только педагогам, но и родителям, так как они будут вовлечены в воспитательно - образовательный процесс, что позволит им сделать правильный выбор в развитии и сохранении здоровья своего ребёнка.</a:t>
            </a:r>
            <a:endParaRPr lang="ru-RU" smtClean="0">
              <a:latin typeface="Arial" charset="0"/>
            </a:endParaRPr>
          </a:p>
        </p:txBody>
      </p:sp>
      <p:sp>
        <p:nvSpPr>
          <p:cNvPr id="36866" name="WordArt 7"/>
          <p:cNvSpPr>
            <a:spLocks noChangeArrowheads="1" noChangeShapeType="1" noTextEdit="1"/>
          </p:cNvSpPr>
          <p:nvPr/>
        </p:nvSpPr>
        <p:spPr bwMode="auto">
          <a:xfrm>
            <a:off x="1473200" y="2894013"/>
            <a:ext cx="9474200" cy="30130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ChangeArrowheads="1"/>
          </p:cNvSpPr>
          <p:nvPr/>
        </p:nvSpPr>
        <p:spPr bwMode="auto">
          <a:xfrm>
            <a:off x="449263" y="361950"/>
            <a:ext cx="10755312" cy="588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Цель проекта: </a:t>
            </a:r>
          </a:p>
          <a:p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Формировать представление у дошкольников о здоровом образе жизни, умение заботиться о своём здоровье.</a:t>
            </a:r>
          </a:p>
          <a:p>
            <a:endParaRPr lang="ru-RU" sz="2000" b="1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Задачи проекта:</a:t>
            </a:r>
            <a:endParaRPr lang="ru-RU" sz="240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Пропагандировать здоровый образ жизни.</a:t>
            </a:r>
          </a:p>
          <a:p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Подвести к осознанию потребностей ребёнка в знаниях о себе и о своём здоровье.</a:t>
            </a:r>
          </a:p>
          <a:p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Учить детей оценивать и прогнозировать своё здоровье.</a:t>
            </a:r>
          </a:p>
          <a:p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Формировать навыки ухода за телом, создавать условия для закаливания, выработать стойкую привычку к самомассажу;</a:t>
            </a:r>
          </a:p>
          <a:p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Рассказать детям о витаминах и полезных продуктах;</a:t>
            </a:r>
          </a:p>
          <a:p>
            <a:r>
              <a:rPr lang="ru-RU" sz="2000">
                <a:solidFill>
                  <a:schemeClr val="bg1"/>
                </a:solidFill>
                <a:latin typeface="Times New Roman" pitchFamily="18" charset="0"/>
              </a:rPr>
              <a:t>Знакомить детей с возможными травмирующими ситуациями. Учить некоторым правилам оказания первой медицинской помощи в случае травм (ушиб, порез, ссадина, вызов скорой помощи).</a:t>
            </a:r>
          </a:p>
          <a:p>
            <a:endParaRPr lang="ru-RU" sz="2000">
              <a:solidFill>
                <a:schemeClr val="bg1"/>
              </a:solidFill>
              <a:latin typeface="Times New Roman" pitchFamily="18" charset="0"/>
            </a:endParaRP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Тип проекта:</a:t>
            </a:r>
            <a:r>
              <a:rPr lang="ru-RU" sz="2400" b="1">
                <a:solidFill>
                  <a:srgbClr val="0A304A"/>
                </a:solidFill>
                <a:latin typeface="Times New Roman" pitchFamily="18" charset="0"/>
              </a:rPr>
              <a:t> </a:t>
            </a:r>
            <a:r>
              <a:rPr lang="ru-RU" sz="2000">
                <a:solidFill>
                  <a:srgbClr val="0A304A"/>
                </a:solidFill>
                <a:latin typeface="Times New Roman" pitchFamily="18" charset="0"/>
              </a:rPr>
              <a:t>познавательно-творческий, групповой</a:t>
            </a: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Продолжительность:</a:t>
            </a:r>
            <a:r>
              <a:rPr lang="ru-RU" sz="2000" b="1">
                <a:solidFill>
                  <a:srgbClr val="0A304A"/>
                </a:solidFill>
                <a:latin typeface="Times New Roman" pitchFamily="18" charset="0"/>
              </a:rPr>
              <a:t> </a:t>
            </a:r>
            <a:r>
              <a:rPr lang="ru-RU" sz="2000">
                <a:solidFill>
                  <a:srgbClr val="0A304A"/>
                </a:solidFill>
                <a:latin typeface="Times New Roman" pitchFamily="18" charset="0"/>
              </a:rPr>
              <a:t>долгосрочный</a:t>
            </a:r>
          </a:p>
          <a:p>
            <a:r>
              <a:rPr lang="ru-RU" sz="2400" b="1">
                <a:solidFill>
                  <a:srgbClr val="FF0000"/>
                </a:solidFill>
                <a:latin typeface="Times New Roman" pitchFamily="18" charset="0"/>
              </a:rPr>
              <a:t>Участники:</a:t>
            </a:r>
            <a:r>
              <a:rPr lang="ru-RU" sz="2400" b="1">
                <a:solidFill>
                  <a:srgbClr val="0A304A"/>
                </a:solidFill>
                <a:latin typeface="Times New Roman" pitchFamily="18" charset="0"/>
              </a:rPr>
              <a:t> </a:t>
            </a:r>
            <a:r>
              <a:rPr lang="ru-RU" sz="2000">
                <a:solidFill>
                  <a:srgbClr val="0A304A"/>
                </a:solidFill>
                <a:latin typeface="Times New Roman" pitchFamily="18" charset="0"/>
              </a:rPr>
              <a:t>дети средней группы, воспитатели, родители.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ъект 2"/>
          <p:cNvSpPr>
            <a:spLocks noGrp="1"/>
          </p:cNvSpPr>
          <p:nvPr>
            <p:ph idx="1"/>
          </p:nvPr>
        </p:nvSpPr>
        <p:spPr>
          <a:xfrm>
            <a:off x="647700" y="182563"/>
            <a:ext cx="11090275" cy="6386512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</a:rPr>
              <a:t>Ожидаемые результаты: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D0D0D"/>
                </a:solidFill>
                <a:latin typeface="Times New Roman" pitchFamily="18" charset="0"/>
              </a:rPr>
              <a:t>Знать несложные приёмы самооздоровления;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D0D0D"/>
                </a:solidFill>
                <a:latin typeface="Times New Roman" pitchFamily="18" charset="0"/>
              </a:rPr>
              <a:t>Иметь простейшие представления о мероприятиях, направленных на сохранение здоровья (соблюдение режима, правильное питание, чистота тела, спорт);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D0D0D"/>
                </a:solidFill>
                <a:latin typeface="Times New Roman" pitchFamily="18" charset="0"/>
              </a:rPr>
              <a:t>Повышение речевой активности, активизация словаря;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D0D0D"/>
                </a:solidFill>
                <a:latin typeface="Times New Roman" pitchFamily="18" charset="0"/>
              </a:rPr>
              <a:t>Полученный опыт позволит избежать несчастных случаев;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D0D0D"/>
                </a:solidFill>
                <a:latin typeface="Times New Roman" pitchFamily="18" charset="0"/>
              </a:rPr>
              <a:t>Приобретённые навыки помогут осознанно выбрать здоровый образ жизни, что позволит снизить заболеваемость детей.</a:t>
            </a:r>
          </a:p>
          <a:p>
            <a:pPr eaLnBrk="1" hangingPunct="1">
              <a:lnSpc>
                <a:spcPct val="90000"/>
              </a:lnSpc>
            </a:pPr>
            <a:r>
              <a:rPr lang="ru-RU" sz="2600" smtClean="0">
                <a:solidFill>
                  <a:srgbClr val="0D0D0D"/>
                </a:solidFill>
                <a:latin typeface="Times New Roman" pitchFamily="18" charset="0"/>
              </a:rPr>
              <a:t>Повысится заинтересованность родителей в ведении здорового образа жизни своего и ребёнка.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endParaRPr lang="ru-RU" sz="1900" smtClean="0">
              <a:latin typeface="Times New Roman" pitchFamily="18" charset="0"/>
            </a:endParaRPr>
          </a:p>
        </p:txBody>
      </p:sp>
      <p:sp>
        <p:nvSpPr>
          <p:cNvPr id="23554" name="AutoShape 2"/>
          <p:cNvSpPr>
            <a:spLocks noChangeAspect="1" noChangeArrowheads="1"/>
          </p:cNvSpPr>
          <p:nvPr/>
        </p:nvSpPr>
        <p:spPr bwMode="auto">
          <a:xfrm>
            <a:off x="1316038" y="1195388"/>
            <a:ext cx="955992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ъект 2"/>
          <p:cNvSpPr>
            <a:spLocks noGrp="1"/>
          </p:cNvSpPr>
          <p:nvPr>
            <p:ph idx="1"/>
          </p:nvPr>
        </p:nvSpPr>
        <p:spPr>
          <a:xfrm>
            <a:off x="0" y="190500"/>
            <a:ext cx="12192000" cy="6396038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200" b="1" smtClean="0">
                <a:solidFill>
                  <a:srgbClr val="FF0000"/>
                </a:solidFill>
              </a:rPr>
              <a:t>Этапы реализации проекта: 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b="1" smtClean="0">
                <a:solidFill>
                  <a:srgbClr val="FF0000"/>
                </a:solidFill>
              </a:rPr>
              <a:t>1-й этап</a:t>
            </a:r>
            <a:r>
              <a:rPr lang="ru-RU" sz="2200" b="1" smtClean="0">
                <a:solidFill>
                  <a:srgbClr val="C00000"/>
                </a:solidFill>
              </a:rPr>
              <a:t> </a:t>
            </a:r>
            <a:r>
              <a:rPr lang="ru-RU" sz="2200" b="1" smtClean="0">
                <a:solidFill>
                  <a:srgbClr val="0D0D0D"/>
                </a:solidFill>
              </a:rPr>
              <a:t>– подготовительный.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200" b="1" smtClean="0">
                <a:solidFill>
                  <a:srgbClr val="FF0000"/>
                </a:solidFill>
              </a:rPr>
              <a:t>Цели: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200" smtClean="0">
                <a:solidFill>
                  <a:srgbClr val="0D0D0D"/>
                </a:solidFill>
              </a:rPr>
              <a:t>изучить методическую, научно - популярную и художественную литературу по</a:t>
            </a:r>
            <a:r>
              <a:rPr lang="ru-RU" sz="2200" smtClean="0">
                <a:solidFill>
                  <a:srgbClr val="0D0D0D"/>
                </a:solidFill>
                <a:latin typeface="Arial" charset="0"/>
              </a:rPr>
              <a:t> </a:t>
            </a:r>
            <a:r>
              <a:rPr lang="ru-RU" sz="2200" smtClean="0">
                <a:solidFill>
                  <a:srgbClr val="0D0D0D"/>
                </a:solidFill>
              </a:rPr>
              <a:t>теме;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200" smtClean="0">
                <a:solidFill>
                  <a:srgbClr val="0D0D0D"/>
                </a:solidFill>
              </a:rPr>
              <a:t>подобрать иллюстративный материал по данной теме, игрушки, атрибуты для игровой, познавательной, театрализованной деятельности;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200" smtClean="0">
                <a:solidFill>
                  <a:srgbClr val="0D0D0D"/>
                </a:solidFill>
              </a:rPr>
              <a:t>привлечь родителей к совместной работе с ДОУ по воспитанию культуры здоровья у детей дошкольного возраста.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b="1" smtClean="0">
                <a:solidFill>
                  <a:srgbClr val="FF0000"/>
                </a:solidFill>
              </a:rPr>
              <a:t>2-й этап</a:t>
            </a:r>
            <a:r>
              <a:rPr lang="ru-RU" sz="2200" b="1" smtClean="0">
                <a:solidFill>
                  <a:srgbClr val="C00000"/>
                </a:solidFill>
              </a:rPr>
              <a:t> </a:t>
            </a:r>
            <a:r>
              <a:rPr lang="ru-RU" sz="2200" b="1" smtClean="0">
                <a:solidFill>
                  <a:srgbClr val="0D0D0D"/>
                </a:solidFill>
              </a:rPr>
              <a:t>– Основной. </a:t>
            </a:r>
          </a:p>
          <a:p>
            <a:pPr eaLnBrk="1" hangingPunct="1">
              <a:lnSpc>
                <a:spcPct val="90000"/>
              </a:lnSpc>
            </a:pPr>
            <a:r>
              <a:rPr lang="ru-RU" sz="2200" b="1" smtClean="0">
                <a:solidFill>
                  <a:srgbClr val="FF0000"/>
                </a:solidFill>
              </a:rPr>
              <a:t>3-й этап</a:t>
            </a:r>
            <a:r>
              <a:rPr lang="ru-RU" sz="2200" b="1" smtClean="0">
                <a:solidFill>
                  <a:srgbClr val="C00000"/>
                </a:solidFill>
              </a:rPr>
              <a:t> </a:t>
            </a:r>
            <a:r>
              <a:rPr lang="ru-RU" sz="2200" b="1" smtClean="0">
                <a:solidFill>
                  <a:srgbClr val="0D0D0D"/>
                </a:solidFill>
              </a:rPr>
              <a:t>– заключительный.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200" smtClean="0">
                <a:solidFill>
                  <a:srgbClr val="0D0D0D"/>
                </a:solidFill>
              </a:rPr>
              <a:t>Итогом всей нашей работы станет:</a:t>
            </a:r>
          </a:p>
          <a:p>
            <a:pPr eaLnBrk="1" hangingPunct="1">
              <a:lnSpc>
                <a:spcPct val="90000"/>
              </a:lnSpc>
              <a:buFont typeface="Wingdings 3" pitchFamily="18" charset="2"/>
              <a:buNone/>
            </a:pPr>
            <a:r>
              <a:rPr lang="ru-RU" sz="2200" smtClean="0">
                <a:solidFill>
                  <a:srgbClr val="0D0D0D"/>
                </a:solidFill>
                <a:latin typeface="Arial" charset="0"/>
              </a:rPr>
              <a:t>   </a:t>
            </a:r>
            <a:r>
              <a:rPr lang="ru-RU" sz="2200" smtClean="0">
                <a:solidFill>
                  <a:srgbClr val="0D0D0D"/>
                </a:solidFill>
              </a:rPr>
              <a:t>Фоторепортаж: физкультурное развлечение «Путешествие в Спортландию», коллективная работа «Полезно, Вредно», спортивный праздник «Быть здоровым – значит быть счастливым», коллективная работа «ЗОЖ»</a:t>
            </a:r>
            <a:endParaRPr lang="ru-RU" sz="17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211138"/>
            <a:ext cx="10515600" cy="95726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ru-RU" sz="2800" b="1" cap="none" smtClean="0">
                <a:ln>
                  <a:noFill/>
                </a:ln>
                <a:solidFill>
                  <a:srgbClr val="FF0000"/>
                </a:solidFill>
              </a:rPr>
              <a:t>«ФИЗКУЛЬТУРА - ЭТО КЛАСС! ВСЕ ЗДОРОВЫЕ У НАС!»</a:t>
            </a:r>
            <a:r>
              <a:rPr lang="ru-RU" sz="2800" b="1" cap="none" smtClean="0">
                <a:ln>
                  <a:noFill/>
                </a:ln>
                <a:solidFill>
                  <a:srgbClr val="C00000"/>
                </a:solidFill>
              </a:rPr>
              <a:t> </a:t>
            </a:r>
            <a:endParaRPr lang="ru-RU" sz="2800" cap="none" smtClean="0">
              <a:ln>
                <a:noFill/>
              </a:ln>
              <a:solidFill>
                <a:srgbClr val="C00000"/>
              </a:solidFill>
            </a:endParaRPr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>
          <a:xfrm>
            <a:off x="231775" y="817563"/>
            <a:ext cx="11725275" cy="58166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     Цель:</a:t>
            </a:r>
            <a:r>
              <a:rPr lang="ru-RU" b="1" smtClean="0">
                <a:solidFill>
                  <a:srgbClr val="0D0D0D"/>
                </a:solidFill>
                <a:latin typeface="Times New Roman" pitchFamily="18" charset="0"/>
              </a:rPr>
              <a:t> </a:t>
            </a:r>
            <a:r>
              <a:rPr lang="ru-RU" sz="1800" smtClean="0">
                <a:solidFill>
                  <a:srgbClr val="0D0D0D"/>
                </a:solidFill>
                <a:latin typeface="Times New Roman" pitchFamily="18" charset="0"/>
              </a:rPr>
              <a:t>формирование физической культуры личности и способности направленного использования разнообразных средств физической культуры и спорта для сохранения и укрепления здоровья.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mtClean="0">
                <a:solidFill>
                  <a:srgbClr val="0D0D0D"/>
                </a:solidFill>
                <a:latin typeface="Times New Roman" pitchFamily="18" charset="0"/>
              </a:rPr>
              <a:t>     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Оздоровительные задачи.</a:t>
            </a:r>
            <a:r>
              <a:rPr lang="ru-RU" smtClean="0">
                <a:solidFill>
                  <a:srgbClr val="0D0D0D"/>
                </a:solidFill>
                <a:latin typeface="Times New Roman" pitchFamily="18" charset="0"/>
              </a:rPr>
              <a:t> </a:t>
            </a:r>
            <a:r>
              <a:rPr lang="ru-RU" sz="1800" smtClean="0">
                <a:solidFill>
                  <a:srgbClr val="0D0D0D"/>
                </a:solidFill>
                <a:latin typeface="Times New Roman" pitchFamily="18" charset="0"/>
              </a:rPr>
              <a:t>Главной задачей физического воспитания детей этого возраста является охрана жизни и укрепление здоровья.( развитие мышечной системы, сердечно-сосудистой, дыхательной, нервной, внутренних органов).</a:t>
            </a:r>
            <a:r>
              <a:rPr lang="ru-RU" sz="1800" b="1" smtClean="0">
                <a:solidFill>
                  <a:srgbClr val="0D0D0D"/>
                </a:solidFill>
                <a:latin typeface="Times New Roman" pitchFamily="18" charset="0"/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     Образовательные задачи.</a:t>
            </a:r>
            <a:r>
              <a:rPr lang="ru-RU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mtClean="0">
                <a:solidFill>
                  <a:srgbClr val="0D0D0D"/>
                </a:solidFill>
                <a:latin typeface="Times New Roman" pitchFamily="18" charset="0"/>
              </a:rPr>
              <a:t> </a:t>
            </a:r>
            <a:r>
              <a:rPr lang="ru-RU" sz="1800" smtClean="0">
                <a:solidFill>
                  <a:srgbClr val="0D0D0D"/>
                </a:solidFill>
                <a:latin typeface="Times New Roman" pitchFamily="18" charset="0"/>
              </a:rPr>
              <a:t>Формирование двигательных навыков, привитие навыков правильной осанки, навыков гигиены, освоение знаний о физическом воспитании. У детей дошкольного возраста необходимо сформировать навыки выполнения упражнений основной гимнастики (строевые, общеразвивающие упражнения, основные движения — ходьба, бег, упражнения в равновесии, лазанье, ползание, перелезание, метание, прыжки), спортивных видов физических упражнений (ходьба на лыжах, катание на коньках, санках, велосипедах, плавание). Кроме того, следует научить детей. играть в спортивные игры (теннис, бадминтон, городки и др.), выполнять элементы спортивных игр (волейбол, баскетбол, хоккей, футбол и др. Необходимо развивать физические качества (ловкость, быстроту, гибкость, силу, выносливость, равновесие и др.)-  воспитательные (формирование моральных и волевых качеств, содействие трудовому и эстетическому воспитанию).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ru-RU" smtClean="0">
                <a:solidFill>
                  <a:srgbClr val="0D0D0D"/>
                </a:solidFill>
                <a:latin typeface="Times New Roman" pitchFamily="18" charset="0"/>
              </a:rPr>
              <a:t>     </a:t>
            </a:r>
            <a:r>
              <a:rPr lang="ru-RU" b="1" smtClean="0">
                <a:solidFill>
                  <a:srgbClr val="FF0000"/>
                </a:solidFill>
                <a:latin typeface="Times New Roman" pitchFamily="18" charset="0"/>
              </a:rPr>
              <a:t>Воспитательные задачи.</a:t>
            </a:r>
            <a:r>
              <a:rPr lang="ru-RU" b="1" u="sng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mtClean="0">
                <a:solidFill>
                  <a:srgbClr val="FF0000"/>
                </a:solidFill>
                <a:latin typeface="Times New Roman" pitchFamily="18" charset="0"/>
              </a:rPr>
              <a:t> </a:t>
            </a:r>
            <a:r>
              <a:rPr lang="ru-RU" sz="1800" smtClean="0">
                <a:solidFill>
                  <a:srgbClr val="0D0D0D"/>
                </a:solidFill>
                <a:latin typeface="Times New Roman" pitchFamily="18" charset="0"/>
              </a:rPr>
              <a:t>Необходимо   вырабатывать   у детей потребность, привычку к ежедневным занятиям физическими упражнениями, развивать умения самостоятельно заниматься этими упражнениями в детском учреждении и дома, проводить наиболее простые со своими сверстниками и детьми более младших возрастов. У детей необходимо воспитывать любовь к занятиям, спорту, интерес к их результатам, достижениям спортсменов. </a:t>
            </a:r>
            <a:endParaRPr lang="ru-RU" sz="1800" smtClean="0">
              <a:solidFill>
                <a:srgbClr val="0D0D0D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5" y="3292475"/>
            <a:ext cx="4271963" cy="279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6" name="Picture 2" descr="http://www.med.cap.ru/home/549/import/0fe32d2a-440c-4668-91fe-058779ba06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2438" y="250825"/>
            <a:ext cx="3805237" cy="285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Рисунок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39800" y="257175"/>
            <a:ext cx="2495550" cy="293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7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37638" y="258763"/>
            <a:ext cx="2933700" cy="391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Рисунок 8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34275" y="3586163"/>
            <a:ext cx="4254500" cy="279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Рисунок 9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5388" y="3506788"/>
            <a:ext cx="2052637" cy="306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5" descr="im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3250" y="273050"/>
            <a:ext cx="3584575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7" descr="IMG_16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6238" y="776288"/>
            <a:ext cx="3397250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Picture 8" descr="IMG_167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28075" y="733425"/>
            <a:ext cx="3200400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9" descr="IMG_076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3225" y="3924300"/>
            <a:ext cx="3387725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0" descr="0ec984ef-33fd-4222-982f-5e303443ea9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667750" y="3706813"/>
            <a:ext cx="32067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4" name="Rectangle 7"/>
          <p:cNvSpPr>
            <a:spLocks noChangeArrowheads="1"/>
          </p:cNvSpPr>
          <p:nvPr/>
        </p:nvSpPr>
        <p:spPr bwMode="auto">
          <a:xfrm>
            <a:off x="3932238" y="2646363"/>
            <a:ext cx="4691062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Цель: </a:t>
            </a:r>
            <a:r>
              <a:rPr lang="ru-RU">
                <a:solidFill>
                  <a:schemeClr val="bg1"/>
                </a:solidFill>
              </a:rPr>
              <a:t>познакомить детей с различными видами спорта (футбол, волейбол, баскетбол, теннис, бокс, гимнастика, легкая атлетика). Обогатить словарь детей словами: тренер, стадион, спортсмен, боксерская груша. Упражнять детей в образовании слов (названия спортсменов).</a:t>
            </a:r>
            <a:br>
              <a:rPr lang="ru-RU">
                <a:solidFill>
                  <a:schemeClr val="bg1"/>
                </a:solidFill>
              </a:rPr>
            </a:br>
            <a:r>
              <a:rPr lang="ru-RU">
                <a:solidFill>
                  <a:schemeClr val="bg1"/>
                </a:solidFill>
              </a:rPr>
              <a:t>Воспитывать у детей увлечение спортивными играми, занятиями спортом.</a:t>
            </a:r>
            <a:endParaRPr lang="ru-RU">
              <a:solidFill>
                <a:srgbClr val="FF0000"/>
              </a:solidFill>
            </a:endParaRPr>
          </a:p>
          <a:p>
            <a:r>
              <a:rPr lang="ru-RU" b="1">
                <a:solidFill>
                  <a:srgbClr val="FF0000"/>
                </a:solidFill>
              </a:rPr>
              <a:t>Задачи</a:t>
            </a:r>
            <a:r>
              <a:rPr lang="ru-RU">
                <a:solidFill>
                  <a:srgbClr val="FF0000"/>
                </a:solidFill>
              </a:rPr>
              <a:t>:</a:t>
            </a:r>
            <a:r>
              <a:rPr lang="ru-RU"/>
              <a:t> </a:t>
            </a:r>
            <a:r>
              <a:rPr lang="ru-RU">
                <a:solidFill>
                  <a:schemeClr val="bg1"/>
                </a:solidFill>
              </a:rPr>
              <a:t>формировать интерес детей к физкультуре и спорту, учить детей узнавать и называть виды спорта;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Рисунок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32238" y="3344863"/>
            <a:ext cx="2622550" cy="235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7" name="Рисунок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4475" y="233363"/>
            <a:ext cx="2414588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Рисунок 5"/>
          <p:cNvPicPr>
            <a:picLocks noChangeAspect="1"/>
          </p:cNvPicPr>
          <p:nvPr/>
        </p:nvPicPr>
        <p:blipFill>
          <a:blip r:embed="rId4"/>
          <a:srcRect t="8856" r="60207"/>
          <a:stretch>
            <a:fillRect/>
          </a:stretch>
        </p:blipFill>
        <p:spPr bwMode="auto">
          <a:xfrm>
            <a:off x="1177925" y="1711325"/>
            <a:ext cx="2014538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6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5663" y="4529138"/>
            <a:ext cx="2925762" cy="215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Рисунок 5"/>
          <p:cNvPicPr>
            <a:picLocks noChangeAspect="1"/>
          </p:cNvPicPr>
          <p:nvPr/>
        </p:nvPicPr>
        <p:blipFill>
          <a:blip r:embed="rId4"/>
          <a:srcRect l="57057" t="31354"/>
          <a:stretch>
            <a:fillRect/>
          </a:stretch>
        </p:blipFill>
        <p:spPr bwMode="auto">
          <a:xfrm>
            <a:off x="0" y="3419475"/>
            <a:ext cx="2173288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Rectangle 9"/>
          <p:cNvSpPr>
            <a:spLocks noChangeArrowheads="1"/>
          </p:cNvSpPr>
          <p:nvPr/>
        </p:nvSpPr>
        <p:spPr bwMode="auto">
          <a:xfrm>
            <a:off x="1812925" y="196850"/>
            <a:ext cx="99710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rgbClr val="FF0000"/>
                </a:solidFill>
              </a:rPr>
              <a:t>«БЕЗ ВИТАМИНОВ ЖИТЬ НЕЛЬЗЯ – ОНИ НАДЁЖНЫЕ ДРУЗЬЯ»</a:t>
            </a:r>
          </a:p>
        </p:txBody>
      </p:sp>
      <p:sp>
        <p:nvSpPr>
          <p:cNvPr id="29704" name="Rectangle 10"/>
          <p:cNvSpPr>
            <a:spLocks noChangeArrowheads="1"/>
          </p:cNvSpPr>
          <p:nvPr/>
        </p:nvSpPr>
        <p:spPr bwMode="auto">
          <a:xfrm>
            <a:off x="2814638" y="785813"/>
            <a:ext cx="6067425" cy="256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Цель:</a:t>
            </a:r>
            <a:r>
              <a:rPr lang="ru-RU">
                <a:solidFill>
                  <a:srgbClr val="0F496F"/>
                </a:solidFill>
              </a:rPr>
              <a:t> помочь детям понять, что здоровье человека зависит от правильного питания, объяснить, что еда должна быть не только вкусной, но и полезной.</a:t>
            </a:r>
          </a:p>
          <a:p>
            <a:r>
              <a:rPr lang="ru-RU" b="1">
                <a:solidFill>
                  <a:srgbClr val="FF0000"/>
                </a:solidFill>
              </a:rPr>
              <a:t>Задачи: </a:t>
            </a:r>
            <a:r>
              <a:rPr lang="ru-RU">
                <a:solidFill>
                  <a:schemeClr val="bg1"/>
                </a:solidFill>
              </a:rPr>
              <a:t>с</a:t>
            </a:r>
            <a:r>
              <a:rPr lang="ru-RU">
                <a:solidFill>
                  <a:srgbClr val="0F496F"/>
                </a:solidFill>
              </a:rPr>
              <a:t>формировать у детей понятие о правильном питании, как одном из важных факторов в сохранении здоровья. Сформировать знания о полезных и вредных продуктах. Обучить детей культуре питания.</a:t>
            </a:r>
          </a:p>
          <a:p>
            <a:r>
              <a:rPr lang="ru-RU">
                <a:solidFill>
                  <a:srgbClr val="0F496F"/>
                </a:solidFill>
              </a:rPr>
              <a:t>Развивать познавательную деятельность, творческие способности.</a:t>
            </a:r>
          </a:p>
        </p:txBody>
      </p:sp>
      <p:pic>
        <p:nvPicPr>
          <p:cNvPr id="29706" name="Рисунок 5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0025063" y="549275"/>
            <a:ext cx="1801812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7" name="Рисунок 6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615488" y="2622550"/>
            <a:ext cx="1971675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Рисунок 7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80125" y="4497388"/>
            <a:ext cx="3146425" cy="216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Рисунок 8"/>
          <p:cNvPicPr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340850" y="4640263"/>
            <a:ext cx="2555875" cy="191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/>
          </p:cNvSpPr>
          <p:nvPr/>
        </p:nvSpPr>
        <p:spPr bwMode="auto">
          <a:xfrm>
            <a:off x="7158038" y="3092450"/>
            <a:ext cx="2533650" cy="84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defTabSz="457200"/>
            <a:r>
              <a:rPr lang="ru-RU" sz="1600" b="1">
                <a:solidFill>
                  <a:srgbClr val="FF0000"/>
                </a:solidFill>
                <a:latin typeface="Century Gothic" pitchFamily="34" charset="0"/>
              </a:rPr>
              <a:t>ВЫРАЩИВАЕМ </a:t>
            </a:r>
            <a:r>
              <a:rPr lang="ru-RU" sz="1600" b="1">
                <a:solidFill>
                  <a:srgbClr val="FF0000"/>
                </a:solidFill>
              </a:rPr>
              <a:t/>
            </a:r>
            <a:br>
              <a:rPr lang="ru-RU" sz="1600" b="1">
                <a:solidFill>
                  <a:srgbClr val="FF0000"/>
                </a:solidFill>
              </a:rPr>
            </a:br>
            <a:r>
              <a:rPr lang="ru-RU" sz="1600" b="1">
                <a:solidFill>
                  <a:srgbClr val="FF0000"/>
                </a:solidFill>
                <a:latin typeface="Century Gothic" pitchFamily="34" charset="0"/>
              </a:rPr>
              <a:t>ВИТАМИНЫ НА ОКОШКЕ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 descr="IMG_165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038" y="554038"/>
            <a:ext cx="2908300" cy="218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6" descr="JoDA2WFv1i7a_1200x0_AybP2us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75200" y="414338"/>
            <a:ext cx="3725863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7" descr="IMG_16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0100" y="2254250"/>
            <a:ext cx="3306763" cy="247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8" descr="IMG_165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5" y="4425950"/>
            <a:ext cx="2833688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9" descr="IMG_165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520238" y="301625"/>
            <a:ext cx="2371725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10" descr="IMG_163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434513" y="3832225"/>
            <a:ext cx="2005012" cy="267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Rectangle 8"/>
          <p:cNvSpPr>
            <a:spLocks noChangeArrowheads="1"/>
          </p:cNvSpPr>
          <p:nvPr/>
        </p:nvSpPr>
        <p:spPr bwMode="auto">
          <a:xfrm>
            <a:off x="4094163" y="4195763"/>
            <a:ext cx="5340350" cy="201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Цель:</a:t>
            </a:r>
            <a:r>
              <a:rPr lang="ru-RU" b="1">
                <a:solidFill>
                  <a:srgbClr val="0F496F"/>
                </a:solidFill>
              </a:rPr>
              <a:t> </a:t>
            </a:r>
            <a:r>
              <a:rPr lang="ru-RU">
                <a:solidFill>
                  <a:srgbClr val="0F496F"/>
                </a:solidFill>
              </a:rPr>
              <a:t>формирование культурно- личностной гигиены навыков у детей старшего дошкольного возраста.  </a:t>
            </a:r>
          </a:p>
          <a:p>
            <a:r>
              <a:rPr lang="ru-RU" b="1">
                <a:solidFill>
                  <a:srgbClr val="FF0000"/>
                </a:solidFill>
              </a:rPr>
              <a:t>Задачи</a:t>
            </a:r>
            <a:r>
              <a:rPr lang="ru-RU">
                <a:solidFill>
                  <a:srgbClr val="FF0000"/>
                </a:solidFill>
              </a:rPr>
              <a:t>:</a:t>
            </a:r>
            <a:r>
              <a:rPr lang="ru-RU">
                <a:solidFill>
                  <a:srgbClr val="0F496F"/>
                </a:solidFill>
              </a:rPr>
              <a:t> Расширить знание детей о культурно- личностной гигиенических навыках. Дать детям сведения, необходимые для укрепления здоровья.</a:t>
            </a:r>
          </a:p>
        </p:txBody>
      </p:sp>
      <p:sp>
        <p:nvSpPr>
          <p:cNvPr id="31752" name="Rectangle 9"/>
          <p:cNvSpPr>
            <a:spLocks noChangeArrowheads="1"/>
          </p:cNvSpPr>
          <p:nvPr/>
        </p:nvSpPr>
        <p:spPr bwMode="auto">
          <a:xfrm>
            <a:off x="4178300" y="3451225"/>
            <a:ext cx="5305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</a:rPr>
              <a:t>«ЧИСТОТА – ЗАЛОГ ЗДОРОВЬЯ»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1055</TotalTime>
  <Words>1069</Words>
  <Application>Microsoft Office PowerPoint</Application>
  <PresentationFormat>Произвольный</PresentationFormat>
  <Paragraphs>119</Paragraphs>
  <Slides>14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Arial</vt:lpstr>
      <vt:lpstr>Century Gothic</vt:lpstr>
      <vt:lpstr>Wingdings 3</vt:lpstr>
      <vt:lpstr>Calibri</vt:lpstr>
      <vt:lpstr>Times New Roman</vt:lpstr>
      <vt:lpstr>Сектор</vt:lpstr>
      <vt:lpstr>Сектор</vt:lpstr>
      <vt:lpstr>Сектор</vt:lpstr>
      <vt:lpstr>Сектор</vt:lpstr>
      <vt:lpstr>МЫ ВЫБИРАЕМ ЗОЖ-ЗДОРОВЫЙ ОБРАЗ ЖИЗНИ!</vt:lpstr>
      <vt:lpstr>Слайд 2</vt:lpstr>
      <vt:lpstr>Слайд 3</vt:lpstr>
      <vt:lpstr>Слайд 4</vt:lpstr>
      <vt:lpstr>«ФИЗКУЛЬТУРА - ЭТО КЛАСС! ВСЕ ЗДОРОВЫЕ У НАС!»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Сетлана</cp:lastModifiedBy>
  <cp:revision>105</cp:revision>
  <dcterms:created xsi:type="dcterms:W3CDTF">2021-05-05T11:24:04Z</dcterms:created>
  <dcterms:modified xsi:type="dcterms:W3CDTF">2021-05-29T17:09:37Z</dcterms:modified>
</cp:coreProperties>
</file>