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  <p:sldMasterId id="2147483792" r:id="rId2"/>
  </p:sldMasterIdLst>
  <p:notesMasterIdLst>
    <p:notesMasterId r:id="rId20"/>
  </p:notesMasterIdLst>
  <p:sldIdLst>
    <p:sldId id="256" r:id="rId3"/>
    <p:sldId id="258" r:id="rId4"/>
    <p:sldId id="261" r:id="rId5"/>
    <p:sldId id="263" r:id="rId6"/>
    <p:sldId id="264" r:id="rId7"/>
    <p:sldId id="265" r:id="rId8"/>
    <p:sldId id="270" r:id="rId9"/>
    <p:sldId id="279" r:id="rId10"/>
    <p:sldId id="266" r:id="rId11"/>
    <p:sldId id="267" r:id="rId12"/>
    <p:sldId id="268" r:id="rId13"/>
    <p:sldId id="280" r:id="rId14"/>
    <p:sldId id="276" r:id="rId15"/>
    <p:sldId id="278" r:id="rId16"/>
    <p:sldId id="277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Смешарики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 ладеют в не полной мере</c:v>
                </c:pt>
                <c:pt idx="1">
                  <c:v>владеют в полной мере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0.1166</c:v>
                </c:pt>
                <c:pt idx="1">
                  <c:v>0.88329999999999997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Дельфинчики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 владеют в неполной мере</c:v>
                </c:pt>
                <c:pt idx="1">
                  <c:v>владеют в полной мере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0.1071</c:v>
                </c:pt>
                <c:pt idx="1">
                  <c:v>0.89300000000000002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Непоседы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владеют в неполной мере</c:v>
                </c:pt>
                <c:pt idx="1">
                  <c:v>владеют в полной мере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0.1515</c:v>
                </c:pt>
                <c:pt idx="1">
                  <c:v>0.84840000000000004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Затейники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владеют в неполной мере</c:v>
                </c:pt>
                <c:pt idx="1">
                  <c:v>владеют в полной мере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0.1071</c:v>
                </c:pt>
                <c:pt idx="1">
                  <c:v>0.89300000000000002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Дети с ОВЗ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 владеет</c:v>
                </c:pt>
                <c:pt idx="1">
                  <c:v>владеет в неполной мере</c:v>
                </c:pt>
                <c:pt idx="2">
                  <c:v>владеет в полной мере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0.39279999999999998</c:v>
                </c:pt>
                <c:pt idx="1">
                  <c:v>0.53569999999999995</c:v>
                </c:pt>
                <c:pt idx="2">
                  <c:v>7.1400000000000005E-2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Общий результат по д/саду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не владеют</c:v>
                </c:pt>
                <c:pt idx="1">
                  <c:v>владеют в неполной мере</c:v>
                </c:pt>
                <c:pt idx="2">
                  <c:v>владеют в полной мере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 formatCode="0%">
                  <c:v>0</c:v>
                </c:pt>
                <c:pt idx="1">
                  <c:v>0.1203</c:v>
                </c:pt>
                <c:pt idx="2" formatCode="0%">
                  <c:v>0.88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B3B7C2-8BC8-4DBF-9FB7-A2462A378A11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29653C-862E-4146-9150-84D313694E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320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9653C-862E-4146-9150-84D313694E9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589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9653C-862E-4146-9150-84D313694E9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86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29653C-862E-4146-9150-84D313694E9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170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27.05.2021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8F31806-3123-499E-B890-10E941D55644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5C54B0-4BCF-4484-A3CB-A7B7888460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0806" y="3717032"/>
            <a:ext cx="6400800" cy="175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Годовой отчет музыкального руководителя Гребневой Ирины Дмитриевны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 проделанной работе 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 2020 – 2021 учебный год  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«Художественно – эстетического развития. Музыка»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96684" cy="144016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        «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Владимировский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сад»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225" y="2170761"/>
            <a:ext cx="2493963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21087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825272"/>
          </a:xfrm>
        </p:spPr>
        <p:txBody>
          <a:bodyPr/>
          <a:lstStyle/>
          <a:p>
            <a:pPr marL="285750" lvl="0" indent="-285750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</a:rPr>
              <a:t>индивидуальные консультации,  развлечения, памятки,  рекомендации,  совместное планирование. 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82061"/>
            <a:ext cx="7641771" cy="369332"/>
          </a:xfrm>
          <a:prstGeom prst="rect">
            <a:avLst/>
          </a:prstGeom>
          <a:gradFill rotWithShape="1">
            <a:gsLst>
              <a:gs pos="0">
                <a:srgbClr val="90C226">
                  <a:shade val="51000"/>
                  <a:satMod val="130000"/>
                </a:srgbClr>
              </a:gs>
              <a:gs pos="80000">
                <a:srgbClr val="90C226">
                  <a:shade val="93000"/>
                  <a:satMod val="130000"/>
                </a:srgbClr>
              </a:gs>
              <a:gs pos="100000">
                <a:srgbClr val="90C22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Формы работы с педагогическим  коллективом: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82738"/>
            <a:ext cx="2852142" cy="21342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554740"/>
            <a:ext cx="2865604" cy="21471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38890"/>
            <a:ext cx="2852142" cy="2145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528529"/>
            <a:ext cx="2865604" cy="2150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34989"/>
            <a:ext cx="3288759" cy="24705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033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63688" y="692696"/>
            <a:ext cx="6120679" cy="864096"/>
          </a:xfrm>
        </p:spPr>
        <p:txBody>
          <a:bodyPr>
            <a:normAutofit/>
          </a:bodyPr>
          <a:lstStyle/>
          <a:p>
            <a:pPr marL="285750" lvl="0" indent="-285750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800" dirty="0">
                <a:solidFill>
                  <a:prstClr val="black"/>
                </a:solidFill>
              </a:rPr>
              <a:t>индивидуальные  консультации,  родительские  собрания,  папки-передвижки,   развлечения.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0"/>
            <a:ext cx="5145087" cy="785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179637" cy="23762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74255"/>
            <a:ext cx="3139355" cy="23644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044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6376" y="4372168"/>
            <a:ext cx="34942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731520"/>
            <a:ext cx="7560840" cy="1545352"/>
          </a:xfrm>
        </p:spPr>
        <p:txBody>
          <a:bodyPr/>
          <a:lstStyle/>
          <a:p>
            <a:pPr marL="342900" lvl="0" indent="-342900" algn="just">
              <a:spcAft>
                <a:spcPts val="0"/>
              </a:spcAft>
              <a:buFont typeface="Symbol"/>
              <a:buChar char=""/>
            </a:pPr>
            <a:r>
              <a:rPr lang="ru-RU" sz="2400" dirty="0">
                <a:latin typeface="Times New Roman"/>
                <a:ea typeface="Times New Roman"/>
                <a:cs typeface="Times New Roman"/>
              </a:rPr>
              <a:t>«Взаимодействие с семьёй в вопросах развития исследовательских навыков дошкольников посредством проектной деятельности»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16632"/>
            <a:ext cx="5767387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858874"/>
            <a:ext cx="2697864" cy="20214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40312"/>
            <a:ext cx="2448272" cy="3258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45969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784976" cy="2232248"/>
          </a:xfrm>
        </p:spPr>
        <p:txBody>
          <a:bodyPr/>
          <a:lstStyle/>
          <a:p>
            <a:pPr marL="0" indent="0" algn="l">
              <a:buNone/>
            </a:pP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Выступление на педсовете</a:t>
            </a:r>
            <a:r>
              <a:rPr lang="ru-RU" sz="1800" dirty="0" smtClean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Творческая 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презентация «Музыкальные игры: польза для здоровья дошкольника, правила игры»</a:t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>Речевое развитие детей дошкольного возраста средствами русского народного фольклора»</a:t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«</a:t>
            </a:r>
            <a: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Музыкально-оздоровительная работа в детском саду».</a:t>
            </a:r>
            <a:br>
              <a:rPr lang="ru-RU" sz="1400" dirty="0">
                <a:solidFill>
                  <a:schemeClr val="tx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31640" y="464324"/>
            <a:ext cx="6400800" cy="825272"/>
          </a:xfrm>
        </p:spPr>
        <p:txBody>
          <a:bodyPr/>
          <a:lstStyle/>
          <a:p>
            <a:pPr marL="0" lvl="0" indent="0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18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1800" dirty="0">
              <a:solidFill>
                <a:prstClr val="black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0715" y="692696"/>
            <a:ext cx="3719513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847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880858414"/>
              </p:ext>
            </p:extLst>
          </p:nvPr>
        </p:nvGraphicFramePr>
        <p:xfrm>
          <a:off x="251520" y="188640"/>
          <a:ext cx="3845583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378172703"/>
              </p:ext>
            </p:extLst>
          </p:nvPr>
        </p:nvGraphicFramePr>
        <p:xfrm>
          <a:off x="4499992" y="260648"/>
          <a:ext cx="429580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4277211659"/>
              </p:ext>
            </p:extLst>
          </p:nvPr>
        </p:nvGraphicFramePr>
        <p:xfrm>
          <a:off x="395536" y="3429000"/>
          <a:ext cx="4176464" cy="29838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061293952"/>
              </p:ext>
            </p:extLst>
          </p:nvPr>
        </p:nvGraphicFramePr>
        <p:xfrm>
          <a:off x="4572000" y="3429000"/>
          <a:ext cx="4464496" cy="2968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2054901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789144487"/>
              </p:ext>
            </p:extLst>
          </p:nvPr>
        </p:nvGraphicFramePr>
        <p:xfrm>
          <a:off x="251520" y="260648"/>
          <a:ext cx="5472608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534327582"/>
              </p:ext>
            </p:extLst>
          </p:nvPr>
        </p:nvGraphicFramePr>
        <p:xfrm>
          <a:off x="3635896" y="3212976"/>
          <a:ext cx="5231904" cy="3343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067434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424936" cy="5433784"/>
          </a:xfrm>
        </p:spPr>
        <p:txBody>
          <a:bodyPr>
            <a:normAutofit fontScale="85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/>
                <a:cs typeface="Times New Roman"/>
              </a:rPr>
              <a:t>Выводы. </a:t>
            </a:r>
            <a:endParaRPr lang="ru-RU" sz="1800" b="1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  Считаю работу по музыкальному воспитанию в нашем детском саду удовлетворительной: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 - созданы условия для развития музыкальных способностей детей;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 -  используются новые современные технологии в работе с детьми по музыкальному воспитанию;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 - пополняется дидактический материал по всем разделам музыкального воспитания;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 - создана богатая фонотека и библиотека нотного  и методического материала.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        В результате проводимой  мною работы повысился интерес детей к слушанию музыки, расширился их "интонационный словарь". Дети научились вслушиваться в музыку, размышлять о ней, анализировать и понимать выраженные в ней чувства, овладели приемами образного мышления, У детей сформировались основы музыкально-эстетического сознания и музыкальной культуры.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        Большую работу веду по самообразованию, овладеваю современным содержанием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cs typeface="Times New Roman"/>
              </a:rPr>
              <a:t>воспитательно</a:t>
            </a: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-образовательного процесса в обучении и воспитании дошкольников. Стремлюсь обогатить не только свой практический опыт, но и развивать себя как личность.</a:t>
            </a:r>
            <a:endParaRPr lang="ru-RU" sz="1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8260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В следующем году планирую: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 1.Шире привлекать к реализации задач по музыкальному воспитанию родителей и специалистов детского сада.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2.Пополнить коллекцию мультимедийных дидактических материалов для работы с детьми.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3. Подготавливать детей к участию всевозможных конкурсов.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4. Продолжить работу кружка «Маленькие музыканты».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      5.Продолжать формирование музыкальной культуры личности, освоение музыкальной картины мира.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/>
                <a:cs typeface="Times New Roman"/>
              </a:rPr>
              <a:t>  6.Развивать творческие способности детей  в различных видах музыкальной деятельности.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2371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96944" cy="6192688"/>
          </a:xfrm>
        </p:spPr>
        <p:txBody>
          <a:bodyPr>
            <a:normAutofit fontScale="92500" lnSpcReduction="20000"/>
          </a:bodyPr>
          <a:lstStyle/>
          <a:p>
            <a:pPr marL="0" lvl="0" indent="0" algn="just" defTabSz="829366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9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– 2021 учебный год я, (музыкальный руководитель) работала по рабочей парциальной программе «Ладушки» разработанной  на основе   ООП ДО МБДОУ «</a:t>
            </a:r>
            <a:r>
              <a:rPr lang="ru-RU" sz="1900" kern="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Владимировский</a:t>
            </a:r>
            <a:r>
              <a:rPr lang="ru-RU" sz="19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сад» в соответствии с введением в действие ФГОС ДО и предназначена для развития, воспитания и обучения детей 2 - 7 лет.   Особое внимание в Программе уделяется  </a:t>
            </a:r>
            <a:r>
              <a:rPr lang="ru-RU" sz="19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воспитанию и развитию гармонической и творческой личности ребёнка средствами музыкального искусства и музыкально-художественной деятельности. Существенным  отличием программы «Ладушки» от аналогичных программ по музыкальному воспитанию является интегративный подход к организации музыкальных занятий с детьми дошкольного возраста. </a:t>
            </a:r>
            <a:endParaRPr lang="ru-RU" sz="19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 defTabSz="829366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endParaRPr lang="ru-RU" sz="1900" kern="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414683">
              <a:lnSpc>
                <a:spcPct val="115000"/>
              </a:lnSpc>
              <a:spcBef>
                <a:spcPts val="0"/>
              </a:spcBef>
              <a:spcAft>
                <a:spcPts val="907"/>
              </a:spcAft>
              <a:buClrTx/>
              <a:buSzTx/>
              <a:buNone/>
            </a:pPr>
            <a:r>
              <a:rPr lang="ru-RU" sz="1900" kern="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</a:t>
            </a: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создание условий для развития музыкально-творческих способностей детей дошкольного возраста средствами музыки, ритмопластики, театрализованной деятельности. 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 defTabSz="414683">
              <a:lnSpc>
                <a:spcPct val="115000"/>
              </a:lnSpc>
              <a:spcBef>
                <a:spcPts val="0"/>
              </a:spcBef>
              <a:spcAft>
                <a:spcPts val="907"/>
              </a:spcAft>
              <a:buClrTx/>
              <a:buSzTx/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ru-RU" sz="19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 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1013" lvl="0" indent="-311013" algn="just" defTabSz="41468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"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основ музыкальной культуры дошкольников, слышать, любить и понимать музыку, чувствовать её красоту;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1013" lvl="0" indent="-311013" algn="just" defTabSz="41468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"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ценностных ориентаций средствами музыкального искусства; воспитание интереса к музыкально – ритмическим движениям;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11013" lvl="0" indent="-311013" algn="just" defTabSz="414683">
              <a:lnSpc>
                <a:spcPct val="115000"/>
              </a:lnSpc>
              <a:spcBef>
                <a:spcPts val="0"/>
              </a:spcBef>
              <a:spcAft>
                <a:spcPts val="907"/>
              </a:spcAft>
              <a:buClrTx/>
              <a:buSzTx/>
              <a:buFont typeface="Wingdings" panose="05000000000000000000" pitchFamily="2" charset="2"/>
              <a:buChar char=""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обеспечение эмоционально-психологического благополучия, охраны и укрепления здоровья детей.	</a:t>
            </a:r>
            <a:endParaRPr lang="ru-RU" sz="19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ctr">
              <a:buClr>
                <a:srgbClr val="F14124">
                  <a:lumMod val="75000"/>
                </a:srgbClr>
              </a:buClr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Рабочая программа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 – эстетического развития. Музыка»</a:t>
            </a:r>
            <a:endParaRPr lang="ru-RU" sz="1900" dirty="0">
              <a:solidFill>
                <a:schemeClr val="tx1"/>
              </a:solidFill>
            </a:endParaRPr>
          </a:p>
          <a:p>
            <a:pPr marL="0" lvl="0" indent="0" algn="just" defTabSz="414683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9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предполагает проведение музыкальных  занятий 2 раза в неделю в каждой возрастной группе.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8970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43204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lvl="0" indent="0" algn="ctr" defTabSz="457200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Возрастные особенности детей дошкольного возраста</a:t>
            </a:r>
            <a:r>
              <a:rPr lang="ru-RU" sz="18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</a:t>
            </a:r>
            <a: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400" b="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496944" cy="6093296"/>
          </a:xfrm>
        </p:spPr>
        <p:txBody>
          <a:bodyPr>
            <a:normAutofit fontScale="85000" lnSpcReduction="10000"/>
          </a:bodyPr>
          <a:lstStyle/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ru-RU" sz="1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13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2 - 3 года: </a:t>
            </a: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активно овладевают разнообразными движениями. Но при этом малыши еще не способны постоянно контролировать свои движения. </a:t>
            </a: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интереса к музыке является основой музыкального развития малыша. Он вызывает положительные эмоции, что в свою очередь делает ребенка открытым для взаимодействия. 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этом возрасте ребенок способен различать звуки низкого и высокого регистров (медведь – птичка), детские музыкальные инструменты по тембру (колокольчик, дудочка).Ребенок все более активно включается в пение: подпевает отдельные слоги, звукоподражания. Большой популярностью у ребенка пользуются пляски под музыку. Он с удовольствием исполняет пляску под песни, выполняет несложные движения: топает, машет руками,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полуприседает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качает головой.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– 4 года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у детей  повышается чувствительность,   возможность  более  точного  различения  свойств  предметов и явлений, в том числе и музыкальных. Отмечаются также индивидуальные различия в слуховой чувствительности. Например, некоторые малыши могут точно воспроизвести  несложную  мелодию.  Этот    период    развития    характеризуется    стремлением    к    самостоятельности.    Происходит   переход   от  ситуативной   речи   к  связной,    от   наглядно-действенного    мышления   к   наглядно-образному,  заметно  укрепляется   мышечно-двигательный аппарат.  У     ребенка  появляется    желание    заниматься    музыкой,    активно    действовать.  К  4  годам  дети  могут  самостоятельно,  при незначительной помощи взрослого спеть маленькую песенку. Они владеют многими движениями,   которые   позволяют   в   известной   степени   самостоятельно  плясать  и  играть.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5 -6 лет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Он  характеризуется  активной  любознательностью  детей.  Это  период  вопросов:  «почему?»,  «отчего?».  Ребенок  начинает осмысливать связь между явлениями и событиями, может сделать простейшие обобщения. Он наблюдателен, способен определить: музыка веселая, радостная,  спокойная;  звуки  высокие,  низкие,  громкие,  тихие;  в  пьесе  части  (одна  быстрая,  а  другая  медленная),  на  каком  инструменте  играют мелодию  (рояль,  скрипка,  баян).  Ребенку  понятны  требования:  как  надо  спеть  песню,  как  двигаться  в  спокойном  хороводе  и  как  в  подвижной пляске.  Голос  в  этом  возрасте  приобретает  звонкость,  подвижность.  Певческие  интонации  становятся  более  устойчивыми,  но  требуют  постоянной поддержки  взрослого.  Налаживается  вокально-слуховая  координация.   Освоение  основных  видов  движения  —  ходьбы,  бега,  прыжков  —  дает  возможность  детям   шире  использовать  их  в  играх  и  танцах.  Одни   стремятся,    не    подражая    друг   другу,    по-своему    исполнить  роль    (например,    в    сюжетной    игре),    другие    проявляют    интерес  только  к одному  виду  деятельности  в  зависимости  от  индивидуальных  склонностей  и  способностей  каждого.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 – 7 лет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Это период подготовки  ребят к школе. На   основе   полученных   знаний и впечатлений дети   могут   не  только   ответить   на  вопрос,  но  и  самостоятельно  охарактеризовать    музыкальное    произведение,  разобраться  в  его  выразительных    средствах,   почувствовать    разнообразные    оттенки  настроения,  переданные  музыкой. 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способен к целостному восприятию музыкального образа, что очень важно и для воспитания эстетического отношения к окружающему.  Ребенок может выделить эти средства и, учитывая их действовать  в  соответствии  с  определенным  образом  при  слушании  музыки,  исполнении  песен  и  танцевальных  движений. У детей 6—7 лет еще более укрепляется голосовой аппарат, расширяется и выравнивается диапазон, появляется большая напевность, звонкость.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Песни,  пляски,  игры  исполняются  самостоятельно,  выразительно  и  в  какой-то  мере  творчески.  Индивидуальные  музыкальные  интересы  и способности проявляются ярче.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701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2400" y="188640"/>
            <a:ext cx="61392" cy="151216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88169"/>
            <a:ext cx="8640960" cy="5627519"/>
          </a:xfrm>
        </p:spPr>
        <p:txBody>
          <a:bodyPr>
            <a:normAutofit fontScale="85000" lnSpcReduction="20000"/>
          </a:bodyPr>
          <a:lstStyle/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результате  освоения  воспитанниками  программы  по  музыкальному  воспитанию,  на  этапе  завершения дошкольного образования предполагается: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1-я младшая группа:</a:t>
            </a: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различать высоту звуков (высокий -низкий);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узнавать знакомые мелодии;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вместе с педагогом подпевать музыкальные фразы; 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двигаться в соответствии с характером музыки, начинать движения одновременно с музыкой;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выполнять простейшие движения;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различать и называть музыкальные инструменты: погремушка, бубен, колокольчик.</a:t>
            </a:r>
            <a:endParaRPr lang="ru-RU" sz="11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</a:pP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2-я младшая группа: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Двигается ритмично.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принимает участие в играх.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Ритмично хлопает в ладоши, играет на музыкальных инструментах. 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Узнает знакомые произведения.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исполняет песни, активно подпевает и поет, узнает песню по вступлению. 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группа: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 ритмично  двигается,  чувствует  начало  и  конец  музыки,  умеет  проявлять  фантазию,  эмоционально  и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ритмично выполняет движения.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принимает участие в играх, ритмично хлопает в ладоши, играет на музыкальных инструментах.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Различает жанры, умеет определять характер музыки, эмоционально откликается на музыку.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исполняет песни, активно поет и подпевает, узнает песню по любому фрагменту. 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Двигаться ритмично, чувствует смену частей музыки, проявляет творчество, выполняет движения эмоционально. 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и ритмично прохлопывает ритмические рисунки, умеет их составлять, проговаривать, проигрывать на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музыкальных инструментах.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принимает участие в играх.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 воспринимает  музыку,  проявляет  стремление  передать  в  движении  характер  музыкального      произведения, различает двух- и трехчастную форму, отображает свое отношение к музыке в рисунке, способен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придумывать сюжет к музыкальному произведению. </a:t>
            </a:r>
          </a:p>
          <a:p>
            <a:pPr marL="285750" lvl="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  исполняет  песни,  придумывает  движения  для  обыгрывания  песен,  сочиняет  </a:t>
            </a:r>
            <a:r>
              <a:rPr lang="ru-RU" sz="1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попевки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проявляет   желание солировать, узнает песни по любому фрагменту. 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Подготовительная группа  </a:t>
            </a:r>
          </a:p>
          <a:p>
            <a:pPr marL="285750" indent="-28575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Двигается ритмично, чувствует смену частей музыки, проявляет творчество, выполняет движение эмоционально, </a:t>
            </a:r>
          </a:p>
          <a:p>
            <a:pPr marL="0" lvl="0" indent="0" algn="just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выражает желание выступать самостоятельно. 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3" y="116632"/>
            <a:ext cx="89550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6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4856327" cy="432048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lvl="0" indent="0" defTabSz="457200">
              <a:spcBef>
                <a:spcPts val="0"/>
              </a:spcBef>
              <a:buNone/>
            </a:pPr>
            <a: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Количество обучающихся детей в группах</a:t>
            </a:r>
            <a:br>
              <a:rPr lang="ru-RU" sz="1800" dirty="0">
                <a:solidFill>
                  <a:prstClr val="black"/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052736"/>
            <a:ext cx="8280920" cy="4968552"/>
          </a:xfrm>
        </p:spPr>
        <p:txBody>
          <a:bodyPr>
            <a:normAutofit/>
          </a:bodyPr>
          <a:lstStyle/>
          <a:p>
            <a:pPr marL="0" lvl="0" indent="0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Данное учреждение посещает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179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</a:p>
          <a:p>
            <a:pPr marL="0" lvl="0" indent="0" defTabSz="4572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Лунтики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39 ребенка.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: мальчиков – 23                    девочек – 16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- 32 детей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мальчиков – 11                      девочек -  21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</a:t>
            </a:r>
            <a:r>
              <a:rPr lang="ru-RU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Дельфинчики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 39 детей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мальчиков – 19                      девочек  - 20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«Затейники» - 35 детей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мальчиков – 20                      девочек – 15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«Непоседы» - 34 ребенка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мальчиков – 16                      девочек  - 18   </a:t>
            </a:r>
            <a:endParaRPr lang="ru-RU" sz="1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684951387"/>
              </p:ext>
            </p:extLst>
          </p:nvPr>
        </p:nvGraphicFramePr>
        <p:xfrm>
          <a:off x="467544" y="6597352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708920"/>
            <a:ext cx="5114925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7856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56376" y="4372168"/>
            <a:ext cx="349424" cy="114300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2996" y="834970"/>
            <a:ext cx="8640960" cy="5906397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 ребёнка, как говорится во Всемирной  организации здравоохранения, - это не только отсутствие  болезни и физических дефектов, но и полное физическое, психическое и социальное благополучие. Оздоровление  детей в последнее время становится приоритетным  направлением в работе ДОУ.О лечебной силе музыки  свидетельствуют самые древние источники. Так, Пифагор, Аристотель, Платон считали, что музыка восстанавливает нарушенную болезнью гармонию в человеческом теле. Выдающийся врач всех времён и народов Авиценна ещё тысячу лет назад  лечил музыкой больных нервными и психическими заболеваниями.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Организовать музыкально-оздоровительную работу в ДОУ, обеспечивающую каждому ребёнку укрепление психического и физического здоровья, выявление и развитие музыкальных и творческих способностей, формирование привычки к здоровому образу жизни. 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Образовательные: Развивать музыкальные и творческие способности дошкольников в различных видах музыкальной деятельности, используя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технологии, исходя из индивидуальных и возрастных особенностей каждого ребёнка; звуковую культуру речи воспитанников, связную речь. Воспитательные: Формировать положительное отношение ребёнка к окружающему миру, к своей семье, сверстникам, самому себе. Развивать позитивную оценку действительности, взглядов, вкусов, проявлений одарённости в музыкальной деятельности в ДОУ. Оздоровительные: Сохранять и укреплять физическое и психическое здоровье. Создавать условия, обеспечивающие эмоциональное благополучие каждого ребёнка. С помощью </a:t>
            </a:r>
            <a:r>
              <a:rPr lang="ru-RU" sz="1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технологий повышать адаптивные возможности детского организма.</a:t>
            </a:r>
          </a:p>
          <a:p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уровня развития музыкальных и творческих способностей детей.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Стабильность эмоционального благополучия каждого ребёнка.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уровня речевого развития.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Снижение уровня заболеваемости (в большей степени простудными болезнями). </a:t>
            </a:r>
          </a:p>
          <a:p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Стабильность физической и умственной работоспособности во всех сезонах года независимо от погоды.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1008" y="188640"/>
            <a:ext cx="8424936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Самообразование</a:t>
            </a:r>
          </a:p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«Здоровье сберегающие технологии в музыкальной деятельности»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9408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072330" y="2643182"/>
            <a:ext cx="1357322" cy="1714488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Пальчи-ковые</a:t>
            </a:r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игры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429388" y="4786322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Игровой массаж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728" y="428604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Валеоло-гические</a:t>
            </a:r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песенки-распевки</a:t>
            </a:r>
            <a:endParaRPr lang="ru-RU" sz="1600" b="1" dirty="0">
              <a:solidFill>
                <a:srgbClr val="84AA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116632"/>
            <a:ext cx="1357322" cy="1526418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Дыхатель-ная</a:t>
            </a:r>
            <a:endParaRPr lang="ru-RU" sz="1600" b="1" dirty="0">
              <a:solidFill>
                <a:srgbClr val="84AA33"/>
              </a:solidFill>
              <a:latin typeface="Bookman Old Style" pitchFamily="18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гимнасти-ка</a:t>
            </a:r>
            <a:endParaRPr lang="ru-RU" sz="1600" b="1" dirty="0">
              <a:solidFill>
                <a:srgbClr val="84AA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14348" y="2571744"/>
            <a:ext cx="1428760" cy="1714512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Артикуля-ционная</a:t>
            </a:r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гимнасти-ка</a:t>
            </a:r>
            <a:endParaRPr lang="ru-RU" sz="1600" b="1" dirty="0">
              <a:solidFill>
                <a:srgbClr val="84AA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572264" y="428604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Речевые игры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71802" y="2357430"/>
            <a:ext cx="3000396" cy="2286016"/>
          </a:xfrm>
          <a:prstGeom prst="roundRect">
            <a:avLst/>
          </a:prstGeom>
          <a:gradFill flip="none" rotWithShape="1">
            <a:gsLst>
              <a:gs pos="0">
                <a:schemeClr val="bg2">
                  <a:lumMod val="75000"/>
                  <a:shade val="30000"/>
                  <a:satMod val="115000"/>
                </a:schemeClr>
              </a:gs>
              <a:gs pos="50000">
                <a:schemeClr val="bg2">
                  <a:lumMod val="75000"/>
                  <a:shade val="67500"/>
                  <a:satMod val="115000"/>
                </a:schemeClr>
              </a:gs>
              <a:gs pos="100000">
                <a:schemeClr val="bg2">
                  <a:lumMod val="75000"/>
                  <a:shade val="100000"/>
                  <a:satMod val="115000"/>
                </a:schemeClr>
              </a:gs>
            </a:gsLst>
            <a:lin ang="13500000" scaled="1"/>
            <a:tileRect/>
          </a:gradFill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C32D2E"/>
                </a:solidFill>
                <a:latin typeface="Bookman Old Style" pitchFamily="18" charset="0"/>
              </a:rPr>
              <a:t>Виды музыкально-оздоровительной работы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500166" y="4857760"/>
            <a:ext cx="1214446" cy="1643050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err="1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Музыко-терапия</a:t>
            </a:r>
            <a:endParaRPr lang="ru-RU" sz="1600" b="1" dirty="0">
              <a:solidFill>
                <a:srgbClr val="84AA33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929058" y="5214950"/>
            <a:ext cx="1285884" cy="1526418"/>
          </a:xfrm>
          <a:prstGeom prst="roundRect">
            <a:avLst/>
          </a:prstGeom>
          <a:solidFill>
            <a:schemeClr val="accent2">
              <a:lumMod val="50000"/>
            </a:schemeClr>
          </a:solidFill>
          <a:effectLst>
            <a:glow rad="635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84AA33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Лого-ритмика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rot="5400000" flipH="1" flipV="1">
            <a:off x="4286248" y="2000240"/>
            <a:ext cx="571504" cy="158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6000760" y="2000240"/>
            <a:ext cx="571504" cy="42862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4" idx="1"/>
          </p:cNvCxnSpPr>
          <p:nvPr/>
        </p:nvCxnSpPr>
        <p:spPr>
          <a:xfrm flipV="1">
            <a:off x="6143636" y="3500426"/>
            <a:ext cx="928694" cy="71450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0" idx="1"/>
            <a:endCxn id="8" idx="3"/>
          </p:cNvCxnSpPr>
          <p:nvPr/>
        </p:nvCxnSpPr>
        <p:spPr>
          <a:xfrm rot="10800000">
            <a:off x="2143108" y="3429000"/>
            <a:ext cx="928694" cy="71438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0800000">
            <a:off x="2571736" y="1928802"/>
            <a:ext cx="571504" cy="500066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10800000" flipV="1">
            <a:off x="2714612" y="4643446"/>
            <a:ext cx="428628" cy="28575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endCxn id="18" idx="0"/>
          </p:cNvCxnSpPr>
          <p:nvPr/>
        </p:nvCxnSpPr>
        <p:spPr>
          <a:xfrm flipH="1">
            <a:off x="4572000" y="4715678"/>
            <a:ext cx="794" cy="49927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000760" y="4572008"/>
            <a:ext cx="500066" cy="285752"/>
          </a:xfrm>
          <a:prstGeom prst="straightConnector1">
            <a:avLst/>
          </a:prstGeom>
          <a:ln w="28575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7062358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7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305800" y="4372168"/>
            <a:ext cx="29864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flipH="1">
            <a:off x="8532440" y="836712"/>
            <a:ext cx="484584" cy="34747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2300544" cy="172819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070" y="764704"/>
            <a:ext cx="2331065" cy="174386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587" y="794014"/>
            <a:ext cx="2288272" cy="17145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821" y="4494382"/>
            <a:ext cx="2551373" cy="19173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94382"/>
            <a:ext cx="2444560" cy="18327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94382"/>
            <a:ext cx="2444559" cy="18327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52668"/>
            <a:ext cx="2160240" cy="16089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5454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8136904" cy="5760640"/>
          </a:xfrm>
        </p:spPr>
        <p:txBody>
          <a:bodyPr>
            <a:normAutofit/>
          </a:bodyPr>
          <a:lstStyle/>
          <a:p>
            <a:pPr marL="45720" indent="0"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Работая над темой  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«Здоровье сберегающие технологии в музыкальной деятельности»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считаю,  что  постепенно добиваюсь главной цели работы,  которая  заключается в  том,  чтобы</a:t>
            </a:r>
          </a:p>
          <a:p>
            <a:pPr marL="45720" indent="0">
              <a:spcAft>
                <a:spcPts val="0"/>
              </a:spcAft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помочь  детям   укрепить свое здоровье  средствами музыкально- оздоровительной работой.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Tx/>
              <a:buNone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Перспектива  дальнейшей  работы: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 активное  сотрудничество с  педагогами  и  родителями;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Продолжать создавать  картотеку  лого-ритмических   игр; 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словесных игр с движением; 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коммуникативных игр; 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пальчиковой гимнастики, </a:t>
            </a:r>
          </a:p>
          <a:p>
            <a:pPr marL="36000" lvl="0" indent="39600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дыхательной и артикуляционной.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" lvl="0" indent="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None/>
              <a:tabLst>
                <a:tab pos="457200" algn="l"/>
              </a:tabLst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Использовать  в  своей  работе  инновационные  технологии  (проектная  деятельность) по применению здоровье сберегающих технологий в музыкальной деятельности.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0" lvl="0" indent="0" defTabSz="457200" fontAlgn="base">
              <a:spcBef>
                <a:spcPts val="600"/>
              </a:spcBef>
              <a:spcAft>
                <a:spcPts val="600"/>
              </a:spcAft>
              <a:buClrTx/>
              <a:buSzPts val="1000"/>
              <a:buNone/>
              <a:tabLst>
                <a:tab pos="457200" algn="l"/>
              </a:tabLst>
            </a:pP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620689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406</TotalTime>
  <Words>976</Words>
  <Application>Microsoft Office PowerPoint</Application>
  <PresentationFormat>Экран (4:3)</PresentationFormat>
  <Paragraphs>125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Воздушный поток</vt:lpstr>
      <vt:lpstr>1_Воздушный поток</vt:lpstr>
      <vt:lpstr>Муниципальное бюджетное дошкольное образовательное учреждение                                                     «Владимировский детский сад» </vt:lpstr>
      <vt:lpstr>Презентация PowerPoint</vt:lpstr>
      <vt:lpstr>Возрастные особенности детей дошкольного возраста.  </vt:lpstr>
      <vt:lpstr>Презентация PowerPoint</vt:lpstr>
      <vt:lpstr>Количество обучающихся детей в группах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Выступление на педсовете:   Творческая презентация «Музыкальные игры: польза для здоровья дошкольника, правила игры»  «Речевое развитие детей дошкольного возраста средствами русского народного фольклора»  «Музыкально-оздоровительная работа в детском саду».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                                                   «Владимировский детский сад»</dc:title>
  <dc:creator>Пользователь</dc:creator>
  <cp:lastModifiedBy>Пользователь</cp:lastModifiedBy>
  <cp:revision>34</cp:revision>
  <dcterms:created xsi:type="dcterms:W3CDTF">2020-05-23T15:46:47Z</dcterms:created>
  <dcterms:modified xsi:type="dcterms:W3CDTF">2021-05-27T18:47:46Z</dcterms:modified>
</cp:coreProperties>
</file>