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8" r:id="rId2"/>
    <p:sldId id="337" r:id="rId3"/>
    <p:sldId id="328" r:id="rId4"/>
    <p:sldId id="330" r:id="rId5"/>
    <p:sldId id="327" r:id="rId6"/>
    <p:sldId id="331" r:id="rId7"/>
    <p:sldId id="341" r:id="rId8"/>
    <p:sldId id="320" r:id="rId9"/>
    <p:sldId id="324" r:id="rId10"/>
    <p:sldId id="340" r:id="rId11"/>
    <p:sldId id="336" r:id="rId12"/>
    <p:sldId id="338" r:id="rId13"/>
    <p:sldId id="335" r:id="rId14"/>
    <p:sldId id="334" r:id="rId15"/>
    <p:sldId id="323" r:id="rId16"/>
    <p:sldId id="332" r:id="rId17"/>
    <p:sldId id="319" r:id="rId18"/>
    <p:sldId id="333" r:id="rId19"/>
    <p:sldId id="315" r:id="rId20"/>
    <p:sldId id="339" r:id="rId21"/>
    <p:sldId id="342" r:id="rId22"/>
    <p:sldId id="310" r:id="rId23"/>
    <p:sldId id="281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FFDD"/>
    <a:srgbClr val="66FF33"/>
    <a:srgbClr val="008000"/>
    <a:srgbClr val="FFFF99"/>
    <a:srgbClr val="F5FFC5"/>
    <a:srgbClr val="FF8679"/>
    <a:srgbClr val="FFAFA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5" autoAdjust="0"/>
    <p:restoredTop sz="94626" autoAdjust="0"/>
  </p:normalViewPr>
  <p:slideViewPr>
    <p:cSldViewPr>
      <p:cViewPr varScale="1">
        <p:scale>
          <a:sx n="65" d="100"/>
          <a:sy n="65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2A7114C-D49F-483A-9EF2-C60DB915C0B5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079F0AA-769E-4903-8137-865A24CA11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49222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1786F-B2BE-4E4D-BC6F-B1217706AD9F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ABB77-1A67-4C91-B777-DB5819CEC7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6D3D0-816A-45A9-8D3E-203BBCD7D71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8CF0-9D09-4450-975D-A0822630F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7D7A0-FA6D-4668-9596-0DCDEE040D55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DD4FF-6F21-4A2B-8030-5A95666502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CFA79-F714-4747-97ED-4A2F829E5596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10839-16E7-49B0-B0AA-14F0C8210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F0638-605C-4159-BF23-2304E71F593B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EDC01-B1CA-4082-BB03-C08BDCF1DF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82D38-845A-4ED4-A22D-7794BE2B645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C6F05-0433-4304-8F11-4ECC895E6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118D-1886-4D8E-A741-F5D1EDA2AD2C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E856E-37B9-40B7-B922-E34071760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550B-4B73-42DA-821C-D349B5F2493B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F6AA-2B11-4966-8FA6-49D878A7B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C3795-B4D7-4BCD-AB76-5C96ACAF3C85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07BD0-57DC-4C26-B05F-841BCF39D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C9C6-82E5-4AE8-B2D5-E4E31C332823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C2D1F-ED73-4436-AF87-7A938BBBFA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0403B-C63A-46DC-9C05-6AA8494A11AA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68547E-B453-405B-906E-E4C0CAFC9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FFFF99"/>
            </a:gs>
            <a:gs pos="11000">
              <a:srgbClr val="FFFF99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EBC7A5-BEE3-4B20-8FE6-A9EED978AF27}" type="datetimeFigureOut">
              <a:rPr lang="ru-RU"/>
              <a:pPr>
                <a:defRPr/>
              </a:pPr>
              <a:t>22.06.2018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3676A6-01C5-4F40-B69F-472273CD5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idos.ru/journal/2006/0901-5.htm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mailto:Yanalt@mail.ru" TargetMode="External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lttherapy.ru/studio/63" TargetMode="External"/><Relationship Id="rId5" Type="http://schemas.openxmlformats.org/officeDocument/2006/relationships/hyperlink" Target="http://multiurok.ru/multsozdaika/activity/2" TargetMode="External"/><Relationship Id="rId4" Type="http://schemas.openxmlformats.org/officeDocument/2006/relationships/hyperlink" Target="mailto:Yanalt@mail.r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Снимокаппо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16537">
            <a:off x="142366" y="-156364"/>
            <a:ext cx="4262782" cy="33576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86916"/>
            <a:ext cx="9191066" cy="677108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              </a:t>
            </a:r>
            <a:r>
              <a:rPr lang="ru-RU" sz="72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Проект</a:t>
            </a:r>
            <a:endParaRPr lang="ru-RU" sz="7200" b="1" dirty="0" smtClean="0">
              <a:ln w="57150">
                <a:solidFill>
                  <a:srgbClr val="008000"/>
                </a:solidFill>
              </a:ln>
              <a:solidFill>
                <a:srgbClr val="FFC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r="5400000" sy="-100000" algn="bl" rotWithShape="0"/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57150">
                <a:solidFill>
                  <a:srgbClr val="008000"/>
                </a:solidFill>
              </a:ln>
              <a:solidFill>
                <a:srgbClr val="FFC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r="5400000" sy="-100000" algn="bl" rotWithShape="0"/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	                </a:t>
            </a:r>
            <a:r>
              <a:rPr lang="ru-RU" sz="54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  «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Внедрение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                    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</a:t>
            </a:r>
            <a:r>
              <a:rPr lang="ru-RU" sz="4000" b="1" dirty="0" err="1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и</a:t>
            </a:r>
            <a:r>
              <a:rPr lang="ru-RU" sz="4000" b="1" dirty="0" err="1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нтернет-технологий</a:t>
            </a:r>
            <a:endParaRPr lang="ru-RU" sz="4000" b="1" dirty="0" smtClean="0">
              <a:ln w="57150">
                <a:solidFill>
                  <a:srgbClr val="008000"/>
                </a:solidFill>
              </a:ln>
              <a:solidFill>
                <a:srgbClr val="FFC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r="5400000" sy="-100000" algn="bl" rotWithShape="0"/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в   дополнительную   						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 общеобразовательную 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		 </a:t>
            </a:r>
            <a:r>
              <a:rPr lang="ru-RU" sz="4000" b="1" dirty="0" err="1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общеразвивающую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программу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    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« Путешествие  по  </a:t>
            </a:r>
            <a:r>
              <a:rPr lang="ru-RU" sz="4000" b="1" dirty="0" err="1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Мультстране</a:t>
            </a: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! »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57150">
                  <a:solidFill>
                    <a:srgbClr val="008000"/>
                  </a:solidFill>
                </a:ln>
                <a:solidFill>
                  <a:srgbClr val="FFC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r="5400000" sy="-100000" algn="bl" rotWithShape="0"/>
                </a:effectLst>
                <a:latin typeface="+mn-lt"/>
              </a:rPr>
              <a:t> 	</a:t>
            </a:r>
            <a:endParaRPr lang="ru-RU" sz="4000" b="1" dirty="0">
              <a:ln/>
              <a:solidFill>
                <a:srgbClr val="008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st="60007" dir="5400000" sy="-100000" algn="bl" rotWithShape="0"/>
              </a:effectLst>
              <a:latin typeface="+mn-lt"/>
            </a:endParaRPr>
          </a:p>
        </p:txBody>
      </p:sp>
    </p:spTree>
  </p:cSld>
  <p:clrMapOvr>
    <a:masterClrMapping/>
  </p:clrMapOvr>
  <p:transition spd="slow"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14356"/>
          </a:xfrm>
        </p:spPr>
        <p:txBody>
          <a:bodyPr/>
          <a:lstStyle/>
          <a:p>
            <a:r>
              <a:rPr lang="ru-RU" sz="20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деятельности при создании мультфильма и возможность применения </a:t>
            </a:r>
            <a:r>
              <a:rPr lang="ru-RU" sz="2000" b="1" i="1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интернет-технологий</a:t>
            </a:r>
            <a:endParaRPr lang="ru-RU" sz="2000" i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26" y="755947"/>
          <a:ext cx="8572591" cy="59970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847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33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333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908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06661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4113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Вид деятельности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Формы обучения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Задание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Способы реализации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7812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Поиск идеи для создания мультфильма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Индивидуальная, групповая, коллективная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Изучение направления, выбор темы мультфильма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Поиск по определенным сайтам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 исследования</a:t>
                      </a:r>
                    </a:p>
                    <a:p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2717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Разработка сценария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Самостоятельное изучение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темы, практическое создание сценария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Программные педагогические средства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, дополнительная </a:t>
                      </a: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информацияв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 Интернете на определенных сайтах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2717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Написание экспликации мультфильма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Самостоятельное изучение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темы, практическое написание экспликации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Программные педагогические средства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, дополнительная </a:t>
                      </a:r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информацияв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 Интернете на определенных сайтах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27173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фонов, персонажей, кукол-марионеток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Индивидуальная, коллективная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Самостоятельное изучение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темы, практическое создание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err="1" smtClean="0">
                          <a:solidFill>
                            <a:srgbClr val="002060"/>
                          </a:solidFill>
                        </a:rPr>
                        <a:t>Онлайн-уроки</a:t>
                      </a: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 практического рисования,</a:t>
                      </a:r>
                    </a:p>
                    <a:p>
                      <a:r>
                        <a:rPr lang="ru-RU" sz="14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Программные педагогические средства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136535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Музыкальные занятия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Индивидуальная, групповая, коллективная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Самостоятельное изучение</a:t>
                      </a:r>
                      <a:r>
                        <a:rPr lang="ru-RU" sz="1400" b="1" baseline="0" dirty="0" smtClean="0">
                          <a:solidFill>
                            <a:srgbClr val="002060"/>
                          </a:solidFill>
                        </a:rPr>
                        <a:t> темы, 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Прослушивание музыки на определенных сайтах, пение практическое, поиск музыкального сопровождения мультфильма в Интернете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18768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Итоговые занятия по разным темам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Индивидуальная, групповая, коллективная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Предварительное обучение использования сайтов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rgbClr val="002060"/>
                          </a:solidFill>
                        </a:rPr>
                        <a:t>Игра, тест, викторина, кроссворд  по пройденной теме на определенных сайтах (готовые и создание своих)</a:t>
                      </a:r>
                      <a:endParaRPr lang="ru-RU" sz="1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439718"/>
          </a:xfrm>
        </p:spPr>
        <p:txBody>
          <a:bodyPr/>
          <a:lstStyle/>
          <a:p>
            <a:r>
              <a:rPr lang="ru-RU" sz="2800" b="1" i="1" u="sng" dirty="0" smtClean="0">
                <a:solidFill>
                  <a:srgbClr val="002060"/>
                </a:solidFill>
              </a:rPr>
              <a:t>План – график выполнения проекта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05" y="571479"/>
          <a:ext cx="8929751" cy="63207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7160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946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015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78611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8575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Этапы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</a:rPr>
                        <a:t>Содержание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Срок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Форма представления </a:t>
                      </a: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</a:rPr>
                        <a:t>результатов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Диагностический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1.Постановка проблемы;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2.Изучение литературы по проблеме.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май 2017-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План график внедрения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Прогностический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1.Постановка цели, задач для реализации проекта;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2.Разработка проекта.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июнь 2017-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Создание проекта.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Защита проекта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Подготовительный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1.Формирование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УМК по проекту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2.Диагностика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– первичная по использованию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интернет-технологий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Сентябрь-декабрь 2017-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Подготовка учебного материала.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Подготовка диагностического материала.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Мониторинг ЭОР.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Практический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1.Внедрение проекта в учебный процесс;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2.Корректировка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проекта.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Ноябрь 2017-апрель 2018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Проведение занятий с применением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интернет-технологий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Обобщающий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1.Подведение итогов внедрения;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2.Оформление результатов работы по проекту;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3. </a:t>
                      </a: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Диагностика – вторичная по использованию </a:t>
                      </a:r>
                      <a:r>
                        <a:rPr lang="ru-RU" sz="12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интернет-технологий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Май 2018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Аналитический отчет по итогам внедрения проекта.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Рефлексия.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Внедренческий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1.Использование опыта проекта в процессе дальнейшей работы;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2.Распространение опыта. 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Май -июнь 2018гг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Трансляции опыта работы (публикации, выступления, открытые уроки).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  <a:p>
                      <a:pPr marL="342900" lvl="0" indent="-342900" algn="ctr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ru-RU" sz="12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</a:rPr>
                        <a:t>Разработка авторской программы.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42862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i="1" u="sng" dirty="0" smtClean="0">
                <a:solidFill>
                  <a:srgbClr val="002060"/>
                </a:solidFill>
              </a:rPr>
              <a:t>Планируемые образовательные результаты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6143644"/>
          </a:xfrm>
        </p:spPr>
        <p:txBody>
          <a:bodyPr/>
          <a:lstStyle/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1. 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400" b="1" dirty="0" smtClean="0">
                <a:solidFill>
                  <a:srgbClr val="002060"/>
                </a:solidFill>
              </a:rPr>
              <a:t> как неограниченное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обогащение содержания </a:t>
            </a:r>
            <a:r>
              <a:rPr lang="ru-RU" sz="2400" b="1" dirty="0" smtClean="0">
                <a:solidFill>
                  <a:srgbClr val="002060"/>
                </a:solidFill>
              </a:rPr>
              <a:t>обучения созданию мультипликации: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выполнение учебных задач </a:t>
            </a:r>
            <a:r>
              <a:rPr lang="ru-RU" sz="2400" b="1" dirty="0" smtClean="0">
                <a:solidFill>
                  <a:srgbClr val="002060"/>
                </a:solidFill>
              </a:rPr>
              <a:t>по программе,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исследовательская деятельность </a:t>
            </a:r>
            <a:r>
              <a:rPr lang="ru-RU" sz="2400" b="1" dirty="0" smtClean="0">
                <a:solidFill>
                  <a:srgbClr val="002060"/>
                </a:solidFill>
              </a:rPr>
              <a:t>по программе,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самостоятельное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принятие решений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</a:p>
          <a:p>
            <a:pPr>
              <a:buFontTx/>
              <a:buChar char="-"/>
            </a:pPr>
            <a:r>
              <a:rPr lang="ru-RU" sz="2400" b="1" i="1" u="sng" dirty="0" smtClean="0">
                <a:solidFill>
                  <a:srgbClr val="C00000"/>
                </a:solidFill>
              </a:rPr>
              <a:t>проверка знаний </a:t>
            </a:r>
            <a:r>
              <a:rPr lang="ru-RU" sz="2400" b="1" dirty="0" smtClean="0">
                <a:solidFill>
                  <a:srgbClr val="002060"/>
                </a:solidFill>
              </a:rPr>
              <a:t>по программе…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 Приобретение навыков работы  с «полезным» Интернетом.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400" b="1" dirty="0" smtClean="0">
                <a:solidFill>
                  <a:srgbClr val="002060"/>
                </a:solidFill>
              </a:rPr>
              <a:t> как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средство общекультурного развития</a:t>
            </a:r>
            <a:r>
              <a:rPr lang="ru-RU" sz="2400" b="1" dirty="0" smtClean="0">
                <a:solidFill>
                  <a:srgbClr val="002060"/>
                </a:solidFill>
              </a:rPr>
              <a:t> ребенка.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 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400" b="1" dirty="0" smtClean="0">
                <a:solidFill>
                  <a:srgbClr val="002060"/>
                </a:solidFill>
              </a:rPr>
              <a:t> как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средство развития </a:t>
            </a:r>
            <a:r>
              <a:rPr lang="ru-RU" sz="2400" b="1" i="1" u="sng" dirty="0" err="1" smtClean="0">
                <a:solidFill>
                  <a:srgbClr val="C00000"/>
                </a:solidFill>
              </a:rPr>
              <a:t>коммуникативности</a:t>
            </a:r>
            <a:r>
              <a:rPr lang="ru-RU" sz="2400" b="1" i="1" u="sng" dirty="0" smtClean="0">
                <a:solidFill>
                  <a:srgbClr val="C00000"/>
                </a:solidFill>
              </a:rPr>
              <a:t>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400" b="1" dirty="0" smtClean="0">
                <a:solidFill>
                  <a:srgbClr val="002060"/>
                </a:solidFill>
              </a:rPr>
              <a:t> как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средство развития умения работать с информацией и перерабатывать её</a:t>
            </a:r>
            <a:r>
              <a:rPr lang="ru-RU" sz="2400" b="1" i="1" u="sng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82594"/>
          </a:xfrm>
        </p:spPr>
        <p:txBody>
          <a:bodyPr/>
          <a:lstStyle/>
          <a:p>
            <a:r>
              <a:rPr lang="ru-RU" sz="2800" b="1" i="1" u="sng" dirty="0" smtClean="0">
                <a:solidFill>
                  <a:srgbClr val="002060"/>
                </a:solidFill>
              </a:rPr>
              <a:t>Социальные эффекты проекта</a:t>
            </a:r>
            <a:endParaRPr lang="ru-RU" sz="2800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642918"/>
            <a:ext cx="8929718" cy="621508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	 </a:t>
            </a:r>
            <a:r>
              <a:rPr lang="ru-RU" sz="2200" b="1" dirty="0" smtClean="0">
                <a:solidFill>
                  <a:srgbClr val="002060"/>
                </a:solidFill>
              </a:rPr>
              <a:t>Внедрение </a:t>
            </a:r>
            <a:r>
              <a:rPr lang="ru-RU" sz="22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200" b="1" dirty="0" smtClean="0">
                <a:solidFill>
                  <a:srgbClr val="002060"/>
                </a:solidFill>
              </a:rPr>
              <a:t> :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позволит сделать учащихся не пассивными наблюдателями, а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активными участниками </a:t>
            </a:r>
            <a:r>
              <a:rPr lang="ru-RU" sz="2200" b="1" dirty="0" smtClean="0">
                <a:solidFill>
                  <a:srgbClr val="002060"/>
                </a:solidFill>
              </a:rPr>
              <a:t>работы,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повысит заинтересованность </a:t>
            </a:r>
            <a:r>
              <a:rPr lang="ru-RU" sz="2200" b="1" dirty="0" smtClean="0">
                <a:solidFill>
                  <a:srgbClr val="002060"/>
                </a:solidFill>
              </a:rPr>
              <a:t>учащихся в изучении предмета,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возможность учащимся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подходить к работе творчески</a:t>
            </a:r>
            <a:r>
              <a:rPr lang="ru-RU" sz="2200" b="1" dirty="0" smtClean="0">
                <a:solidFill>
                  <a:srgbClr val="002060"/>
                </a:solidFill>
              </a:rPr>
              <a:t>,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возможность учащимся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добывать знания самостоятельно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 повысит у учащихся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мотивация к обучению, результативность обучения,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возможность  осуществления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индивидуализации в обучении, индивидуализации контроля</a:t>
            </a:r>
            <a:r>
              <a:rPr lang="ru-RU" sz="2200" b="1" dirty="0" smtClean="0">
                <a:solidFill>
                  <a:srgbClr val="002060"/>
                </a:solidFill>
              </a:rPr>
              <a:t> знаний учащихся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в привлекательной форме,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уменьшение временных затрат</a:t>
            </a:r>
            <a:r>
              <a:rPr lang="ru-RU" sz="2200" b="1" dirty="0" smtClean="0">
                <a:solidFill>
                  <a:srgbClr val="002060"/>
                </a:solidFill>
              </a:rPr>
              <a:t>, 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возможность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развития </a:t>
            </a:r>
            <a:r>
              <a:rPr lang="ru-RU" sz="2200" b="1" i="1" u="sng" dirty="0" err="1" smtClean="0">
                <a:solidFill>
                  <a:srgbClr val="C00000"/>
                </a:solidFill>
              </a:rPr>
              <a:t>коммуникативности</a:t>
            </a:r>
            <a:r>
              <a:rPr lang="ru-RU" sz="2200" b="1" dirty="0" smtClean="0">
                <a:solidFill>
                  <a:srgbClr val="002060"/>
                </a:solidFill>
              </a:rPr>
              <a:t>,</a:t>
            </a:r>
          </a:p>
          <a:p>
            <a:pPr>
              <a:buNone/>
            </a:pPr>
            <a:r>
              <a:rPr lang="ru-RU" sz="2200" b="1" dirty="0" smtClean="0">
                <a:solidFill>
                  <a:srgbClr val="002060"/>
                </a:solidFill>
              </a:rPr>
              <a:t>- даст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оптимальное сочетание индивидуальной и групповой </a:t>
            </a:r>
            <a:r>
              <a:rPr lang="ru-RU" sz="2200" b="1" dirty="0" smtClean="0">
                <a:solidFill>
                  <a:srgbClr val="002060"/>
                </a:solidFill>
              </a:rPr>
              <a:t>работы,</a:t>
            </a:r>
          </a:p>
          <a:p>
            <a:pPr>
              <a:buFontTx/>
              <a:buChar char="-"/>
            </a:pPr>
            <a:r>
              <a:rPr lang="ru-RU" sz="2200" b="1" dirty="0" smtClean="0">
                <a:solidFill>
                  <a:srgbClr val="002060"/>
                </a:solidFill>
              </a:rPr>
              <a:t>поддержит у учащегося состояния </a:t>
            </a:r>
            <a:r>
              <a:rPr lang="ru-RU" sz="2200" b="1" i="1" u="sng" dirty="0" smtClean="0">
                <a:solidFill>
                  <a:srgbClr val="C00000"/>
                </a:solidFill>
              </a:rPr>
              <a:t>психологического комфорта</a:t>
            </a:r>
            <a:r>
              <a:rPr lang="ru-RU" sz="22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pPr lvl="0"/>
            <a:r>
              <a:rPr lang="ru-RU" sz="3200" b="1" dirty="0" smtClean="0">
                <a:solidFill>
                  <a:srgbClr val="002060"/>
                </a:solidFill>
              </a:rPr>
              <a:t/>
            </a:r>
            <a:br>
              <a:rPr lang="ru-RU" sz="3200" b="1" dirty="0" smtClean="0">
                <a:solidFill>
                  <a:srgbClr val="002060"/>
                </a:solidFill>
              </a:rPr>
            </a:br>
            <a:r>
              <a:rPr lang="ru-RU" sz="3200" b="1" i="1" u="sng" dirty="0" smtClean="0">
                <a:solidFill>
                  <a:srgbClr val="002060"/>
                </a:solidFill>
              </a:rPr>
              <a:t>Риски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5257800"/>
          </a:xfrm>
        </p:spPr>
        <p:txBody>
          <a:bodyPr/>
          <a:lstStyle/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1. Риск, связанный с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организационными сложностями </a:t>
            </a:r>
            <a:r>
              <a:rPr lang="ru-RU" sz="2400" b="1" dirty="0" smtClean="0">
                <a:solidFill>
                  <a:srgbClr val="002060"/>
                </a:solidFill>
              </a:rPr>
              <a:t>в реализации обучения, нехватка компьютеров.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 Проблемы с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составлением расписания </a:t>
            </a:r>
            <a:r>
              <a:rPr lang="ru-RU" sz="2400" b="1" dirty="0" smtClean="0">
                <a:solidFill>
                  <a:srgbClr val="002060"/>
                </a:solidFill>
              </a:rPr>
              <a:t>с учётом требований </a:t>
            </a:r>
            <a:r>
              <a:rPr lang="ru-RU" sz="2400" b="1" dirty="0" err="1" smtClean="0">
                <a:solidFill>
                  <a:srgbClr val="002060"/>
                </a:solidFill>
              </a:rPr>
              <a:t>СанПин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3. 	Недостаточная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психологическая готовность </a:t>
            </a:r>
            <a:r>
              <a:rPr lang="ru-RU" sz="2400" b="1" dirty="0" smtClean="0">
                <a:solidFill>
                  <a:srgbClr val="002060"/>
                </a:solidFill>
              </a:rPr>
              <a:t>учащихся, родителей, к обучению по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интернет-технологиям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4.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Эмоционально-физическая перегрузка </a:t>
            </a:r>
            <a:r>
              <a:rPr lang="ru-RU" sz="2400" b="1" dirty="0" smtClean="0">
                <a:solidFill>
                  <a:srgbClr val="002060"/>
                </a:solidFill>
              </a:rPr>
              <a:t>педагога.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5. Риски, связанные с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ограниченностью ИКТ </a:t>
            </a:r>
            <a:r>
              <a:rPr lang="ru-RU" sz="2400" b="1" dirty="0" smtClean="0">
                <a:solidFill>
                  <a:srgbClr val="002060"/>
                </a:solidFill>
              </a:rPr>
              <a:t>ресурсов: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 недостаточная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пропускная способность </a:t>
            </a:r>
            <a:r>
              <a:rPr lang="ru-RU" sz="2400" b="1" dirty="0" smtClean="0">
                <a:solidFill>
                  <a:srgbClr val="002060"/>
                </a:solidFill>
              </a:rPr>
              <a:t>Интернет-каналов,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</a:t>
            </a:r>
            <a:r>
              <a:rPr lang="ru-RU" sz="2400" b="1" i="1" u="sng" dirty="0" smtClean="0">
                <a:solidFill>
                  <a:srgbClr val="C00000"/>
                </a:solidFill>
              </a:rPr>
              <a:t>моральное устаревание </a:t>
            </a:r>
            <a:r>
              <a:rPr lang="ru-RU" sz="2400" b="1" dirty="0" smtClean="0">
                <a:solidFill>
                  <a:srgbClr val="002060"/>
                </a:solidFill>
              </a:rPr>
              <a:t>аппаратного и программного обеспечения.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/>
          <a:lstStyle/>
          <a:p>
            <a:pPr marL="6350" indent="9525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rgbClr val="002060"/>
                </a:solidFill>
              </a:rPr>
              <a:t>Учащиеся в будущем должны стать </a:t>
            </a:r>
            <a:r>
              <a:rPr lang="ru-RU" sz="2000" b="1" i="1" u="sng" dirty="0" smtClean="0">
                <a:solidFill>
                  <a:srgbClr val="C00000"/>
                </a:solidFill>
              </a:rPr>
              <a:t>гражданами информационного общества</a:t>
            </a:r>
            <a:r>
              <a:rPr lang="ru-RU" sz="2000" b="1" dirty="0" smtClean="0">
                <a:solidFill>
                  <a:srgbClr val="002060"/>
                </a:solidFill>
              </a:rPr>
              <a:t>. Оно в большей степени заинтересовано в том, чтобы учащиеся были способны самостоятельно, активно действовать, принимать решения, гибко адаптироваться к изменяющимся условиям жизни, формировать такое качество, как </a:t>
            </a:r>
            <a:r>
              <a:rPr lang="ru-RU" sz="2000" b="1" i="1" u="sng" dirty="0" smtClean="0">
                <a:solidFill>
                  <a:srgbClr val="C00000"/>
                </a:solidFill>
              </a:rPr>
              <a:t>профессиональный универсализм </a:t>
            </a:r>
            <a:r>
              <a:rPr lang="ru-RU" sz="2000" b="1" dirty="0" smtClean="0">
                <a:solidFill>
                  <a:srgbClr val="002060"/>
                </a:solidFill>
              </a:rPr>
              <a:t>– способность менять сферы и способы деятельности. Решать эти задачи позволит внедрение Интернет - технологий.</a:t>
            </a:r>
          </a:p>
          <a:p>
            <a:pPr marL="6350" indent="9525">
              <a:buNone/>
            </a:pP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		Педагогу </a:t>
            </a:r>
            <a:r>
              <a:rPr lang="ru-RU" sz="2000" b="1" dirty="0" smtClean="0">
                <a:solidFill>
                  <a:srgbClr val="C00000"/>
                </a:solidFill>
              </a:rPr>
              <a:t>Интернет – технологии  позволят</a:t>
            </a:r>
            <a:r>
              <a:rPr lang="ru-RU" sz="2000" b="1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 отрабатывать у учащихся  глубину и прочность знаний;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 развивать и закреплять умения и навыки;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 развивать технологическое мышление, умения самостоятельно планировать свою учебную, самообразовательную деятельность;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- воспитывать привычки последовательной организации учебных занятий;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 развивать творческое отношение к деятельности;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- воспитывать открытость, честность, доброжелательность, сопереживание, взаимопомощь, </a:t>
            </a:r>
            <a:r>
              <a:rPr lang="ru-RU" sz="2000" b="1" dirty="0" err="1" smtClean="0">
                <a:solidFill>
                  <a:srgbClr val="002060"/>
                </a:solidFill>
              </a:rPr>
              <a:t>коммуникативность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marL="6350" indent="9525">
              <a:buNone/>
            </a:pPr>
            <a:endParaRPr lang="ru-RU" sz="2000" dirty="0" smtClean="0"/>
          </a:p>
          <a:p>
            <a:pPr marL="6350" lvl="0" indent="9525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" lvl="0" indent="9525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" lvl="0" indent="9525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i="1" u="sng" dirty="0" smtClean="0">
                <a:solidFill>
                  <a:srgbClr val="002060"/>
                </a:solidFill>
              </a:rPr>
              <a:t>Практическая значимость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	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</a:t>
            </a:r>
            <a:r>
              <a:rPr lang="ru-RU" sz="2800" b="1" i="1" u="sng" dirty="0" smtClean="0">
                <a:solidFill>
                  <a:srgbClr val="C00000"/>
                </a:solidFill>
              </a:rPr>
              <a:t>Будет разработана программа </a:t>
            </a:r>
            <a:r>
              <a:rPr lang="ru-RU" sz="2800" b="1" dirty="0" smtClean="0">
                <a:solidFill>
                  <a:srgbClr val="002060"/>
                </a:solidFill>
              </a:rPr>
              <a:t>с применением </a:t>
            </a:r>
            <a:r>
              <a:rPr lang="ru-RU" sz="28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800" b="1" dirty="0" smtClean="0">
                <a:solidFill>
                  <a:srgbClr val="002060"/>
                </a:solidFill>
              </a:rPr>
              <a:t> в обучении созданию авторской детской мультипликации.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Данную программу </a:t>
            </a:r>
            <a:r>
              <a:rPr lang="ru-RU" sz="2800" b="1" i="1" u="sng" dirty="0" smtClean="0">
                <a:solidFill>
                  <a:srgbClr val="C00000"/>
                </a:solidFill>
              </a:rPr>
              <a:t>можно будет использовать </a:t>
            </a:r>
            <a:r>
              <a:rPr lang="ru-RU" sz="2800" b="1" dirty="0" smtClean="0">
                <a:solidFill>
                  <a:srgbClr val="002060"/>
                </a:solidFill>
              </a:rPr>
              <a:t>в других  учреждениях дополнительного образования.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04"/>
            <a:ext cx="9144000" cy="6429396"/>
          </a:xfrm>
        </p:spPr>
        <p:txBody>
          <a:bodyPr/>
          <a:lstStyle/>
          <a:p>
            <a:pPr>
              <a:buAutoNum type="arabicPeriod"/>
            </a:pPr>
            <a:r>
              <a:rPr lang="ru-RU" sz="1600" b="1" dirty="0" err="1" smtClean="0">
                <a:solidFill>
                  <a:srgbClr val="002060"/>
                </a:solidFill>
              </a:rPr>
              <a:t>Бершадский</a:t>
            </a:r>
            <a:r>
              <a:rPr lang="ru-RU" sz="1600" b="1" dirty="0" smtClean="0">
                <a:solidFill>
                  <a:srgbClr val="002060"/>
                </a:solidFill>
              </a:rPr>
              <a:t> М.Е.Возможные направления интеграции образовательных и </a:t>
            </a:r>
            <a:r>
              <a:rPr lang="ru-RU" sz="1800" b="1" dirty="0" smtClean="0">
                <a:solidFill>
                  <a:srgbClr val="002060"/>
                </a:solidFill>
              </a:rPr>
              <a:t>информационно-коммуникативных технологий // Педагогические технологии. - М., 2006. - №1.- с. 29-50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rgbClr val="002060"/>
                </a:solidFill>
              </a:rPr>
              <a:t>Брановский</a:t>
            </a:r>
            <a:r>
              <a:rPr lang="ru-RU" sz="1800" b="1" dirty="0" smtClean="0">
                <a:solidFill>
                  <a:srgbClr val="002060"/>
                </a:solidFill>
              </a:rPr>
              <a:t> Ю.С. Молчанов А.С. Педагогические информационные инновации (Введение в педагогическую информатику): </a:t>
            </a:r>
            <a:r>
              <a:rPr lang="ru-RU" sz="1800" b="1" dirty="0" err="1" smtClean="0">
                <a:solidFill>
                  <a:srgbClr val="002060"/>
                </a:solidFill>
              </a:rPr>
              <a:t>Учеб.пособие</a:t>
            </a:r>
            <a:r>
              <a:rPr lang="ru-RU" sz="1800" b="1" dirty="0" smtClean="0">
                <a:solidFill>
                  <a:srgbClr val="002060"/>
                </a:solidFill>
              </a:rPr>
              <a:t>. - Ставрополь: СГПУ, 1996.- 221с.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Зайцева Л.А. Использование информационных компьютерных технологий в учебном процессе и проблемы его методического обеспечения. // Интернет-журнал "</a:t>
            </a:r>
            <a:r>
              <a:rPr lang="ru-RU" sz="1800" b="1" dirty="0" err="1" smtClean="0">
                <a:solidFill>
                  <a:srgbClr val="002060"/>
                </a:solidFill>
              </a:rPr>
              <a:t>Эйдос</a:t>
            </a:r>
            <a:r>
              <a:rPr lang="ru-RU" sz="1800" b="1" dirty="0" smtClean="0">
                <a:solidFill>
                  <a:srgbClr val="002060"/>
                </a:solidFill>
              </a:rPr>
              <a:t>". - 2006. - 1 сентября. </a:t>
            </a:r>
            <a:r>
              <a:rPr lang="ru-RU" sz="1800" b="1" dirty="0" smtClean="0">
                <a:solidFill>
                  <a:srgbClr val="002060"/>
                </a:solidFill>
                <a:hlinkClick r:id="rId2"/>
              </a:rPr>
              <a:t>http://www.eidos.ru/journal/2006/0901-5.htm</a:t>
            </a:r>
            <a:r>
              <a:rPr lang="ru-RU" sz="1800" b="1" dirty="0" smtClean="0">
                <a:solidFill>
                  <a:srgbClr val="002060"/>
                </a:solidFill>
              </a:rPr>
              <a:t>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Краснова Г.А. Новые информационные технологии в образовании // Проблемы теории и методики обучения.- 2001.- № 5.- с. 39-42.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</a:rPr>
              <a:t>Лоренц А. Развитие и распространение Интернет - образования во всем мире // Высшее образование сегодня.- М., 2002.- № 7/8.- с.42-45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rgbClr val="002060"/>
                </a:solidFill>
              </a:rPr>
              <a:t>Селевко</a:t>
            </a:r>
            <a:r>
              <a:rPr lang="ru-RU" sz="1800" b="1" dirty="0" smtClean="0">
                <a:solidFill>
                  <a:srgbClr val="002060"/>
                </a:solidFill>
              </a:rPr>
              <a:t> Г. К. Современные образовательные технологии: Учебное пособие/,– М.: Народное образование, 1998. – 256 с.</a:t>
            </a:r>
          </a:p>
          <a:p>
            <a:pPr>
              <a:buAutoNum type="arabicPeriod"/>
            </a:pPr>
            <a:r>
              <a:rPr lang="ru-RU" sz="1800" b="1" dirty="0" err="1" smtClean="0">
                <a:solidFill>
                  <a:srgbClr val="002060"/>
                </a:solidFill>
              </a:rPr>
              <a:t>Селевко</a:t>
            </a:r>
            <a:r>
              <a:rPr lang="ru-RU" sz="1800" b="1" dirty="0" smtClean="0">
                <a:solidFill>
                  <a:srgbClr val="002060"/>
                </a:solidFill>
              </a:rPr>
              <a:t> Г.К. Педагогические технологии на основе информационно-коммуникационных средств. - М.: НИИ школьных технологий, 2005. - 208с. (Серия «Энциклопедия образовательных технологий»).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Якимчук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Н.А.  Педагогу детской студии мультипликации. Б.: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Графикс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, 2016, С.142.</a:t>
            </a:r>
          </a:p>
          <a:p>
            <a:pPr>
              <a:buAutoNum type="arabicPeriod"/>
            </a:pP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Якимчук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 Н.А.  Размышления на тему : «Разные пути развития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мульттерапии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».  Б.: </a:t>
            </a:r>
            <a:r>
              <a:rPr lang="ru-RU" sz="1800" b="1" dirty="0" err="1" smtClean="0">
                <a:solidFill>
                  <a:srgbClr val="002060"/>
                </a:solidFill>
                <a:cs typeface="Times New Roman" pitchFamily="18" charset="0"/>
              </a:rPr>
              <a:t>Графикс</a:t>
            </a:r>
            <a:r>
              <a:rPr lang="ru-RU" sz="1800" b="1" dirty="0" smtClean="0">
                <a:solidFill>
                  <a:srgbClr val="002060"/>
                </a:solidFill>
                <a:cs typeface="Times New Roman" pitchFamily="18" charset="0"/>
              </a:rPr>
              <a:t>, 2016, С.168.</a:t>
            </a:r>
          </a:p>
          <a:p>
            <a:endParaRPr lang="ru-RU" sz="1400" b="1" dirty="0" smtClean="0">
              <a:solidFill>
                <a:srgbClr val="002060"/>
              </a:solidFill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800" b="1" i="1" u="sng" dirty="0" err="1" smtClean="0">
                <a:solidFill>
                  <a:srgbClr val="002060"/>
                </a:solidFill>
              </a:rPr>
              <a:t>Интернет-источники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428736"/>
            <a:ext cx="8572560" cy="4525963"/>
          </a:xfrm>
        </p:spPr>
        <p:txBody>
          <a:bodyPr/>
          <a:lstStyle/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1</a:t>
            </a:r>
            <a:r>
              <a:rPr lang="ru-RU" sz="2400" b="1" dirty="0" smtClean="0">
                <a:solidFill>
                  <a:srgbClr val="002060"/>
                </a:solidFill>
              </a:rPr>
              <a:t>. http://www.educom.ru. – Национальная образовательная инициатива «Наша новая школа».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2. http://www.school.edu.ru. – Российский общеобразовательный портал.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3. http://mon.gov.ru/structure/minister. – Сайт Министерства образования (примерные программы, перечни учебников, методические письма).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4. http://www.it-n.ru. – Сеть творческих учителей.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5. </a:t>
            </a:r>
            <a:r>
              <a:rPr lang="en-US" sz="2400" b="1" dirty="0" smtClean="0">
                <a:solidFill>
                  <a:srgbClr val="002060"/>
                </a:solidFill>
              </a:rPr>
              <a:t>www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err="1" smtClean="0">
                <a:solidFill>
                  <a:srgbClr val="002060"/>
                </a:solidFill>
              </a:rPr>
              <a:t>fipi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r>
              <a:rPr lang="en-US" sz="2400" b="1" dirty="0" err="1" smtClean="0">
                <a:solidFill>
                  <a:srgbClr val="002060"/>
                </a:solidFill>
              </a:rPr>
              <a:t>ru</a:t>
            </a:r>
            <a:r>
              <a:rPr lang="ru-RU" sz="2400" b="1" dirty="0" smtClean="0">
                <a:solidFill>
                  <a:srgbClr val="002060"/>
                </a:solidFill>
              </a:rPr>
              <a:t>. – Федеральный институт педагогических измерений.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/>
          <a:lstStyle/>
          <a:p>
            <a:pPr algn="r"/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Приложение 1.</a:t>
            </a:r>
            <a:b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Виды деятельности при </a:t>
            </a:r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создании мультфильма </a:t>
            </a:r>
            <a:r>
              <a:rPr lang="ru-RU" sz="2800" b="1" i="1" u="sng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i="1" u="sng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4348" y="785794"/>
            <a:ext cx="8001056" cy="5857892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Поиск идеи для создания мультфильма,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Разработка сценария,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3. Рисование эскизов сцен, фонов, персонажей, деталей,</a:t>
            </a:r>
            <a:endParaRPr lang="ru-RU" sz="1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Создание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раскадровки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Написание экспликации мультфильма,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Создание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фонов, персонажей, кукол-марионеток. 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 Моделирование сцен, деталей,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создание «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подменок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8. Театрализация персонажей (обыгрывание детьми),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9. Музыкальные занятия,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10. Запись звука (черновой вариант),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 Подготовка рабочего места для съёмки,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12. Подготовка рабочих материалов для съёмки,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13. Съёмка мультфильма,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14. Монтаж видеоряда,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15. Запись звука(чистовая),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16. Монтаж полный,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17. Запись на носитель, 18. Премьера-праздник, 19. Анализ  всего проекта.</a:t>
            </a:r>
          </a:p>
        </p:txBody>
      </p:sp>
    </p:spTree>
    <p:extLst>
      <p:ext uri="{BB962C8B-B14F-4D97-AF65-F5344CB8AC3E}">
        <p14:creationId xmlns:p14="http://schemas.microsoft.com/office/powerpoint/2010/main" xmlns="" val="8331833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r>
              <a:rPr lang="ru-RU" sz="3200" b="1" i="1" u="sng" dirty="0" smtClean="0">
                <a:solidFill>
                  <a:srgbClr val="002060"/>
                </a:solidFill>
              </a:rPr>
              <a:t>Деятельность по реализации проекта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85789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</a:rPr>
              <a:t>Внедрение проекта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будет проводиться на базе ГБУ ДО ЦД (Ю)ТТ «</a:t>
            </a:r>
            <a:r>
              <a:rPr lang="ru-RU" sz="2400" b="1" dirty="0" err="1" smtClean="0">
                <a:solidFill>
                  <a:srgbClr val="002060"/>
                </a:solidFill>
              </a:rPr>
              <a:t>Старт+</a:t>
            </a:r>
            <a:r>
              <a:rPr lang="ru-RU" sz="2400" b="1" dirty="0" smtClean="0">
                <a:solidFill>
                  <a:srgbClr val="002060"/>
                </a:solidFill>
              </a:rPr>
              <a:t>»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Невского района Санкт-Петербурга.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</a:rPr>
              <a:t>Участники проекта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Учащиеся 7-17 лет ГБУ ДО ЦД (Ю) ТТ «</a:t>
            </a:r>
            <a:r>
              <a:rPr lang="ru-RU" sz="2400" b="1" dirty="0" err="1" smtClean="0">
                <a:solidFill>
                  <a:srgbClr val="002060"/>
                </a:solidFill>
              </a:rPr>
              <a:t>Старт+</a:t>
            </a:r>
            <a:r>
              <a:rPr lang="ru-RU" sz="2400" b="1" dirty="0" smtClean="0">
                <a:solidFill>
                  <a:srgbClr val="002060"/>
                </a:solidFill>
              </a:rPr>
              <a:t>» Невского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района Санкт-Петербурга.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</a:rPr>
              <a:t>Сроки осуществления проекта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Реализация инновационного проекта будет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проводиться  в учебный период с 2017- 2018гг. и состоит из 6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этапов. (см. план).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	</a:t>
            </a:r>
            <a:r>
              <a:rPr lang="ru-RU" sz="2400" b="1" u="sng" dirty="0" smtClean="0">
                <a:solidFill>
                  <a:srgbClr val="002060"/>
                </a:solidFill>
              </a:rPr>
              <a:t>Ответственный за реализацию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автор проекта, педагог дополнительного образования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высшей категории, </a:t>
            </a:r>
            <a:r>
              <a:rPr lang="ru-RU" sz="2400" b="1" dirty="0" err="1" smtClean="0">
                <a:solidFill>
                  <a:srgbClr val="002060"/>
                </a:solidFill>
              </a:rPr>
              <a:t>Якимчук</a:t>
            </a:r>
            <a:r>
              <a:rPr lang="ru-RU" sz="2400" b="1" dirty="0" smtClean="0">
                <a:solidFill>
                  <a:srgbClr val="002060"/>
                </a:solidFill>
              </a:rPr>
              <a:t> Надежда </a:t>
            </a:r>
            <a:r>
              <a:rPr lang="ru-RU" sz="2400" b="1" dirty="0" err="1" smtClean="0">
                <a:solidFill>
                  <a:srgbClr val="002060"/>
                </a:solidFill>
              </a:rPr>
              <a:t>Авраамовна</a:t>
            </a:r>
            <a:r>
              <a:rPr lang="ru-RU" sz="2400" b="1" dirty="0" smtClean="0">
                <a:solidFill>
                  <a:srgbClr val="002060"/>
                </a:solidFill>
              </a:rPr>
              <a:t>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928670"/>
          </a:xfrm>
        </p:spPr>
        <p:txBody>
          <a:bodyPr/>
          <a:lstStyle/>
          <a:p>
            <a:pPr algn="r"/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400" b="1" i="1" u="sng" dirty="0" smtClean="0">
                <a:solidFill>
                  <a:srgbClr val="002060"/>
                </a:solidFill>
              </a:rPr>
              <a:t>Приложение 2.</a:t>
            </a:r>
            <a:br>
              <a:rPr lang="ru-RU" sz="2400" b="1" i="1" u="sng" dirty="0" smtClean="0">
                <a:solidFill>
                  <a:srgbClr val="002060"/>
                </a:solidFill>
              </a:rPr>
            </a:br>
            <a:r>
              <a:rPr lang="ru-RU" sz="2400" b="1" i="1" u="sng" dirty="0" smtClean="0">
                <a:solidFill>
                  <a:srgbClr val="002060"/>
                </a:solidFill>
              </a:rPr>
              <a:t>Примерная технологическая цепочка,</a:t>
            </a:r>
            <a:r>
              <a:rPr lang="ru-RU" sz="2400" i="1" u="sng" dirty="0" smtClean="0">
                <a:solidFill>
                  <a:srgbClr val="002060"/>
                </a:solidFill>
              </a:rPr>
              <a:t> </a:t>
            </a:r>
            <a:r>
              <a:rPr lang="ru-RU" sz="2400" b="1" i="1" u="sng" dirty="0" smtClean="0">
                <a:solidFill>
                  <a:srgbClr val="002060"/>
                </a:solidFill>
              </a:rPr>
              <a:t>внедряемой  </a:t>
            </a:r>
            <a:r>
              <a:rPr lang="ru-RU" sz="2400" b="1" i="1" u="sng" dirty="0" err="1" smtClean="0">
                <a:solidFill>
                  <a:srgbClr val="002060"/>
                </a:solidFill>
              </a:rPr>
              <a:t>Интернет-технологии</a:t>
            </a:r>
            <a:r>
              <a:rPr lang="ru-RU" sz="2400" b="1" i="1" u="sng" dirty="0" smtClean="0">
                <a:solidFill>
                  <a:srgbClr val="002060"/>
                </a:solidFill>
              </a:rPr>
              <a:t> </a:t>
            </a:r>
            <a:r>
              <a:rPr lang="ru-RU" sz="2400" i="1" u="sng" dirty="0" smtClean="0">
                <a:solidFill>
                  <a:srgbClr val="002060"/>
                </a:solidFill>
              </a:rPr>
              <a:t>(на примере одного урока)</a:t>
            </a:r>
            <a:r>
              <a:rPr lang="ru-RU" i="1" u="sng" dirty="0" smtClean="0"/>
              <a:t/>
            </a:r>
            <a:br>
              <a:rPr lang="ru-RU" i="1" u="sng" dirty="0" smtClean="0"/>
            </a:br>
            <a:endParaRPr lang="ru-RU" i="1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140309"/>
          <a:ext cx="9072594" cy="54369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5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574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5798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9674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№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Наименование этапа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Действия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74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Подготовительный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Предварительное формирование темы 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8478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2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Психологический настрой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Определение значимости дела, выдвижение задач, вступительное слово, приветствие 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21002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3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Коллективное планирование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Заслушиваются варианты ответов на вопросы: Для кого? О ком? Какая тема? Где и когда? Как организовать? Кто участвует? Кто руководит? Какие герои?... и  осуществляется совместный выбор лучшего варианта игры, теста, викторины, проекта.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33263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4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Подготовка деятельности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Распределение обязанностей, уточнение плана, подготовка вопросов (использование Интернет).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6679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5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Собственно деятельность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Осуществление разработанного мероприятия (игра викторина, тест, исследование…).(использование Интернет)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18604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6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Подведение итогов  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1.Р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езультаты </a:t>
                      </a:r>
                      <a:r>
                        <a:rPr lang="ru-RU" sz="1800" b="1" kern="1200" dirty="0" err="1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автоматически-программно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(использование Интернет),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2. Анализ - беседа, круглый стол. Ответы на вопросы: что удалось, почему? Что не получилось? Как улучшить?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r"/>
            <a:r>
              <a:rPr lang="ru-RU" sz="2000" b="1" i="1" u="sng" dirty="0" smtClean="0"/>
              <a:t/>
            </a:r>
            <a:br>
              <a:rPr lang="ru-RU" sz="2000" b="1" i="1" u="sng" dirty="0" smtClean="0"/>
            </a:br>
            <a:r>
              <a:rPr lang="ru-RU" sz="2000" b="1" i="1" u="sng" dirty="0" smtClean="0"/>
              <a:t>Приложение 3.  </a:t>
            </a:r>
            <a:r>
              <a:rPr lang="ru-RU" sz="2000" i="1" u="sng" dirty="0" smtClean="0"/>
              <a:t/>
            </a:r>
            <a:br>
              <a:rPr lang="ru-RU" sz="2000" i="1" u="sng" dirty="0" smtClean="0"/>
            </a:br>
            <a:r>
              <a:rPr lang="ru-RU" sz="2000" b="1" i="1" u="sng" dirty="0" smtClean="0"/>
              <a:t>Личный вклад педагога в повышение качества реализации программы «Путешествие по </a:t>
            </a:r>
            <a:r>
              <a:rPr lang="ru-RU" sz="2000" b="1" i="1" u="sng" dirty="0" err="1" smtClean="0"/>
              <a:t>Мультстране</a:t>
            </a:r>
            <a:r>
              <a:rPr lang="ru-RU" sz="2000" b="1" i="1" u="sng" dirty="0" smtClean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572560" cy="5643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6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6288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48598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Наименование показателя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/>
                        <a:t>Описание показателя</a:t>
                      </a:r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8816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Обоснование выбора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Использование возможностей Интернет-  технологий</a:t>
                      </a: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способствует: повышению мотивации к учению, повышению эффективности образовательного процесса за счёт высокой степени наглядности, активизации познавательной деятельности, повышению качественной успеваемости учащихся, развитие наглядно- образного, информационного мышления, развитию навыков самообразования и самоконтроля, повышению активности и инициативности на уроке, повышению уровня комфортности обучения. Использование Интернет-  технологий  на занятиях помогает не только учащимся усвоить материал, но и педагогу творчески развиваться. Простота использования Интернет</a:t>
                      </a: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технологий </a:t>
                      </a:r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побуждает желание к исследовательской деятельности. В памяти человека остается ¼  часть услышанного материала,  1/3 часть увиденного, ½  часть увиденного и услышанного, ¾ части материала, если учащийся привлечен в активные действия в процессе обучения. Интернет-  технологии  позволяют создать условия для повышения качества процесса обучения</a:t>
                      </a:r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97373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Критерии использования 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(периодичность, тип урока,  этап изучения темы,  этап урока, вид деятельности (учитель-ученик) и т.д.)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кабинете имеются в наличии 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интерактивная доска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компьютер для учителя,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проектор,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видеокамера,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- компьютеры для учащихся,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выход в Интернет.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Периодичность: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Систематически на всех типах и этапах занятий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Тип занятия: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Все типы уроков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Этап изучения темы: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всех этапах изучения тем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Этап занятия: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Интернет-  технологии  могут быть использованы на любом этапе занятия: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для обозначения темы занятия;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в начале занятия с помощью вопросов по изучаемой теме, создавая проблемную ситуацию,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при объяснении нового материала.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Как сопровождение объяснения педагога (презентации, рисунки, видеофрагменты)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Для контроля учащихся (тесты, викторины).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Вид деятельности: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учитель-ученик, ученик-ученик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 педагога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: организует работу, выступая в роли консультанта,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тьютора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Действия учащегося: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учащиеся определяют недостатки и положительные стороны своей деятельности, анализируют, мысленно представляют возможные результаты изменений в своих действиях, самостоятельно оценивают выполнение заданий.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 выполнении заданий учащиеся не только готовят дополнительные материалы по теме, но и готовят небольшие презентации по темам программы.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Большое значение материалы ЭОР имеют при подготовке проектов, исследовательских  работ по темам программы.</a:t>
                      </a:r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948816">
                <a:tc>
                  <a:txBody>
                    <a:bodyPr/>
                    <a:lstStyle/>
                    <a:p>
                      <a:r>
                        <a:rPr lang="ru-RU" sz="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Результат</a:t>
                      </a:r>
                      <a:endParaRPr lang="ru-RU" sz="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(методическая и практическая направленность использования) </a:t>
                      </a:r>
                      <a:endParaRPr lang="ru-RU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1.Открытые занятия с использованием Интернет-  технологий .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2.Представление проекта внедрения Интернет-  технологий в  АППО. 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3.Приобретение учащимися навыков использования  Интернет-  технологий. 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4.Создание авторской программы по созданию авторской детской мультипликации.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с применением </a:t>
                      </a:r>
                      <a:r>
                        <a:rPr lang="ru-RU" sz="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Интернет-технологий</a:t>
                      </a:r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5. Транслирование опыта практических результатов профессиональной деятельности по использованию</a:t>
                      </a:r>
                    </a:p>
                    <a:p>
                      <a:r>
                        <a:rPr lang="ru-RU" sz="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Интернет-  технологий  в образовательном процессе(публикации)</a:t>
                      </a:r>
                      <a:endParaRPr lang="ru-RU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858280" cy="6357982"/>
          </a:xfrm>
        </p:spPr>
        <p:txBody>
          <a:bodyPr/>
          <a:lstStyle/>
          <a:p>
            <a:pPr lvl="0" algn="l"/>
            <a:r>
              <a:rPr lang="ru-RU" b="1" i="1" dirty="0" smtClean="0">
                <a:solidFill>
                  <a:schemeClr val="tx2"/>
                </a:solidFill>
              </a:rPr>
              <a:t>	</a:t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ru-RU" b="1" i="1" dirty="0" smtClean="0">
                <a:solidFill>
                  <a:schemeClr val="tx2"/>
                </a:solidFill>
              </a:rPr>
              <a:t>			</a:t>
            </a:r>
            <a:r>
              <a:rPr lang="ru-RU" sz="32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  <a:r>
              <a:rPr lang="ru-RU" b="1" i="1" dirty="0" smtClean="0">
                <a:solidFill>
                  <a:schemeClr val="tx2"/>
                </a:solidFill>
              </a:rPr>
              <a:t/>
            </a:r>
            <a:br>
              <a:rPr lang="ru-RU" b="1" i="1" dirty="0" smtClean="0">
                <a:solidFill>
                  <a:schemeClr val="tx2"/>
                </a:solidFill>
              </a:rPr>
            </a:br>
            <a:r>
              <a:rPr lang="en-US" sz="800" b="1" i="1" dirty="0" smtClean="0">
                <a:solidFill>
                  <a:schemeClr val="tx2"/>
                </a:solidFill>
              </a:rPr>
              <a:t/>
            </a:r>
            <a:br>
              <a:rPr lang="en-US" sz="800" b="1" i="1" dirty="0" smtClean="0">
                <a:solidFill>
                  <a:schemeClr val="tx2"/>
                </a:solidFill>
              </a:rPr>
            </a:br>
            <a:r>
              <a:rPr lang="en-US" sz="800" b="1" i="1" dirty="0" smtClean="0">
                <a:solidFill>
                  <a:schemeClr val="tx2"/>
                </a:solidFill>
              </a:rPr>
              <a:t/>
            </a:r>
            <a:br>
              <a:rPr lang="en-US" sz="800" b="1" i="1" dirty="0" smtClean="0">
                <a:solidFill>
                  <a:schemeClr val="tx2"/>
                </a:solidFill>
              </a:rPr>
            </a:br>
            <a:r>
              <a:rPr lang="ru-RU" sz="2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			</a:t>
            </a: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</a:t>
            </a:r>
            <a:b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		образования высшей категории</a:t>
            </a:r>
            <a:b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ГБУ ДО ЦД (Ю) ТТ «</a:t>
            </a:r>
            <a:r>
              <a:rPr lang="ru-RU" sz="21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Старт+</a:t>
            </a: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 Невского района</a:t>
            </a:r>
            <a:b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	Санкт-Петербурга,</a:t>
            </a: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Клуба Аниматоров</a:t>
            </a:r>
            <a:b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		«</a:t>
            </a:r>
            <a:r>
              <a:rPr lang="ru-RU" sz="21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МультСоздайка</a:t>
            </a:r>
            <a: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1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Спб</a:t>
            </a:r>
            <a: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b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Член Методического объединения </a:t>
            </a:r>
            <a:b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«Духовно-нравственные  ценности  учащихся»</a:t>
            </a: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Якимчук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Надежда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Авраамовна</a:t>
            </a: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Контакты: </a:t>
            </a:r>
            <a:r>
              <a:rPr lang="en-US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https://vk.com/club153326769 </a:t>
            </a:r>
            <a:r>
              <a:rPr lang="ru-RU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Yanalt@mail.r</a:t>
            </a:r>
            <a:r>
              <a:rPr lang="en-US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u</a:t>
            </a:r>
            <a:r>
              <a:rPr lang="en-US" sz="21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ru-RU" sz="22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 smtClean="0">
                <a:solidFill>
                  <a:srgbClr val="00B0F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  <a:r>
              <a:rPr lang="ru-RU" sz="2000" b="1" i="1" u="sng" dirty="0" smtClean="0">
                <a:solidFill>
                  <a:srgbClr val="00B0F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5"/>
              </a:rPr>
              <a:t>http://multiurok.ru/multsozdaika/activity/2</a:t>
            </a:r>
            <a:r>
              <a:rPr lang="ru-RU" sz="2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u="sng" dirty="0" smtClean="0">
                <a:solidFill>
                  <a:srgbClr val="00B0F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6"/>
              </a:rPr>
              <a:t>http://multtherapy.ru/studio/63#main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&lt;</a:t>
            </a:r>
            <a:r>
              <a:rPr lang="ru-RU" sz="2000" b="1" i="1" dirty="0" err="1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err="1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href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= "http://nsportal.ru/yakimchuk-nadezhda-avraamovna" &gt; Сайт руководителя Клуба аниматоров "</a:t>
            </a:r>
            <a:r>
              <a:rPr lang="ru-RU" sz="2000" b="1" i="1" dirty="0" err="1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МультСоздайка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"&lt;/</a:t>
            </a:r>
            <a:r>
              <a:rPr lang="ru-RU" sz="2000" b="1" i="1" dirty="0" err="1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1" i="1" dirty="0" smtClean="0">
                <a:solidFill>
                  <a:srgbClr val="7030A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b="1" i="1" dirty="0" smtClean="0">
                <a:solidFill>
                  <a:srgbClr val="008000"/>
                </a:solidFill>
              </a:rPr>
              <a:t/>
            </a:r>
            <a:br>
              <a:rPr lang="ru-RU" b="1" i="1" dirty="0" smtClean="0">
                <a:solidFill>
                  <a:srgbClr val="008000"/>
                </a:solidFill>
              </a:rPr>
            </a:br>
            <a:endParaRPr lang="ru-RU" b="1" i="1" dirty="0" smtClean="0">
              <a:solidFill>
                <a:srgbClr val="008000"/>
              </a:solidFill>
            </a:endParaRPr>
          </a:p>
        </p:txBody>
      </p:sp>
      <p:pic>
        <p:nvPicPr>
          <p:cNvPr id="49157" name="Picture 2" descr="I:\КА МС\КА тека\фототека\фото разное разбор\мой портрет для титров\порт1 прозр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43570" y="857232"/>
            <a:ext cx="3500430" cy="428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Надежда\Desktop\лого старт\лого старт+2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500042"/>
            <a:ext cx="2286016" cy="12353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293766291"/>
      </p:ext>
    </p:extLst>
  </p:cSld>
  <p:clrMapOvr>
    <a:masterClrMapping/>
  </p:clrMapOvr>
  <p:transition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фестиваль разбор\разбор\реализация Мультсоздайка разбор\повтор разбор\в работу лого\лого наше солнышко\лого фест исх\лого фестиваль мал\лого фестиваль png мал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562034">
            <a:off x="2405964" y="143559"/>
            <a:ext cx="288910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72198" y="274638"/>
            <a:ext cx="2614602" cy="3082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700" b="1" u="sng" dirty="0" smtClean="0"/>
              <a:t/>
            </a:r>
            <a:br>
              <a:rPr lang="ru-RU" sz="2700" b="1" u="sng" dirty="0" smtClean="0"/>
            </a:br>
            <a:r>
              <a:rPr lang="ru-RU" sz="2700" b="1" u="sng" dirty="0"/>
              <a:t/>
            </a:r>
            <a:br>
              <a:rPr lang="ru-RU" sz="2700" b="1" u="sng" dirty="0"/>
            </a:br>
            <a:r>
              <a:rPr lang="ru-RU" sz="2700" b="1" u="sng" dirty="0" smtClean="0"/>
              <a:t/>
            </a:r>
            <a:br>
              <a:rPr lang="ru-RU" sz="2700" b="1" u="sng" dirty="0" smtClean="0"/>
            </a:br>
            <a:r>
              <a:rPr lang="ru-RU" sz="2700" b="1" u="sng" dirty="0"/>
              <a:t/>
            </a:r>
            <a:br>
              <a:rPr lang="ru-RU" sz="2700" b="1" u="sng" dirty="0"/>
            </a:br>
            <a:r>
              <a:rPr lang="ru-RU" sz="2700" b="1" u="sng" dirty="0" smtClean="0"/>
              <a:t/>
            </a:r>
            <a:br>
              <a:rPr lang="ru-RU" sz="2700" b="1" u="sng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03798">
            <a:off x="1366434" y="1684789"/>
            <a:ext cx="7407989" cy="4419275"/>
          </a:xfrm>
        </p:spPr>
        <p:txBody>
          <a:bodyPr rtlCol="0">
            <a:normAutofit fontScale="85000" lnSpcReduction="20000"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5400" b="1" dirty="0">
              <a:ln/>
              <a:solidFill>
                <a:schemeClr val="accent3"/>
              </a:solidFill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/>
                <a:solidFill>
                  <a:srgbClr val="008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  Благодарю за внимание!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5400" b="1" dirty="0" smtClean="0">
              <a:ln/>
              <a:solidFill>
                <a:srgbClr val="008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400" b="1" dirty="0" smtClean="0">
                <a:ln/>
                <a:solidFill>
                  <a:srgbClr val="008000"/>
                </a:solidFill>
                <a:effectLst>
                  <a:glow rad="101600">
                    <a:srgbClr val="FFFF00">
                      <a:alpha val="60000"/>
                    </a:srgbClr>
                  </a:glow>
                  <a:reflection blurRad="6350" stA="55000" endA="50" endPos="85000" dist="60007" dir="5400000" sy="-100000" algn="bl" rotWithShape="0"/>
                </a:effectLst>
              </a:rPr>
              <a:t>Желаю успехов в освоении новых технологий!</a:t>
            </a:r>
            <a:endParaRPr lang="ru-RU" sz="5400" b="1" dirty="0">
              <a:ln/>
              <a:solidFill>
                <a:srgbClr val="008000"/>
              </a:solidFill>
              <a:effectLst>
                <a:glow rad="101600">
                  <a:srgbClr val="FFFF00">
                    <a:alpha val="60000"/>
                  </a:srgbClr>
                </a:glow>
                <a:reflection blurRad="6350" stA="55000" endA="50" endPos="85000" dist="60007" dir="5400000" sy="-100000" algn="bl" rotWithShape="0"/>
              </a:effectLst>
            </a:endParaRPr>
          </a:p>
        </p:txBody>
      </p:sp>
    </p:spTree>
  </p:cSld>
  <p:clrMapOvr>
    <a:masterClrMapping/>
  </p:clrMapOvr>
  <p:transition spd="slow">
    <p:newsflash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786842" cy="2082792"/>
          </a:xfrm>
        </p:spPr>
        <p:txBody>
          <a:bodyPr/>
          <a:lstStyle/>
          <a:p>
            <a:pPr lvl="1"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			</a:t>
            </a:r>
            <a:r>
              <a:rPr lang="ru-RU" sz="2800" b="1" i="1" u="sng" dirty="0" smtClean="0">
                <a:solidFill>
                  <a:srgbClr val="002060"/>
                </a:solidFill>
              </a:rPr>
              <a:t>Объект проекта</a:t>
            </a:r>
            <a:r>
              <a:rPr lang="ru-RU" sz="2800" u="sng" dirty="0" smtClean="0">
                <a:solidFill>
                  <a:srgbClr val="002060"/>
                </a:solidFill>
              </a:rPr>
              <a:t> 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Современная педагогическая Интернет-технология, которая внедряется  в учебный процесс объединения дополнительного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образования детей по созданию авторской детской мультипликации.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8858280" cy="4429132"/>
          </a:xfrm>
        </p:spPr>
        <p:txBody>
          <a:bodyPr/>
          <a:lstStyle/>
          <a:p>
            <a:pPr lvl="1"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Предмет проекта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Эффективность использования современной педагогической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Интернет-технологии</a:t>
            </a:r>
            <a:r>
              <a:rPr lang="ru-RU" sz="2400" b="1" dirty="0" smtClean="0">
                <a:solidFill>
                  <a:srgbClr val="002060"/>
                </a:solidFill>
              </a:rPr>
              <a:t> в учебной деятельности в условиях ГБУ ДО ЦД (Ю) ТТ «</a:t>
            </a:r>
            <a:r>
              <a:rPr lang="ru-RU" sz="2400" b="1" dirty="0" err="1" smtClean="0">
                <a:solidFill>
                  <a:srgbClr val="002060"/>
                </a:solidFill>
              </a:rPr>
              <a:t>Старт+</a:t>
            </a:r>
            <a:r>
              <a:rPr lang="ru-RU" sz="2400" b="1" dirty="0" smtClean="0">
                <a:solidFill>
                  <a:srgbClr val="002060"/>
                </a:solidFill>
              </a:rPr>
              <a:t>» Невского района Санкт-Петербурга.</a:t>
            </a:r>
          </a:p>
          <a:p>
            <a:pPr lvl="1"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Гипотеза проекта</a:t>
            </a:r>
            <a:r>
              <a:rPr lang="ru-RU" sz="2800" b="1" u="sng" dirty="0" smtClean="0">
                <a:solidFill>
                  <a:srgbClr val="002060"/>
                </a:solidFill>
              </a:rPr>
              <a:t> </a:t>
            </a:r>
            <a:endParaRPr lang="ru-RU" sz="2800" u="sng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Интернет-технологии</a:t>
            </a:r>
            <a:r>
              <a:rPr lang="ru-RU" sz="2400" b="1" dirty="0" smtClean="0">
                <a:solidFill>
                  <a:srgbClr val="002060"/>
                </a:solidFill>
              </a:rPr>
              <a:t> дает возможность педагогу: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добиваться повышения результативности в обучении;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 использовать учебное время продуктивно;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проводить занятия увлекательно.</a:t>
            </a:r>
          </a:p>
          <a:p>
            <a:pPr algn="ctr">
              <a:buNone/>
            </a:pPr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715404" cy="2511420"/>
          </a:xfrm>
        </p:spPr>
        <p:txBody>
          <a:bodyPr/>
          <a:lstStyle/>
          <a:p>
            <a:pPr algn="l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			</a:t>
            </a:r>
            <a:r>
              <a:rPr lang="ru-RU" sz="2800" b="1" i="1" u="sng" dirty="0" smtClean="0">
                <a:solidFill>
                  <a:srgbClr val="002060"/>
                </a:solidFill>
              </a:rPr>
              <a:t>Цель проекта</a:t>
            </a:r>
            <a:r>
              <a:rPr lang="ru-RU" sz="2400" b="1" u="sng" dirty="0" smtClean="0">
                <a:solidFill>
                  <a:srgbClr val="002060"/>
                </a:solidFill>
              </a:rPr>
              <a:t> </a:t>
            </a: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	Формирование определенных умений и навыков учащихся, необходимых в реализации программы «Путешествие по </a:t>
            </a:r>
            <a:r>
              <a:rPr lang="ru-RU" sz="2400" b="1" dirty="0" err="1" smtClean="0">
                <a:solidFill>
                  <a:srgbClr val="002060"/>
                </a:solidFill>
              </a:rPr>
              <a:t>Мультстране</a:t>
            </a:r>
            <a:r>
              <a:rPr lang="ru-RU" sz="2400" b="1" dirty="0" smtClean="0">
                <a:solidFill>
                  <a:srgbClr val="002060"/>
                </a:solidFill>
              </a:rPr>
              <a:t>» с использованием в образовательном процессе Интернет-технологий.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000372"/>
            <a:ext cx="8229600" cy="3268667"/>
          </a:xfrm>
        </p:spPr>
        <p:txBody>
          <a:bodyPr/>
          <a:lstStyle/>
          <a:p>
            <a:pPr algn="ctr">
              <a:buNone/>
            </a:pPr>
            <a:r>
              <a:rPr lang="ru-RU" sz="2800" b="1" i="1" u="sng" dirty="0" smtClean="0">
                <a:solidFill>
                  <a:srgbClr val="002060"/>
                </a:solidFill>
              </a:rPr>
              <a:t>Задачи проекта: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1). Изучить теоретическую и методическую литературу по теме: «Применение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Интернет-технологий</a:t>
            </a:r>
            <a:r>
              <a:rPr lang="ru-RU" sz="2400" b="1" dirty="0" smtClean="0">
                <a:solidFill>
                  <a:srgbClr val="002060"/>
                </a:solidFill>
              </a:rPr>
              <a:t> на занятиях объединения»;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2). Разработать УМК по теме проекта;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3). Внедрить комплекс мероприятий по теме проекта.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lvl="1"/>
            <a:r>
              <a:rPr lang="ru-RU" sz="3200" b="1" i="1" u="sng" dirty="0" smtClean="0">
                <a:solidFill>
                  <a:srgbClr val="002060"/>
                </a:solidFill>
              </a:rPr>
              <a:t>Актуальность проекта</a:t>
            </a:r>
            <a:endParaRPr lang="ru-RU" sz="3200" i="1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15436" cy="525780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	</a:t>
            </a:r>
            <a:r>
              <a:rPr lang="ru-RU" sz="2800" b="1" dirty="0" err="1" smtClean="0">
                <a:solidFill>
                  <a:srgbClr val="002060"/>
                </a:solidFill>
              </a:rPr>
              <a:t>Интернет-технологии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призваны реализовывать идеи: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личностно-ориентированного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и развивающего обучения,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-  повышения его эффективности и качества,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- усиление всех ступеней учебно-воспитательного процесса,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что в данное время является </a:t>
            </a:r>
            <a:r>
              <a:rPr lang="ru-RU" sz="2800" b="1" u="sng" dirty="0" smtClean="0">
                <a:solidFill>
                  <a:srgbClr val="002060"/>
                </a:solidFill>
              </a:rPr>
              <a:t>актуальной задачей</a:t>
            </a:r>
          </a:p>
          <a:p>
            <a:pPr algn="ctr">
              <a:buNone/>
            </a:pPr>
            <a:r>
              <a:rPr lang="ru-RU" sz="2800" b="1" u="sng" dirty="0" smtClean="0">
                <a:solidFill>
                  <a:srgbClr val="002060"/>
                </a:solidFill>
              </a:rPr>
              <a:t> в образовании</a:t>
            </a:r>
            <a:r>
              <a:rPr lang="ru-RU" b="1" u="sng" dirty="0" smtClean="0">
                <a:solidFill>
                  <a:srgbClr val="002060"/>
                </a:solidFill>
              </a:rPr>
              <a:t>.</a:t>
            </a:r>
            <a:endParaRPr lang="ru-RU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lvl="1"/>
            <a:r>
              <a:rPr lang="ru-RU" sz="2800" b="1" dirty="0" smtClean="0">
                <a:solidFill>
                  <a:srgbClr val="002060"/>
                </a:solidFill>
              </a:rPr>
              <a:t/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i="1" u="sng" dirty="0" smtClean="0">
                <a:solidFill>
                  <a:srgbClr val="002060"/>
                </a:solidFill>
              </a:rPr>
              <a:t>Характеристика реализуемой дополнительной общеобразовательной программы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14422"/>
            <a:ext cx="8572560" cy="5643578"/>
          </a:xfrm>
        </p:spPr>
        <p:txBody>
          <a:bodyPr/>
          <a:lstStyle/>
          <a:p>
            <a:pPr marL="6350" indent="9525">
              <a:buNone/>
              <a:tabLst>
                <a:tab pos="801688" algn="l"/>
              </a:tabLst>
            </a:pPr>
            <a:r>
              <a:rPr lang="ru-RU" sz="2400" b="1" dirty="0" smtClean="0">
                <a:solidFill>
                  <a:srgbClr val="002060"/>
                </a:solidFill>
              </a:rPr>
              <a:t>	Программа «Путешествие по </a:t>
            </a:r>
            <a:r>
              <a:rPr lang="ru-RU" sz="2400" b="1" dirty="0" err="1" smtClean="0">
                <a:solidFill>
                  <a:srgbClr val="002060"/>
                </a:solidFill>
              </a:rPr>
              <a:t>Мультстране</a:t>
            </a:r>
            <a:r>
              <a:rPr lang="ru-RU" sz="2400" b="1" dirty="0" smtClean="0">
                <a:solidFill>
                  <a:srgbClr val="002060"/>
                </a:solidFill>
              </a:rPr>
              <a:t>» призвана освоить  учащимися основы технологии перекладной мультипликации. </a:t>
            </a:r>
          </a:p>
          <a:p>
            <a:pPr marL="6350" indent="9525">
              <a:buNone/>
              <a:tabLst>
                <a:tab pos="801688" algn="l"/>
              </a:tabLst>
            </a:pPr>
            <a:r>
              <a:rPr lang="ru-RU" sz="2400" b="1" dirty="0" smtClean="0">
                <a:solidFill>
                  <a:srgbClr val="002060"/>
                </a:solidFill>
              </a:rPr>
              <a:t>	Создание мультфильмов относится к культурно-образовательным практикам. </a:t>
            </a:r>
          </a:p>
          <a:p>
            <a:pPr marL="6350" indent="9525">
              <a:buNone/>
              <a:tabLst>
                <a:tab pos="801688" algn="l"/>
              </a:tabLst>
            </a:pPr>
            <a:r>
              <a:rPr lang="ru-RU" sz="2400" b="1" dirty="0" smtClean="0">
                <a:solidFill>
                  <a:srgbClr val="002060"/>
                </a:solidFill>
              </a:rPr>
              <a:t>	Постигая азы анимации, учащиеся  знакомятся с ведущими профессиями художника, режиссера, сценариста, оператора, монтажера, звукорежиссера… Имеют возможность проживать эти роли, реализуясь и </a:t>
            </a:r>
            <a:r>
              <a:rPr lang="ru-RU" sz="2400" b="1" dirty="0" err="1" smtClean="0">
                <a:solidFill>
                  <a:srgbClr val="002060"/>
                </a:solidFill>
              </a:rPr>
              <a:t>самовыражаясь</a:t>
            </a:r>
            <a:r>
              <a:rPr lang="ru-RU" sz="2400" b="1" dirty="0" smtClean="0">
                <a:solidFill>
                  <a:srgbClr val="002060"/>
                </a:solidFill>
              </a:rPr>
              <a:t>  на каждом занятии.  Кроме этого, они  получают возможность посетить профессиональные студии мультипликации, музеи, кинотеатры.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 Приоритетная направленность программы: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 техническая.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i="1" u="sng" dirty="0" smtClean="0">
                <a:solidFill>
                  <a:srgbClr val="002060"/>
                </a:solidFill>
              </a:rPr>
              <a:t>Уже используемые в программе современные педагогические технологии:</a:t>
            </a:r>
            <a:endParaRPr lang="ru-RU" sz="2800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игровые;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проектные;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-исследовательские;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-информационно – коммуникационные;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 проблемного обучения;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-состязательные;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-«</a:t>
            </a:r>
            <a:r>
              <a:rPr lang="ru-RU" sz="2400" b="1" dirty="0" err="1" smtClean="0">
                <a:solidFill>
                  <a:srgbClr val="002060"/>
                </a:solidFill>
              </a:rPr>
              <a:t>портфолио</a:t>
            </a:r>
            <a:r>
              <a:rPr lang="ru-RU" sz="2400" b="1" dirty="0" smtClean="0">
                <a:solidFill>
                  <a:srgbClr val="002060"/>
                </a:solidFill>
              </a:rPr>
              <a:t>»…</a:t>
            </a:r>
          </a:p>
          <a:p>
            <a:pPr marL="6350" indent="9525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</a:t>
            </a:r>
          </a:p>
          <a:p>
            <a:pPr marL="6350" indent="9525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	</a:t>
            </a:r>
            <a:r>
              <a:rPr lang="ru-RU" sz="2400" b="1" u="sng" dirty="0" smtClean="0">
                <a:solidFill>
                  <a:srgbClr val="002060"/>
                </a:solidFill>
              </a:rPr>
              <a:t>Проект призван объединить  уже используемыми с </a:t>
            </a:r>
            <a:r>
              <a:rPr lang="ru-RU" sz="2400" b="1" u="sng" dirty="0" err="1" smtClean="0">
                <a:solidFill>
                  <a:srgbClr val="002060"/>
                </a:solidFill>
              </a:rPr>
              <a:t>Интернет-технологиями</a:t>
            </a:r>
            <a:r>
              <a:rPr lang="ru-RU" sz="2400" b="1" u="sng" dirty="0" smtClean="0">
                <a:solidFill>
                  <a:srgbClr val="002060"/>
                </a:solidFill>
              </a:rPr>
              <a:t>.</a:t>
            </a:r>
            <a:endParaRPr lang="ru-RU" sz="2400" u="sng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Надежда\Desktop\фото\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433978">
            <a:off x="4645627" y="2033197"/>
            <a:ext cx="4413005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Что, зачем и как снимают в детской анимации?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794" y="1071546"/>
            <a:ext cx="8107296" cy="5429288"/>
          </a:xfrm>
        </p:spPr>
        <p:txBody>
          <a:bodyPr/>
          <a:lstStyle/>
          <a:p>
            <a:pPr lvl="0">
              <a:buFontTx/>
              <a:buChar char="-"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Что?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образы, рожденные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фантазией ребёнка. </a:t>
            </a:r>
          </a:p>
          <a:p>
            <a:pPr lvl="0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Зачем?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для того, чтобы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выражать внутренний мир детей.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Tx/>
              <a:buChar char="-"/>
            </a:pPr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Как?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познавая новые виды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творчества, используя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перекладную технологию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создания мультипликации, 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приобретая навыки</a:t>
            </a:r>
          </a:p>
          <a:p>
            <a:pPr lvl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новых выразительных средств с помощью педагога.</a:t>
            </a:r>
          </a:p>
          <a:p>
            <a:pPr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183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user\Desktop\вебинар рабоч\фото заготовка - копия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35109">
            <a:off x="3599157" y="4582170"/>
            <a:ext cx="2714204" cy="2033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C:\Users\user\Desktop\вебинар рабоч\фото заготовка - копия\1 - коп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65584">
            <a:off x="6711147" y="3401232"/>
            <a:ext cx="2243447" cy="2271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Виды деятельности при </a:t>
            </a:r>
            <a:r>
              <a:rPr lang="ru-RU" sz="28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создании мультфильма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Надежда\Desktop\фото\IMG_0730.jpg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1357136">
            <a:off x="3351111" y="2038146"/>
            <a:ext cx="3167149" cy="1953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Надежда\Desktop\фото\DSCN123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318510">
            <a:off x="83029" y="774129"/>
            <a:ext cx="3302459" cy="2294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Надежда\Desktop\фото\DSC_0100а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1410170">
            <a:off x="6639747" y="699002"/>
            <a:ext cx="2106154" cy="267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Надежда\Desktop\фото\DSC00676а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417049">
            <a:off x="198493" y="3223525"/>
            <a:ext cx="3103412" cy="319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331833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2308</TotalTime>
  <Words>1504</Words>
  <Application>Microsoft Office PowerPoint</Application>
  <PresentationFormat>Экран (4:3)</PresentationFormat>
  <Paragraphs>316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Деятельность по реализации проекта</vt:lpstr>
      <vt:lpstr>    Объект проекта   Современная педагогическая Интернет-технология, которая внедряется  в учебный процесс объединения дополнительного образования детей по созданию авторской детской мультипликации. </vt:lpstr>
      <vt:lpstr>     Цель проекта   Формирование определенных умений и навыков учащихся, необходимых в реализации программы «Путешествие по Мультстране» с использованием в образовательном процессе Интернет-технологий.  </vt:lpstr>
      <vt:lpstr>Актуальность проекта</vt:lpstr>
      <vt:lpstr> Характеристика реализуемой дополнительной общеобразовательной программы </vt:lpstr>
      <vt:lpstr>Уже используемые в программе современные педагогические технологии:</vt:lpstr>
      <vt:lpstr> Что, зачем и как снимают в детской анимации? </vt:lpstr>
      <vt:lpstr> Виды деятельности при создании мультфильма  </vt:lpstr>
      <vt:lpstr>Виды деятельности при создании мультфильма и возможность применения интернет-технологий</vt:lpstr>
      <vt:lpstr>План – график выполнения проекта</vt:lpstr>
      <vt:lpstr> Планируемые образовательные результаты </vt:lpstr>
      <vt:lpstr>Социальные эффекты проекта</vt:lpstr>
      <vt:lpstr> Риски проекта </vt:lpstr>
      <vt:lpstr>    Выводы  </vt:lpstr>
      <vt:lpstr>   Практическая значимость проекта     </vt:lpstr>
      <vt:lpstr> Литература: </vt:lpstr>
      <vt:lpstr> Интернет-источники </vt:lpstr>
      <vt:lpstr> Приложение 1. Виды деятельности при создании мультфильма  </vt:lpstr>
      <vt:lpstr>  Приложение 2. Примерная технологическая цепочка, внедряемой  Интернет-технологии (на примере одного урока) </vt:lpstr>
      <vt:lpstr> Приложение 3.   Личный вклад педагога в повышение качества реализации программы «Путешествие по Мультстране» </vt:lpstr>
      <vt:lpstr>     Презентацию подготовила:        Педагог дополнительного    образования высшей категории ГБУ ДО ЦД (Ю) ТТ «Старт+» Невского района    Санкт-Петербурга, Руководитель Клуба Аниматоров    «МультСоздайка - Спб», Член Методического объединения  «Духовно-нравственные  ценности  учащихся»   Якимчук Надежда Авраамовна   Контакты: https://vk.com/club153326769        Yanalt@mail.ru   http://multiurok.ru/multsozdaika/activity/2 http://multtherapy.ru/studio/63#main Мой &lt;a href = "http://nsportal.ru/yakimchuk-nadezhda-avraamovna" &gt; Сайт руководителя Клуба аниматоров "МультСоздайка"&lt;/a&gt; </vt:lpstr>
      <vt:lpstr>         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Надежда</cp:lastModifiedBy>
  <cp:revision>234</cp:revision>
  <dcterms:created xsi:type="dcterms:W3CDTF">2009-10-09T13:36:04Z</dcterms:created>
  <dcterms:modified xsi:type="dcterms:W3CDTF">2018-06-22T01:02:49Z</dcterms:modified>
</cp:coreProperties>
</file>