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9" r:id="rId4"/>
    <p:sldId id="271" r:id="rId5"/>
    <p:sldId id="272" r:id="rId6"/>
    <p:sldId id="262" r:id="rId7"/>
    <p:sldId id="263" r:id="rId8"/>
    <p:sldId id="264" r:id="rId9"/>
    <p:sldId id="266" r:id="rId10"/>
    <p:sldId id="268" r:id="rId11"/>
    <p:sldId id="270" r:id="rId12"/>
    <p:sldId id="261" r:id="rId13"/>
    <p:sldId id="278" r:id="rId14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2" d="100"/>
          <a:sy n="102" d="100"/>
        </p:scale>
        <p:origin x="-438" y="-30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F6B31-DCB0-42EE-A0AC-94527D62D1BE}" type="datetimeFigureOut">
              <a:rPr lang="ru-RU" smtClean="0"/>
              <a:pPr/>
              <a:t>23.01.2019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49B9A-95CF-411B-8896-951FBA4BB8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F6B31-DCB0-42EE-A0AC-94527D62D1BE}" type="datetimeFigureOut">
              <a:rPr lang="ru-RU" smtClean="0"/>
              <a:pPr/>
              <a:t>23.01.2019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49B9A-95CF-411B-8896-951FBA4BB8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F6B31-DCB0-42EE-A0AC-94527D62D1BE}" type="datetimeFigureOut">
              <a:rPr lang="ru-RU" smtClean="0"/>
              <a:pPr/>
              <a:t>23.01.2019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49B9A-95CF-411B-8896-951FBA4BB8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F6B31-DCB0-42EE-A0AC-94527D62D1BE}" type="datetimeFigureOut">
              <a:rPr lang="ru-RU" smtClean="0"/>
              <a:pPr/>
              <a:t>23.01.2019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49B9A-95CF-411B-8896-951FBA4BB8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F6B31-DCB0-42EE-A0AC-94527D62D1BE}" type="datetimeFigureOut">
              <a:rPr lang="ru-RU" smtClean="0"/>
              <a:pPr/>
              <a:t>23.01.2019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49B9A-95CF-411B-8896-951FBA4BB8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F6B31-DCB0-42EE-A0AC-94527D62D1BE}" type="datetimeFigureOut">
              <a:rPr lang="ru-RU" smtClean="0"/>
              <a:pPr/>
              <a:t>23.01.2019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49B9A-95CF-411B-8896-951FBA4BB8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F6B31-DCB0-42EE-A0AC-94527D62D1BE}" type="datetimeFigureOut">
              <a:rPr lang="ru-RU" smtClean="0"/>
              <a:pPr/>
              <a:t>23.01.2019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49B9A-95CF-411B-8896-951FBA4BB8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F6B31-DCB0-42EE-A0AC-94527D62D1BE}" type="datetimeFigureOut">
              <a:rPr lang="ru-RU" smtClean="0"/>
              <a:pPr/>
              <a:t>23.01.2019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49B9A-95CF-411B-8896-951FBA4BB8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F6B31-DCB0-42EE-A0AC-94527D62D1BE}" type="datetimeFigureOut">
              <a:rPr lang="ru-RU" smtClean="0"/>
              <a:pPr/>
              <a:t>23.01.2019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49B9A-95CF-411B-8896-951FBA4BB8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F6B31-DCB0-42EE-A0AC-94527D62D1BE}" type="datetimeFigureOut">
              <a:rPr lang="ru-RU" smtClean="0"/>
              <a:pPr/>
              <a:t>23.01.2019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49B9A-95CF-411B-8896-951FBA4BB8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F6B31-DCB0-42EE-A0AC-94527D62D1BE}" type="datetimeFigureOut">
              <a:rPr lang="ru-RU" smtClean="0"/>
              <a:pPr/>
              <a:t>23.01.2019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49B9A-95CF-411B-8896-951FBA4BB8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0F6B31-DCB0-42EE-A0AC-94527D62D1BE}" type="datetimeFigureOut">
              <a:rPr lang="ru-RU" smtClean="0"/>
              <a:pPr/>
              <a:t>23.01.2019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349B9A-95CF-411B-8896-951FBA4BB82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12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g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proxvost.info/animals/asia/sobol.php" TargetMode="External"/><Relationship Id="rId3" Type="http://schemas.openxmlformats.org/officeDocument/2006/relationships/hyperlink" Target="http://itd0.mycdn.me/image?id=849853713425&amp;t=20&amp;plc=WEB&amp;tkn=*q831-pzs1XpXypRHCGv2nZgUJVs" TargetMode="External"/><Relationship Id="rId7" Type="http://schemas.openxmlformats.org/officeDocument/2006/relationships/hyperlink" Target="http://topkin.ru/best/lyudi/samyiy-molodoy-kosmonavt-v-istorii/" TargetMode="External"/><Relationship Id="rId2" Type="http://schemas.openxmlformats.org/officeDocument/2006/relationships/hyperlink" Target="http://static4.depositphotos.com/1000335/354/i/170/depositphotos_3543165-Arrow-right-icon-blue-isolated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onedio.ru/amp/7-nacionalnyh-geroev-kotoryh-kazhdyj-uvazhayushij-sebya-rossiyanin-dolzhen-obyazatelno-znat-v-lico-27860" TargetMode="External"/><Relationship Id="rId11" Type="http://schemas.openxmlformats.org/officeDocument/2006/relationships/hyperlink" Target="http://hntr.ru/video/&#1092;&#1072;&#1082;&#1090;&#1099;-&#1086;-&#1083;&#1080;&#1089;&#1072;&#1093;/" TargetMode="External"/><Relationship Id="rId5" Type="http://schemas.openxmlformats.org/officeDocument/2006/relationships/hyperlink" Target="https://yandex.kz/collections/card/594bb72f8cb1f700bbd40193/" TargetMode="External"/><Relationship Id="rId10" Type="http://schemas.openxmlformats.org/officeDocument/2006/relationships/hyperlink" Target="http://fotokto.ru/photo/view/5075068.html" TargetMode="External"/><Relationship Id="rId4" Type="http://schemas.openxmlformats.org/officeDocument/2006/relationships/hyperlink" Target="https://www.livingwithwolves.org/meet-the-wolf/" TargetMode="External"/><Relationship Id="rId9" Type="http://schemas.openxmlformats.org/officeDocument/2006/relationships/hyperlink" Target="https://givnost.ru/zhivotnye-altajskogo-kraya-opisanie-nazvaniya-i-vidy-zhivotnyx-altajskogo-kraya/" TargetMode="Externa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hvoinie.ru/wp-content/uploads/2012/05/&#1040;&#1083;&#1090;&#1072;&#1081;&#1089;&#1082;&#1080;&#1081;-&#1082;&#1077;&#1076;&#1088;.jpg" TargetMode="External"/><Relationship Id="rId13" Type="http://schemas.openxmlformats.org/officeDocument/2006/relationships/hyperlink" Target="http://mirplaneta.ru/tcvetok-romashka-foto-opisanie-primenenie.html" TargetMode="External"/><Relationship Id="rId3" Type="http://schemas.openxmlformats.org/officeDocument/2006/relationships/hyperlink" Target="https://photocentra.ru/work.php?id_photo=576711&amp;id_auth_photo=26413" TargetMode="External"/><Relationship Id="rId7" Type="http://schemas.openxmlformats.org/officeDocument/2006/relationships/hyperlink" Target="http://fotokto.ru/photo/view/829171.html" TargetMode="External"/><Relationship Id="rId12" Type="http://schemas.openxmlformats.org/officeDocument/2006/relationships/hyperlink" Target="http://rasfokus.ru/photos/photo2489994.html" TargetMode="External"/><Relationship Id="rId17" Type="http://schemas.openxmlformats.org/officeDocument/2006/relationships/image" Target="../media/image34.png"/><Relationship Id="rId2" Type="http://schemas.openxmlformats.org/officeDocument/2006/relationships/hyperlink" Target="https://truehunter.ru/415269a-na-kakih-ptits-ohotyatsya-vidyi-opisanie-foto" TargetMode="External"/><Relationship Id="rId16" Type="http://schemas.openxmlformats.org/officeDocument/2006/relationships/hyperlink" Target="https://givnost.ru/zhivotnye-altajskogo-kraya-opisanie-nazvaniya-i-vidy-zhivotnyx-altajskogo-kraya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photocentra.ru/work/783391" TargetMode="External"/><Relationship Id="rId11" Type="http://schemas.openxmlformats.org/officeDocument/2006/relationships/hyperlink" Target="http://pasekirossii.ru/Siberia/reg54" TargetMode="External"/><Relationship Id="rId5" Type="http://schemas.openxmlformats.org/officeDocument/2006/relationships/hyperlink" Target="https://sovety.guru/eda/polza-oblepihi" TargetMode="External"/><Relationship Id="rId15" Type="http://schemas.openxmlformats.org/officeDocument/2006/relationships/hyperlink" Target="https://zelenyjmir.ru/zayac/" TargetMode="External"/><Relationship Id="rId10" Type="http://schemas.openxmlformats.org/officeDocument/2006/relationships/hyperlink" Target="http://pasekirossii.ru/Siberia/reg42" TargetMode="External"/><Relationship Id="rId4" Type="http://schemas.openxmlformats.org/officeDocument/2006/relationships/hyperlink" Target="http://animalphoto.ru/photos/active/photo654.html" TargetMode="External"/><Relationship Id="rId9" Type="http://schemas.openxmlformats.org/officeDocument/2006/relationships/hyperlink" Target="http://&#1092;&#1083;&#1072;&#1075;&#1080;-&#1102;&#1075;&#1072;.&#1088;&#1092;/shop/product/gerb-altayskogo-kraya-0-33kh0-40m-ob-yemnaya-shelkografiya-v-bukovoy-ramke" TargetMode="External"/><Relationship Id="rId14" Type="http://schemas.openxmlformats.org/officeDocument/2006/relationships/hyperlink" Target="https://www.liveinternet.ru/users/5031314/post367213808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мка 3"/>
          <p:cNvSpPr/>
          <p:nvPr/>
        </p:nvSpPr>
        <p:spPr>
          <a:xfrm>
            <a:off x="0" y="0"/>
            <a:ext cx="9144000" cy="5143500"/>
          </a:xfrm>
          <a:prstGeom prst="frame">
            <a:avLst>
              <a:gd name="adj1" fmla="val 2208"/>
            </a:avLst>
          </a:prstGeom>
          <a:solidFill>
            <a:schemeClr val="accent4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Управляющая кнопка: сведения 6">
            <a:hlinkClick r:id="rId2" action="ppaction://hlinksldjump" highlightClick="1"/>
          </p:cNvPr>
          <p:cNvSpPr/>
          <p:nvPr/>
        </p:nvSpPr>
        <p:spPr>
          <a:xfrm>
            <a:off x="142844" y="4643452"/>
            <a:ext cx="357190" cy="333698"/>
          </a:xfrm>
          <a:prstGeom prst="actionButtonInformation">
            <a:avLst/>
          </a:prstGeom>
          <a:solidFill>
            <a:srgbClr val="00B0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14546" y="214296"/>
            <a:ext cx="4714908" cy="2000264"/>
          </a:xfrm>
          <a:solidFill>
            <a:schemeClr val="bg2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 fontScale="70000" lnSpcReduction="20000"/>
            <a:sp3d extrusionH="57150">
              <a:bevelT w="38100" h="38100"/>
            </a:sp3d>
          </a:bodyPr>
          <a:lstStyle/>
          <a:p>
            <a:r>
              <a:rPr lang="ru-RU" sz="7000" b="1" dirty="0" smtClean="0">
                <a:ln>
                  <a:solidFill>
                    <a:schemeClr val="accent6"/>
                  </a:solidFill>
                </a:ln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Викторина «Знаешь ли ты свой край?»</a:t>
            </a:r>
            <a:endParaRPr lang="ru-RU" sz="5100" b="1" dirty="0" smtClean="0">
              <a:ln>
                <a:solidFill>
                  <a:schemeClr val="accent6"/>
                </a:solidFill>
              </a:ln>
              <a:solidFill>
                <a:schemeClr val="accent6">
                  <a:lumMod val="50000"/>
                </a:schemeClr>
              </a:solidFill>
              <a:effectLst/>
              <a:cs typeface="Arial" pitchFamily="34" charset="0"/>
            </a:endParaRPr>
          </a:p>
          <a:p>
            <a:endParaRPr lang="ru-RU" sz="4200" b="1" dirty="0">
              <a:ln>
                <a:solidFill>
                  <a:schemeClr val="accent6"/>
                </a:solidFill>
              </a:ln>
              <a:solidFill>
                <a:schemeClr val="accent6">
                  <a:lumMod val="50000"/>
                </a:schemeClr>
              </a:solidFill>
              <a:effectLst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143504" y="3500444"/>
            <a:ext cx="3786214" cy="1500198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b="1" dirty="0" smtClean="0">
              <a:solidFill>
                <a:sysClr val="windowText" lastClr="000000"/>
              </a:solidFill>
            </a:endParaRPr>
          </a:p>
          <a:p>
            <a:pPr algn="ctr"/>
            <a:r>
              <a:rPr lang="ru-RU" sz="1600" b="1" dirty="0" smtClean="0">
                <a:solidFill>
                  <a:sysClr val="windowText" lastClr="000000"/>
                </a:solidFill>
              </a:rPr>
              <a:t>Выполнила воспитатель Малыхина Н.М. МБДОУ детский сад «Теремок» </a:t>
            </a:r>
          </a:p>
          <a:p>
            <a:pPr algn="ctr"/>
            <a:r>
              <a:rPr lang="ru-RU" sz="1600" b="1" dirty="0" err="1" smtClean="0">
                <a:solidFill>
                  <a:sysClr val="windowText" lastClr="000000"/>
                </a:solidFill>
              </a:rPr>
              <a:t>с.Усть</a:t>
            </a:r>
            <a:r>
              <a:rPr lang="ru-RU" sz="1600" b="1" dirty="0" smtClean="0">
                <a:solidFill>
                  <a:sysClr val="windowText" lastClr="000000"/>
                </a:solidFill>
              </a:rPr>
              <a:t>-Калманка  Алтайского края</a:t>
            </a:r>
          </a:p>
          <a:p>
            <a:pPr algn="ctr"/>
            <a:endParaRPr lang="ru-RU" sz="1400" b="1" dirty="0">
              <a:solidFill>
                <a:sysClr val="windowText" lastClr="000000"/>
              </a:solidFill>
            </a:endParaRPr>
          </a:p>
        </p:txBody>
      </p:sp>
      <p:pic>
        <p:nvPicPr>
          <p:cNvPr id="17410" name="Picture 2" descr="http://itd0.mycdn.me/image?id=849853713425&amp;t=20&amp;plc=WEB&amp;tkn=*q831-pzs1XpXypRHCGv2nZgUJVs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2285998"/>
            <a:ext cx="4286280" cy="192288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мка 3"/>
          <p:cNvSpPr/>
          <p:nvPr/>
        </p:nvSpPr>
        <p:spPr>
          <a:xfrm>
            <a:off x="0" y="0"/>
            <a:ext cx="9144000" cy="5143500"/>
          </a:xfrm>
          <a:prstGeom prst="frame">
            <a:avLst>
              <a:gd name="adj1" fmla="val 2208"/>
            </a:avLst>
          </a:prstGeom>
          <a:solidFill>
            <a:schemeClr val="accent4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1707654"/>
            <a:ext cx="2428892" cy="2124000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76200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ysClr val="windowText" lastClr="000000"/>
                </a:solidFill>
              </a:rPr>
              <a:t> </a:t>
            </a:r>
            <a:endParaRPr lang="ru-RU" b="1" dirty="0">
              <a:solidFill>
                <a:sysClr val="windowText" lastClr="0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215074" y="1732252"/>
            <a:ext cx="2428892" cy="212400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76200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ysClr val="windowText" lastClr="0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81990" y="214296"/>
            <a:ext cx="5747530" cy="78581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accent2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ysClr val="windowText" lastClr="000000"/>
                </a:solidFill>
              </a:rPr>
              <a:t>Самый ценный пушной зверек Алтая</a:t>
            </a:r>
            <a:endParaRPr lang="ru-RU" sz="3200" b="1" dirty="0">
              <a:solidFill>
                <a:sysClr val="windowText" lastClr="000000"/>
              </a:solidFill>
            </a:endParaRPr>
          </a:p>
        </p:txBody>
      </p:sp>
      <p:pic>
        <p:nvPicPr>
          <p:cNvPr id="9" name="Picture 2" descr="http://static4.depositphotos.com/1000335/354/i/170/depositphotos_3543165-Arrow-right-icon-blue-isolated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72528" y="4572014"/>
            <a:ext cx="434557" cy="432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357554" y="1732252"/>
            <a:ext cx="2428892" cy="2124000"/>
          </a:xfrm>
          <a:prstGeom prst="rect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76200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ysClr val="windowText" lastClr="00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мка 3"/>
          <p:cNvSpPr/>
          <p:nvPr/>
        </p:nvSpPr>
        <p:spPr>
          <a:xfrm>
            <a:off x="0" y="0"/>
            <a:ext cx="9144000" cy="5143500"/>
          </a:xfrm>
          <a:prstGeom prst="frame">
            <a:avLst>
              <a:gd name="adj1" fmla="val 2208"/>
            </a:avLst>
          </a:prstGeom>
          <a:solidFill>
            <a:schemeClr val="accent4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357554" y="1635646"/>
            <a:ext cx="2428892" cy="3024000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762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ysClr val="windowText" lastClr="0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215074" y="1635646"/>
            <a:ext cx="2428892" cy="30240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76200"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ysClr val="windowText" lastClr="0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928794" y="214296"/>
            <a:ext cx="5286412" cy="78581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accent2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ysClr val="windowText" lastClr="000000"/>
                </a:solidFill>
              </a:rPr>
              <a:t>«Карандашное»  дерево</a:t>
            </a:r>
          </a:p>
        </p:txBody>
      </p:sp>
      <p:pic>
        <p:nvPicPr>
          <p:cNvPr id="9" name="Picture 2" descr="http://static4.depositphotos.com/1000335/354/i/170/depositphotos_3543165-Arrow-right-icon-blue-isolated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72528" y="4572014"/>
            <a:ext cx="434557" cy="432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67544" y="1635646"/>
            <a:ext cx="2428892" cy="3024000"/>
          </a:xfrm>
          <a:prstGeom prst="rect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762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ysClr val="windowText" lastClr="000000"/>
                </a:solidFill>
              </a:rPr>
              <a:t> </a:t>
            </a:r>
            <a:endParaRPr lang="ru-RU" b="1" dirty="0">
              <a:solidFill>
                <a:sysClr val="windowText" lastClr="00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9"/>
            <a:ext cx="8229600" cy="57150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Источники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928677"/>
            <a:ext cx="8429684" cy="3891811"/>
          </a:xfrm>
        </p:spPr>
        <p:txBody>
          <a:bodyPr>
            <a:noAutofit/>
          </a:bodyPr>
          <a:lstStyle/>
          <a:p>
            <a:r>
              <a:rPr lang="ru-RU" sz="1400" dirty="0" smtClean="0">
                <a:solidFill>
                  <a:sysClr val="windowText" lastClr="000000"/>
                </a:solidFill>
              </a:rPr>
              <a:t>Стрелка </a:t>
            </a:r>
            <a:r>
              <a:rPr lang="en-US" sz="1400" dirty="0" smtClean="0">
                <a:solidFill>
                  <a:sysClr val="windowText" lastClr="000000"/>
                </a:solidFill>
                <a:hlinkClick r:id="rId2"/>
              </a:rPr>
              <a:t>http://static4.depositphotos.com/1000335/354/i/170/depositphotos_3543165-Arrow-right-icon-blue-isolated.jpg</a:t>
            </a:r>
            <a:r>
              <a:rPr lang="ru-RU" sz="1400" dirty="0" smtClean="0">
                <a:solidFill>
                  <a:sysClr val="windowText" lastClr="000000"/>
                </a:solidFill>
              </a:rPr>
              <a:t> </a:t>
            </a:r>
          </a:p>
          <a:p>
            <a:r>
              <a:rPr lang="ru-RU" sz="1400" dirty="0" smtClean="0">
                <a:solidFill>
                  <a:sysClr val="windowText" lastClr="000000"/>
                </a:solidFill>
              </a:rPr>
              <a:t>Смайлики </a:t>
            </a:r>
            <a:r>
              <a:rPr lang="en-US" sz="1400" dirty="0" smtClean="0">
                <a:solidFill>
                  <a:sysClr val="windowText" lastClr="000000"/>
                </a:solidFill>
                <a:hlinkClick r:id="rId3"/>
              </a:rPr>
              <a:t>http://itd0.mycdn.me/image?id=849853713425&amp;t=20&amp;plc=WEB&amp;tkn=*q831-pzs1XpXypRHCGv2nZgUJVs</a:t>
            </a:r>
            <a:r>
              <a:rPr lang="ru-RU" sz="1400" dirty="0" smtClean="0">
                <a:solidFill>
                  <a:sysClr val="windowText" lastClr="000000"/>
                </a:solidFill>
              </a:rPr>
              <a:t> </a:t>
            </a:r>
            <a:r>
              <a:rPr lang="ru-RU" sz="1400" dirty="0" smtClean="0">
                <a:solidFill>
                  <a:sysClr val="windowText" lastClr="000000"/>
                </a:solidFill>
              </a:rPr>
              <a:t> </a:t>
            </a:r>
            <a:endParaRPr lang="ru-RU" sz="1400" dirty="0" smtClean="0">
              <a:solidFill>
                <a:sysClr val="windowText" lastClr="000000"/>
              </a:solidFill>
            </a:endParaRPr>
          </a:p>
          <a:p>
            <a:r>
              <a:rPr lang="ru-RU" sz="1400" dirty="0" smtClean="0">
                <a:solidFill>
                  <a:sysClr val="windowText" lastClr="000000"/>
                </a:solidFill>
              </a:rPr>
              <a:t>Волк </a:t>
            </a:r>
            <a:r>
              <a:rPr lang="en-US" sz="1400" dirty="0">
                <a:solidFill>
                  <a:sysClr val="windowText" lastClr="000000"/>
                </a:solidFill>
                <a:hlinkClick r:id="rId4"/>
              </a:rPr>
              <a:t>https://</a:t>
            </a:r>
            <a:r>
              <a:rPr lang="en-US" sz="1400" dirty="0" smtClean="0">
                <a:solidFill>
                  <a:sysClr val="windowText" lastClr="000000"/>
                </a:solidFill>
                <a:hlinkClick r:id="rId4"/>
              </a:rPr>
              <a:t>www.livingwithwolves.org/meet-the-wolf/</a:t>
            </a:r>
            <a:r>
              <a:rPr lang="ru-RU" sz="1400" dirty="0" smtClean="0">
                <a:solidFill>
                  <a:sysClr val="windowText" lastClr="000000"/>
                </a:solidFill>
              </a:rPr>
              <a:t> </a:t>
            </a:r>
          </a:p>
          <a:p>
            <a:r>
              <a:rPr lang="ru-RU" sz="1400" dirty="0" smtClean="0">
                <a:solidFill>
                  <a:sysClr val="windowText" lastClr="000000"/>
                </a:solidFill>
              </a:rPr>
              <a:t>Медведь </a:t>
            </a:r>
            <a:r>
              <a:rPr lang="en-US" sz="1400" dirty="0" smtClean="0">
                <a:solidFill>
                  <a:sysClr val="windowText" lastClr="000000"/>
                </a:solidFill>
                <a:hlinkClick r:id="rId5"/>
              </a:rPr>
              <a:t>https</a:t>
            </a:r>
            <a:r>
              <a:rPr lang="en-US" sz="1400" dirty="0">
                <a:solidFill>
                  <a:sysClr val="windowText" lastClr="000000"/>
                </a:solidFill>
                <a:hlinkClick r:id="rId5"/>
              </a:rPr>
              <a:t>://yandex.kz/collections/card/594bb72f8cb1f700bbd40193</a:t>
            </a:r>
            <a:r>
              <a:rPr lang="en-US" sz="1400" dirty="0" smtClean="0">
                <a:solidFill>
                  <a:sysClr val="windowText" lastClr="000000"/>
                </a:solidFill>
                <a:hlinkClick r:id="rId5"/>
              </a:rPr>
              <a:t>/</a:t>
            </a:r>
            <a:r>
              <a:rPr lang="ru-RU" sz="1400" dirty="0" smtClean="0">
                <a:solidFill>
                  <a:sysClr val="windowText" lastClr="000000"/>
                </a:solidFill>
              </a:rPr>
              <a:t> </a:t>
            </a:r>
          </a:p>
          <a:p>
            <a:r>
              <a:rPr lang="ru-RU" sz="1400" dirty="0" smtClean="0">
                <a:solidFill>
                  <a:sysClr val="windowText" lastClr="000000"/>
                </a:solidFill>
              </a:rPr>
              <a:t>Терешкова </a:t>
            </a:r>
            <a:r>
              <a:rPr lang="en-US" sz="1400" dirty="0" smtClean="0">
                <a:solidFill>
                  <a:sysClr val="windowText" lastClr="000000"/>
                </a:solidFill>
                <a:hlinkClick r:id="rId6"/>
              </a:rPr>
              <a:t>https</a:t>
            </a:r>
            <a:r>
              <a:rPr lang="en-US" sz="1400" dirty="0">
                <a:solidFill>
                  <a:sysClr val="windowText" lastClr="000000"/>
                </a:solidFill>
                <a:hlinkClick r:id="rId6"/>
              </a:rPr>
              <a:t>://</a:t>
            </a:r>
            <a:r>
              <a:rPr lang="en-US" sz="1400" dirty="0" smtClean="0">
                <a:solidFill>
                  <a:sysClr val="windowText" lastClr="000000"/>
                </a:solidFill>
                <a:hlinkClick r:id="rId6"/>
              </a:rPr>
              <a:t>onedio.ru/amp/7-nacionalnyh-geroev-kotoryh-kazhdyj-uvazhayushij-sebya-rossiyanin-dolzhen-obyazatelno-znat-v-lico-27860</a:t>
            </a:r>
            <a:r>
              <a:rPr lang="ru-RU" sz="1400" dirty="0" smtClean="0">
                <a:solidFill>
                  <a:sysClr val="windowText" lastClr="000000"/>
                </a:solidFill>
              </a:rPr>
              <a:t> </a:t>
            </a:r>
          </a:p>
          <a:p>
            <a:r>
              <a:rPr lang="ru-RU" sz="1400" dirty="0" smtClean="0">
                <a:solidFill>
                  <a:sysClr val="windowText" lastClr="000000"/>
                </a:solidFill>
              </a:rPr>
              <a:t>Титов </a:t>
            </a:r>
            <a:r>
              <a:rPr lang="en-US" sz="1400" dirty="0">
                <a:solidFill>
                  <a:sysClr val="windowText" lastClr="000000"/>
                </a:solidFill>
                <a:hlinkClick r:id="rId7"/>
              </a:rPr>
              <a:t>http://topkin.ru/best/lyudi/samyiy-molodoy-kosmonavt-v-istorii</a:t>
            </a:r>
            <a:r>
              <a:rPr lang="en-US" sz="1400" dirty="0" smtClean="0">
                <a:solidFill>
                  <a:sysClr val="windowText" lastClr="000000"/>
                </a:solidFill>
                <a:hlinkClick r:id="rId7"/>
              </a:rPr>
              <a:t>/</a:t>
            </a:r>
            <a:r>
              <a:rPr lang="ru-RU" sz="1400" dirty="0" smtClean="0">
                <a:solidFill>
                  <a:sysClr val="windowText" lastClr="000000"/>
                </a:solidFill>
              </a:rPr>
              <a:t> </a:t>
            </a:r>
          </a:p>
          <a:p>
            <a:r>
              <a:rPr lang="ru-RU" sz="1400" dirty="0" smtClean="0">
                <a:solidFill>
                  <a:sysClr val="windowText" lastClr="000000"/>
                </a:solidFill>
              </a:rPr>
              <a:t>Соболь </a:t>
            </a:r>
            <a:r>
              <a:rPr lang="en-US" sz="1400" dirty="0" smtClean="0">
                <a:solidFill>
                  <a:sysClr val="windowText" lastClr="000000"/>
                </a:solidFill>
                <a:hlinkClick r:id="rId8"/>
              </a:rPr>
              <a:t>http</a:t>
            </a:r>
            <a:r>
              <a:rPr lang="en-US" sz="1400" dirty="0">
                <a:solidFill>
                  <a:sysClr val="windowText" lastClr="000000"/>
                </a:solidFill>
                <a:hlinkClick r:id="rId8"/>
              </a:rPr>
              <a:t>://</a:t>
            </a:r>
            <a:r>
              <a:rPr lang="en-US" sz="1400" dirty="0" smtClean="0">
                <a:solidFill>
                  <a:sysClr val="windowText" lastClr="000000"/>
                </a:solidFill>
                <a:hlinkClick r:id="rId8"/>
              </a:rPr>
              <a:t>www.proxvost.info/animals/asia/sobol.php</a:t>
            </a:r>
            <a:r>
              <a:rPr lang="ru-RU" sz="1400" dirty="0" smtClean="0">
                <a:solidFill>
                  <a:sysClr val="windowText" lastClr="000000"/>
                </a:solidFill>
              </a:rPr>
              <a:t> </a:t>
            </a:r>
          </a:p>
          <a:p>
            <a:r>
              <a:rPr lang="ru-RU" sz="1400" dirty="0" smtClean="0">
                <a:solidFill>
                  <a:sysClr val="windowText" lastClr="000000"/>
                </a:solidFill>
              </a:rPr>
              <a:t>Рысь </a:t>
            </a:r>
            <a:r>
              <a:rPr lang="en-US" sz="1400" dirty="0">
                <a:solidFill>
                  <a:sysClr val="windowText" lastClr="000000"/>
                </a:solidFill>
                <a:hlinkClick r:id="rId9"/>
              </a:rPr>
              <a:t>https://givnost.ru/zhivotnye-altajskogo-kraya-opisanie-nazvaniya-i-vidy-zhivotnyx-altajskogo-kraya</a:t>
            </a:r>
            <a:r>
              <a:rPr lang="en-US" sz="1400" dirty="0" smtClean="0">
                <a:solidFill>
                  <a:sysClr val="windowText" lastClr="000000"/>
                </a:solidFill>
                <a:hlinkClick r:id="rId9"/>
              </a:rPr>
              <a:t>/</a:t>
            </a:r>
            <a:r>
              <a:rPr lang="ru-RU" sz="1400" dirty="0" smtClean="0">
                <a:solidFill>
                  <a:sysClr val="windowText" lastClr="000000"/>
                </a:solidFill>
              </a:rPr>
              <a:t> </a:t>
            </a:r>
          </a:p>
          <a:p>
            <a:r>
              <a:rPr lang="ru-RU" sz="1400" dirty="0" smtClean="0">
                <a:solidFill>
                  <a:sysClr val="windowText" lastClr="000000"/>
                </a:solidFill>
              </a:rPr>
              <a:t>Косуля </a:t>
            </a:r>
            <a:r>
              <a:rPr lang="en-US" sz="1400" dirty="0">
                <a:solidFill>
                  <a:sysClr val="windowText" lastClr="000000"/>
                </a:solidFill>
                <a:hlinkClick r:id="rId9"/>
              </a:rPr>
              <a:t>https://givnost.ru/zhivotnye-altajskogo-kraya-opisanie-nazvaniya-i-vidy-zhivotnyx-altajskogo-kraya</a:t>
            </a:r>
            <a:r>
              <a:rPr lang="en-US" sz="1400" dirty="0" smtClean="0">
                <a:solidFill>
                  <a:sysClr val="windowText" lastClr="000000"/>
                </a:solidFill>
                <a:hlinkClick r:id="rId9"/>
              </a:rPr>
              <a:t>/</a:t>
            </a:r>
            <a:r>
              <a:rPr lang="ru-RU" sz="1400" dirty="0" smtClean="0">
                <a:solidFill>
                  <a:sysClr val="windowText" lastClr="000000"/>
                </a:solidFill>
              </a:rPr>
              <a:t> </a:t>
            </a:r>
          </a:p>
          <a:p>
            <a:r>
              <a:rPr lang="ru-RU" sz="1400" dirty="0" smtClean="0">
                <a:solidFill>
                  <a:sysClr val="windowText" lastClr="000000"/>
                </a:solidFill>
              </a:rPr>
              <a:t>Марал </a:t>
            </a:r>
            <a:r>
              <a:rPr lang="en-US" sz="1400" dirty="0">
                <a:solidFill>
                  <a:sysClr val="windowText" lastClr="000000"/>
                </a:solidFill>
                <a:hlinkClick r:id="rId10"/>
              </a:rPr>
              <a:t>http://</a:t>
            </a:r>
            <a:r>
              <a:rPr lang="en-US" sz="1400" dirty="0" smtClean="0">
                <a:solidFill>
                  <a:sysClr val="windowText" lastClr="000000"/>
                </a:solidFill>
                <a:hlinkClick r:id="rId10"/>
              </a:rPr>
              <a:t>fotokto.ru/photo/view/5075068.html</a:t>
            </a:r>
            <a:endParaRPr lang="ru-RU" sz="1400" dirty="0" smtClean="0">
              <a:solidFill>
                <a:sysClr val="windowText" lastClr="000000"/>
              </a:solidFill>
            </a:endParaRPr>
          </a:p>
          <a:p>
            <a:r>
              <a:rPr lang="ru-RU" sz="1400" dirty="0" smtClean="0">
                <a:solidFill>
                  <a:sysClr val="windowText" lastClr="000000"/>
                </a:solidFill>
              </a:rPr>
              <a:t>Лиса  </a:t>
            </a:r>
            <a:r>
              <a:rPr lang="en-US" sz="1400" dirty="0">
                <a:solidFill>
                  <a:sysClr val="windowText" lastClr="000000"/>
                </a:solidFill>
                <a:hlinkClick r:id="rId11"/>
              </a:rPr>
              <a:t>http://hntr.ru/video/</a:t>
            </a:r>
            <a:r>
              <a:rPr lang="ru-RU" sz="1400" dirty="0">
                <a:solidFill>
                  <a:sysClr val="windowText" lastClr="000000"/>
                </a:solidFill>
                <a:hlinkClick r:id="rId11"/>
              </a:rPr>
              <a:t>факты-о-лисах</a:t>
            </a:r>
            <a:r>
              <a:rPr lang="ru-RU" sz="1400" dirty="0" smtClean="0">
                <a:solidFill>
                  <a:sysClr val="windowText" lastClr="000000"/>
                </a:solidFill>
                <a:hlinkClick r:id="rId11"/>
              </a:rPr>
              <a:t>/</a:t>
            </a:r>
            <a:r>
              <a:rPr lang="ru-RU" sz="1400" dirty="0" smtClean="0">
                <a:solidFill>
                  <a:sysClr val="windowText" lastClr="000000"/>
                </a:solidFill>
              </a:rPr>
              <a:t> </a:t>
            </a:r>
          </a:p>
          <a:p>
            <a:endParaRPr lang="ru-RU" sz="900" dirty="0" smtClean="0">
              <a:solidFill>
                <a:sysClr val="windowText" lastClr="000000"/>
              </a:solidFill>
            </a:endParaRPr>
          </a:p>
        </p:txBody>
      </p:sp>
      <p:sp>
        <p:nvSpPr>
          <p:cNvPr id="4" name="Рамка 3"/>
          <p:cNvSpPr/>
          <p:nvPr/>
        </p:nvSpPr>
        <p:spPr>
          <a:xfrm>
            <a:off x="0" y="0"/>
            <a:ext cx="9144000" cy="5143500"/>
          </a:xfrm>
          <a:prstGeom prst="frame">
            <a:avLst>
              <a:gd name="adj1" fmla="val 2208"/>
            </a:avLst>
          </a:prstGeom>
          <a:solidFill>
            <a:schemeClr val="accent4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95486"/>
            <a:ext cx="8352928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/>
              <a:t>цапля </a:t>
            </a:r>
            <a:r>
              <a:rPr lang="ru-RU" sz="1400" u="sng" dirty="0">
                <a:hlinkClick r:id="rId2"/>
              </a:rPr>
              <a:t>https://truehunter.ru/415269a-na-kakih-ptits-ohotyatsya-vidyi-opisanie-foto</a:t>
            </a:r>
            <a:r>
              <a:rPr lang="ru-RU" sz="1400" dirty="0"/>
              <a:t> </a:t>
            </a:r>
          </a:p>
          <a:p>
            <a:r>
              <a:rPr lang="ru-RU" sz="1400" dirty="0"/>
              <a:t>лебедь  </a:t>
            </a:r>
            <a:r>
              <a:rPr lang="ru-RU" sz="1400" u="sng" dirty="0">
                <a:hlinkClick r:id="rId3"/>
              </a:rPr>
              <a:t>https://photocentra.ru/work.php?id_photo=576711&amp;id_auth_photo=26413</a:t>
            </a:r>
            <a:r>
              <a:rPr lang="ru-RU" sz="1400" dirty="0"/>
              <a:t> </a:t>
            </a:r>
          </a:p>
          <a:p>
            <a:r>
              <a:rPr lang="ru-RU" sz="1400" dirty="0"/>
              <a:t>пеликан </a:t>
            </a:r>
            <a:r>
              <a:rPr lang="ru-RU" sz="1400" u="sng" dirty="0">
                <a:hlinkClick r:id="rId4"/>
              </a:rPr>
              <a:t>http://animalphoto.ru/photos/active/photo654.html</a:t>
            </a:r>
            <a:r>
              <a:rPr lang="ru-RU" sz="1400" dirty="0"/>
              <a:t> </a:t>
            </a:r>
          </a:p>
          <a:p>
            <a:r>
              <a:rPr lang="ru-RU" sz="1400" dirty="0"/>
              <a:t>облепиха </a:t>
            </a:r>
            <a:r>
              <a:rPr lang="ru-RU" sz="1400" u="sng" dirty="0">
                <a:hlinkClick r:id="rId5"/>
              </a:rPr>
              <a:t>https://sovety.guru/eda/polza-oblepihi</a:t>
            </a:r>
            <a:r>
              <a:rPr lang="ru-RU" sz="1400" dirty="0"/>
              <a:t> </a:t>
            </a:r>
          </a:p>
          <a:p>
            <a:r>
              <a:rPr lang="ru-RU" sz="1400" dirty="0"/>
              <a:t>ежевика </a:t>
            </a:r>
            <a:r>
              <a:rPr lang="ru-RU" sz="1400" u="sng" dirty="0">
                <a:hlinkClick r:id="rId6"/>
              </a:rPr>
              <a:t>https://photocentra.ru/work/783391</a:t>
            </a:r>
            <a:r>
              <a:rPr lang="ru-RU" sz="1400" dirty="0"/>
              <a:t> </a:t>
            </a:r>
          </a:p>
          <a:p>
            <a:r>
              <a:rPr lang="ru-RU" sz="1400" dirty="0"/>
              <a:t>рябина </a:t>
            </a:r>
            <a:r>
              <a:rPr lang="ru-RU" sz="1400" u="sng" dirty="0">
                <a:hlinkClick r:id="rId7"/>
              </a:rPr>
              <a:t>http://</a:t>
            </a:r>
            <a:r>
              <a:rPr lang="ru-RU" sz="1400" u="sng" dirty="0" smtClean="0">
                <a:hlinkClick r:id="rId7"/>
              </a:rPr>
              <a:t>fotokto.ru/photo/view/829171.html</a:t>
            </a:r>
            <a:endParaRPr lang="ru-RU" sz="1400" u="sng" dirty="0" smtClean="0"/>
          </a:p>
          <a:p>
            <a:r>
              <a:rPr lang="ru-RU" sz="1400" dirty="0"/>
              <a:t>к</a:t>
            </a:r>
            <a:r>
              <a:rPr lang="ru-RU" sz="1400" dirty="0" smtClean="0"/>
              <a:t>едр  </a:t>
            </a:r>
            <a:r>
              <a:rPr lang="en-US" sz="1400" dirty="0">
                <a:hlinkClick r:id="rId8"/>
              </a:rPr>
              <a:t>http://hvoinie.ru/wp-content/uploads/2012/05/</a:t>
            </a:r>
            <a:r>
              <a:rPr lang="ru-RU" sz="1400" dirty="0">
                <a:hlinkClick r:id="rId8"/>
              </a:rPr>
              <a:t>Алтайский-кедр.</a:t>
            </a:r>
            <a:r>
              <a:rPr lang="en-US" sz="1400" dirty="0" smtClean="0">
                <a:hlinkClick r:id="rId8"/>
              </a:rPr>
              <a:t>jpg</a:t>
            </a:r>
            <a:r>
              <a:rPr lang="ru-RU" sz="1400" dirty="0" smtClean="0"/>
              <a:t> </a:t>
            </a:r>
            <a:endParaRPr lang="ru-RU" sz="1400" dirty="0"/>
          </a:p>
          <a:p>
            <a:r>
              <a:rPr lang="ru-RU" sz="1400" dirty="0"/>
              <a:t>герб алтайского края </a:t>
            </a:r>
            <a:r>
              <a:rPr lang="ru-RU" sz="1400" u="sng" dirty="0">
                <a:hlinkClick r:id="rId9"/>
              </a:rPr>
              <a:t>http://флаги-юга.рф/shop/product/gerb-altayskogo-kraya-0-33kh0-40m-ob-yemnaya-shelkografiya-v-bukovoy-ramke</a:t>
            </a:r>
            <a:r>
              <a:rPr lang="ru-RU" sz="1400" dirty="0"/>
              <a:t> </a:t>
            </a:r>
          </a:p>
          <a:p>
            <a:r>
              <a:rPr lang="ru-RU" sz="1400" dirty="0"/>
              <a:t>герб кемеровской области </a:t>
            </a:r>
            <a:r>
              <a:rPr lang="ru-RU" sz="1400" u="sng" dirty="0">
                <a:hlinkClick r:id="rId10"/>
              </a:rPr>
              <a:t>http://pasekirossii.ru/Siberia/reg42</a:t>
            </a:r>
            <a:r>
              <a:rPr lang="ru-RU" sz="1400" dirty="0"/>
              <a:t> </a:t>
            </a:r>
          </a:p>
          <a:p>
            <a:r>
              <a:rPr lang="ru-RU" sz="1400" dirty="0"/>
              <a:t>герб новосибирской области </a:t>
            </a:r>
            <a:r>
              <a:rPr lang="ru-RU" sz="1400" u="sng" dirty="0">
                <a:hlinkClick r:id="rId11"/>
              </a:rPr>
              <a:t>http://pasekirossii.ru/Siberia/reg54</a:t>
            </a:r>
            <a:r>
              <a:rPr lang="ru-RU" sz="1400" dirty="0"/>
              <a:t> </a:t>
            </a:r>
          </a:p>
          <a:p>
            <a:r>
              <a:rPr lang="ru-RU" sz="1400" dirty="0"/>
              <a:t>василек </a:t>
            </a:r>
            <a:r>
              <a:rPr lang="ru-RU" sz="1400" u="sng" dirty="0">
                <a:hlinkClick r:id="rId12"/>
              </a:rPr>
              <a:t>http://rasfokus.ru/photos/photo2489994.html</a:t>
            </a:r>
            <a:r>
              <a:rPr lang="ru-RU" sz="1400" dirty="0"/>
              <a:t> </a:t>
            </a:r>
          </a:p>
          <a:p>
            <a:r>
              <a:rPr lang="ru-RU" sz="1400" dirty="0"/>
              <a:t>ромашка     </a:t>
            </a:r>
            <a:r>
              <a:rPr lang="ru-RU" sz="1400" u="sng" dirty="0">
                <a:hlinkClick r:id="rId13"/>
              </a:rPr>
              <a:t>http://mirplaneta.ru/tcvetok-romashka-foto-opisanie-primenenie.html</a:t>
            </a:r>
            <a:r>
              <a:rPr lang="ru-RU" sz="1400" dirty="0"/>
              <a:t> </a:t>
            </a:r>
          </a:p>
          <a:p>
            <a:r>
              <a:rPr lang="ru-RU" sz="1400" dirty="0"/>
              <a:t>огонек  </a:t>
            </a:r>
            <a:r>
              <a:rPr lang="ru-RU" sz="1400" u="sng" dirty="0">
                <a:hlinkClick r:id="rId14"/>
              </a:rPr>
              <a:t>https://www.liveinternet.ru/users/5031314/post367213808/</a:t>
            </a:r>
            <a:r>
              <a:rPr lang="ru-RU" sz="1400" dirty="0"/>
              <a:t>  </a:t>
            </a:r>
          </a:p>
          <a:p>
            <a:r>
              <a:rPr lang="ru-RU" sz="1400" dirty="0"/>
              <a:t>заяц   </a:t>
            </a:r>
            <a:r>
              <a:rPr lang="ru-RU" sz="1400" u="sng" dirty="0">
                <a:hlinkClick r:id="rId15"/>
              </a:rPr>
              <a:t>https://zelenyjmir.ru/zayac/</a:t>
            </a:r>
            <a:r>
              <a:rPr lang="ru-RU" sz="1400" dirty="0"/>
              <a:t> </a:t>
            </a:r>
          </a:p>
          <a:p>
            <a:r>
              <a:rPr lang="ru-RU" sz="1400" dirty="0"/>
              <a:t>кабан  </a:t>
            </a:r>
            <a:r>
              <a:rPr lang="ru-RU" sz="1400" u="sng" dirty="0">
                <a:hlinkClick r:id="rId16"/>
              </a:rPr>
              <a:t>https://givnost.ru/zhivotnye-altajskogo-kraya-opisanie-nazvaniya-i-vidy-zhivotnyx-altajskogo-kraya</a:t>
            </a:r>
            <a:r>
              <a:rPr lang="ru-RU" sz="1400" u="sng" dirty="0" smtClean="0">
                <a:hlinkClick r:id="rId16"/>
              </a:rPr>
              <a:t>/</a:t>
            </a:r>
            <a:endParaRPr lang="ru-RU" sz="1400" u="sng" dirty="0" smtClean="0"/>
          </a:p>
          <a:p>
            <a:r>
              <a:rPr lang="ru-RU" sz="1400" dirty="0"/>
              <a:t>р</a:t>
            </a:r>
            <a:r>
              <a:rPr lang="ru-RU" sz="1400" dirty="0" smtClean="0"/>
              <a:t>осомаха </a:t>
            </a:r>
            <a:r>
              <a:rPr lang="en-US" sz="1400" u="sng" dirty="0">
                <a:hlinkClick r:id="rId16"/>
              </a:rPr>
              <a:t>https://givnost.ru/zhivotnye-altajskogo-kraya-opisanie-nazvaniya-i-vidy-zhivotnyx-altajskogo-kraya</a:t>
            </a:r>
            <a:r>
              <a:rPr lang="en-US" sz="1400" u="sng" dirty="0" smtClean="0">
                <a:hlinkClick r:id="rId16"/>
              </a:rPr>
              <a:t>/</a:t>
            </a:r>
            <a:r>
              <a:rPr lang="ru-RU" sz="1400" u="sng" dirty="0" smtClean="0"/>
              <a:t> </a:t>
            </a:r>
          </a:p>
          <a:p>
            <a:endParaRPr lang="ru-RU" dirty="0"/>
          </a:p>
        </p:txBody>
      </p:sp>
      <p:sp>
        <p:nvSpPr>
          <p:cNvPr id="3" name="Управляющая кнопка: домой 2">
            <a:hlinkClick r:id="" action="ppaction://hlinkshowjump?jump=firstslide" highlightClick="1"/>
          </p:cNvPr>
          <p:cNvSpPr/>
          <p:nvPr/>
        </p:nvSpPr>
        <p:spPr>
          <a:xfrm>
            <a:off x="375250" y="4297607"/>
            <a:ext cx="596350" cy="668415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настраиваемая 6">
            <a:hlinkClick r:id="" action="ppaction://hlinkshowjump?jump=endshow" highlightClick="1"/>
          </p:cNvPr>
          <p:cNvSpPr/>
          <p:nvPr/>
        </p:nvSpPr>
        <p:spPr>
          <a:xfrm>
            <a:off x="8044612" y="4227934"/>
            <a:ext cx="583164" cy="617051"/>
          </a:xfrm>
          <a:prstGeom prst="actionButtonBlank">
            <a:avLst/>
          </a:prstGeom>
          <a:blipFill dpi="0" rotWithShape="1"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4603007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мка 3"/>
          <p:cNvSpPr/>
          <p:nvPr/>
        </p:nvSpPr>
        <p:spPr>
          <a:xfrm>
            <a:off x="0" y="0"/>
            <a:ext cx="9144000" cy="5143500"/>
          </a:xfrm>
          <a:prstGeom prst="frame">
            <a:avLst>
              <a:gd name="adj1" fmla="val 2208"/>
            </a:avLst>
          </a:prstGeom>
          <a:solidFill>
            <a:schemeClr val="accent4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96782" y="1563638"/>
            <a:ext cx="2428892" cy="2700000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762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ysClr val="windowText" lastClr="0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323190" y="1563638"/>
            <a:ext cx="2428892" cy="27000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76200"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ysClr val="windowText" lastClr="0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928794" y="214296"/>
            <a:ext cx="5286412" cy="78581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accent2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/>
            <a:r>
              <a:rPr lang="ru-RU" sz="2800" b="1" dirty="0">
                <a:solidFill>
                  <a:sysClr val="windowText" lastClr="000000"/>
                </a:solidFill>
              </a:rPr>
              <a:t>Г</a:t>
            </a:r>
            <a:r>
              <a:rPr lang="ru-RU" sz="2800" b="1" dirty="0" smtClean="0">
                <a:solidFill>
                  <a:sysClr val="windowText" lastClr="000000"/>
                </a:solidFill>
              </a:rPr>
              <a:t>ерб Алтайского края</a:t>
            </a:r>
          </a:p>
        </p:txBody>
      </p:sp>
      <p:pic>
        <p:nvPicPr>
          <p:cNvPr id="16386" name="Picture 2" descr="http://static4.depositphotos.com/1000335/354/i/170/depositphotos_3543165-Arrow-right-icon-blue-isolated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72528" y="4572014"/>
            <a:ext cx="434557" cy="432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6163612" y="1537206"/>
            <a:ext cx="2428892" cy="2700000"/>
          </a:xfrm>
          <a:prstGeom prst="rect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762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ysClr val="windowText" lastClr="00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мка 3"/>
          <p:cNvSpPr/>
          <p:nvPr/>
        </p:nvSpPr>
        <p:spPr>
          <a:xfrm>
            <a:off x="0" y="0"/>
            <a:ext cx="9144000" cy="5143500"/>
          </a:xfrm>
          <a:prstGeom prst="frame">
            <a:avLst>
              <a:gd name="adj1" fmla="val 2208"/>
            </a:avLst>
          </a:prstGeom>
          <a:solidFill>
            <a:schemeClr val="accent4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970" y="1419622"/>
            <a:ext cx="2428892" cy="298800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76200"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ysClr val="windowText" lastClr="0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489302" y="1419622"/>
            <a:ext cx="2428892" cy="29880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76200"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ysClr val="windowText" lastClr="0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91680" y="214296"/>
            <a:ext cx="5976664" cy="78581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accent2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ysClr val="windowText" lastClr="000000"/>
                </a:solidFill>
              </a:rPr>
              <a:t>Один из первых космонавтов, родом с Алтая</a:t>
            </a:r>
          </a:p>
        </p:txBody>
      </p:sp>
      <p:pic>
        <p:nvPicPr>
          <p:cNvPr id="9" name="Picture 2" descr="http://static4.depositphotos.com/1000335/354/i/170/depositphotos_3543165-Arrow-right-icon-blue-isolated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72528" y="4572014"/>
            <a:ext cx="434557" cy="432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6343478" y="1419622"/>
            <a:ext cx="2428892" cy="2988000"/>
          </a:xfrm>
          <a:prstGeom prst="rect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762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мка 3"/>
          <p:cNvSpPr/>
          <p:nvPr/>
        </p:nvSpPr>
        <p:spPr>
          <a:xfrm>
            <a:off x="0" y="0"/>
            <a:ext cx="9144000" cy="5143500"/>
          </a:xfrm>
          <a:prstGeom prst="frame">
            <a:avLst>
              <a:gd name="adj1" fmla="val 2208"/>
            </a:avLst>
          </a:prstGeom>
          <a:solidFill>
            <a:schemeClr val="accent4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0282" y="2787774"/>
            <a:ext cx="3420000" cy="2052000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76200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ysClr val="windowText" lastClr="0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64088" y="2768251"/>
            <a:ext cx="3420000" cy="20520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76200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ysClr val="windowText" lastClr="0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547664" y="214296"/>
            <a:ext cx="6027696" cy="78581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accent2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ysClr val="windowText" lastClr="000000"/>
                </a:solidFill>
              </a:rPr>
              <a:t>Животное занесено в Красную книгу Алтайского края</a:t>
            </a:r>
            <a:endParaRPr lang="ru-RU" sz="3200" b="1" dirty="0">
              <a:solidFill>
                <a:sysClr val="windowText" lastClr="000000"/>
              </a:solidFill>
            </a:endParaRPr>
          </a:p>
        </p:txBody>
      </p:sp>
      <p:pic>
        <p:nvPicPr>
          <p:cNvPr id="9" name="Picture 2" descr="http://static4.depositphotos.com/1000335/354/i/170/depositphotos_3543165-Arrow-right-icon-blue-isolated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483744" y="4420309"/>
            <a:ext cx="455361" cy="45268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203848" y="1203598"/>
            <a:ext cx="2952328" cy="2052000"/>
          </a:xfrm>
          <a:prstGeom prst="rect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76200"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ysClr val="windowText" lastClr="00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мка 3"/>
          <p:cNvSpPr/>
          <p:nvPr/>
        </p:nvSpPr>
        <p:spPr>
          <a:xfrm>
            <a:off x="0" y="0"/>
            <a:ext cx="9144000" cy="5143500"/>
          </a:xfrm>
          <a:prstGeom prst="frame">
            <a:avLst>
              <a:gd name="adj1" fmla="val 2208"/>
            </a:avLst>
          </a:prstGeom>
          <a:solidFill>
            <a:schemeClr val="accent4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419872" y="1633908"/>
            <a:ext cx="2428892" cy="205200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762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ysClr val="windowText" lastClr="0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360914" y="1635646"/>
            <a:ext cx="2428892" cy="205200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762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ysClr val="windowText" lastClr="0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95736" y="214296"/>
            <a:ext cx="5184576" cy="78581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accent2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ysClr val="windowText" lastClr="000000"/>
                </a:solidFill>
              </a:rPr>
              <a:t>Растение Красной книги Алтайского края</a:t>
            </a:r>
            <a:endParaRPr lang="ru-RU" sz="3200" b="1" dirty="0">
              <a:solidFill>
                <a:sysClr val="windowText" lastClr="000000"/>
              </a:solidFill>
            </a:endParaRPr>
          </a:p>
        </p:txBody>
      </p:sp>
      <p:pic>
        <p:nvPicPr>
          <p:cNvPr id="9" name="Picture 2" descr="http://static4.depositphotos.com/1000335/354/i/170/depositphotos_3543165-Arrow-right-icon-blue-isolated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72528" y="4572014"/>
            <a:ext cx="434557" cy="432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67544" y="1635646"/>
            <a:ext cx="2428892" cy="2052000"/>
          </a:xfrm>
          <a:prstGeom prst="rect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76200"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ysClr val="windowText" lastClr="000000"/>
                </a:solidFill>
              </a:rPr>
              <a:t> </a:t>
            </a:r>
            <a:endParaRPr lang="ru-RU" b="1" dirty="0">
              <a:solidFill>
                <a:sysClr val="windowText" lastClr="00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мка 3"/>
          <p:cNvSpPr/>
          <p:nvPr/>
        </p:nvSpPr>
        <p:spPr>
          <a:xfrm>
            <a:off x="0" y="0"/>
            <a:ext cx="9144000" cy="5143500"/>
          </a:xfrm>
          <a:prstGeom prst="frame">
            <a:avLst>
              <a:gd name="adj1" fmla="val 2208"/>
            </a:avLst>
          </a:prstGeom>
          <a:solidFill>
            <a:schemeClr val="accent4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357554" y="1831502"/>
            <a:ext cx="2428892" cy="205200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76200"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ysClr val="windowText" lastClr="0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285786" y="1831502"/>
            <a:ext cx="2428892" cy="205200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762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ysClr val="windowText" lastClr="0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57140" y="226461"/>
            <a:ext cx="5739550" cy="78581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accent2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ysClr val="windowText" lastClr="000000"/>
                </a:solidFill>
              </a:rPr>
              <a:t>Эту ягоду </a:t>
            </a:r>
            <a:r>
              <a:rPr lang="ru-RU" sz="3200" b="1" dirty="0">
                <a:solidFill>
                  <a:sysClr val="windowText" lastClr="000000"/>
                </a:solidFill>
              </a:rPr>
              <a:t>н</a:t>
            </a:r>
            <a:r>
              <a:rPr lang="ru-RU" sz="3200" b="1" dirty="0" smtClean="0">
                <a:solidFill>
                  <a:sysClr val="windowText" lastClr="000000"/>
                </a:solidFill>
              </a:rPr>
              <a:t>азывают сибирским ананасом</a:t>
            </a:r>
            <a:endParaRPr lang="ru-RU" sz="3200" b="1" dirty="0">
              <a:solidFill>
                <a:sysClr val="windowText" lastClr="000000"/>
              </a:solidFill>
            </a:endParaRPr>
          </a:p>
        </p:txBody>
      </p:sp>
      <p:pic>
        <p:nvPicPr>
          <p:cNvPr id="10" name="Picture 2" descr="http://static4.depositphotos.com/1000335/354/i/170/depositphotos_3543165-Arrow-right-icon-blue-isolated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72528" y="4572014"/>
            <a:ext cx="434557" cy="432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67544" y="1805634"/>
            <a:ext cx="2428892" cy="2052000"/>
          </a:xfrm>
          <a:prstGeom prst="rect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762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ysClr val="windowText" lastClr="000000"/>
                </a:solidFill>
              </a:rPr>
              <a:t> </a:t>
            </a:r>
            <a:endParaRPr lang="ru-RU" b="1" dirty="0">
              <a:solidFill>
                <a:sysClr val="windowText" lastClr="00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мка 3"/>
          <p:cNvSpPr/>
          <p:nvPr/>
        </p:nvSpPr>
        <p:spPr>
          <a:xfrm>
            <a:off x="0" y="0"/>
            <a:ext cx="9144000" cy="5143500"/>
          </a:xfrm>
          <a:prstGeom prst="frame">
            <a:avLst>
              <a:gd name="adj1" fmla="val 2208"/>
            </a:avLst>
          </a:prstGeom>
          <a:solidFill>
            <a:schemeClr val="accent4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1781544"/>
            <a:ext cx="2428892" cy="205200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762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ysClr val="windowText" lastClr="000000"/>
                </a:solidFill>
              </a:rPr>
              <a:t> </a:t>
            </a:r>
            <a:endParaRPr lang="ru-RU" b="1" dirty="0">
              <a:solidFill>
                <a:sysClr val="windowText" lastClr="0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152898" y="1760754"/>
            <a:ext cx="2428892" cy="205200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76200"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ysClr val="windowText" lastClr="0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259632" y="214296"/>
            <a:ext cx="6912768" cy="78581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accent2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ysClr val="windowText" lastClr="000000"/>
                </a:solidFill>
              </a:rPr>
              <a:t>Эти птицы прилетают на зимовку  в Алтайский край  на озеро Светлое</a:t>
            </a:r>
            <a:endParaRPr lang="ru-RU" sz="3200" b="1" dirty="0">
              <a:solidFill>
                <a:sysClr val="windowText" lastClr="000000"/>
              </a:solidFill>
            </a:endParaRPr>
          </a:p>
        </p:txBody>
      </p:sp>
      <p:pic>
        <p:nvPicPr>
          <p:cNvPr id="9" name="Picture 2" descr="http://static4.depositphotos.com/1000335/354/i/170/depositphotos_3543165-Arrow-right-icon-blue-isolated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72528" y="4572014"/>
            <a:ext cx="434557" cy="432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268256" y="1781544"/>
            <a:ext cx="2428892" cy="2052000"/>
          </a:xfrm>
          <a:prstGeom prst="rect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76200"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ysClr val="windowText" lastClr="00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мка 3"/>
          <p:cNvSpPr/>
          <p:nvPr/>
        </p:nvSpPr>
        <p:spPr>
          <a:xfrm>
            <a:off x="0" y="0"/>
            <a:ext cx="9144000" cy="5143500"/>
          </a:xfrm>
          <a:prstGeom prst="frame">
            <a:avLst>
              <a:gd name="adj1" fmla="val 2208"/>
            </a:avLst>
          </a:prstGeom>
          <a:solidFill>
            <a:schemeClr val="accent4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1707654"/>
            <a:ext cx="2428892" cy="2160000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76200">
            <a:solidFill>
              <a:srgbClr val="92D05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ysClr val="windowText" lastClr="000000"/>
                </a:solidFill>
              </a:rPr>
              <a:t> </a:t>
            </a:r>
            <a:endParaRPr lang="ru-RU" b="1" dirty="0">
              <a:solidFill>
                <a:sysClr val="windowText" lastClr="0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300192" y="1700835"/>
            <a:ext cx="2428892" cy="216000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76200"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ysClr val="windowText" lastClr="0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475656" y="214296"/>
            <a:ext cx="6408712" cy="78581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accent2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ysClr val="windowText" lastClr="000000"/>
                </a:solidFill>
              </a:rPr>
              <a:t>Из рогов этого животного делают лекарство</a:t>
            </a:r>
            <a:endParaRPr lang="ru-RU" sz="3200" b="1" dirty="0">
              <a:solidFill>
                <a:sysClr val="windowText" lastClr="000000"/>
              </a:solidFill>
            </a:endParaRPr>
          </a:p>
        </p:txBody>
      </p:sp>
      <p:pic>
        <p:nvPicPr>
          <p:cNvPr id="9" name="Picture 2" descr="http://static4.depositphotos.com/1000335/354/i/170/depositphotos_3543165-Arrow-right-icon-blue-isolated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72528" y="4572014"/>
            <a:ext cx="434557" cy="432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357554" y="1707654"/>
            <a:ext cx="2428892" cy="2160000"/>
          </a:xfrm>
          <a:prstGeom prst="rect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76200"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ysClr val="windowText" lastClr="00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мка 3"/>
          <p:cNvSpPr/>
          <p:nvPr/>
        </p:nvSpPr>
        <p:spPr>
          <a:xfrm>
            <a:off x="0" y="0"/>
            <a:ext cx="9144000" cy="5143500"/>
          </a:xfrm>
          <a:prstGeom prst="frame">
            <a:avLst>
              <a:gd name="adj1" fmla="val 2208"/>
            </a:avLst>
          </a:prstGeom>
          <a:solidFill>
            <a:schemeClr val="accent4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419017" y="1707654"/>
            <a:ext cx="2428892" cy="248400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76200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ysClr val="windowText" lastClr="0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178595" y="1707654"/>
            <a:ext cx="2428892" cy="248400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762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>
              <a:solidFill>
                <a:sysClr val="windowText" lastClr="0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63688" y="267494"/>
            <a:ext cx="5739550" cy="78581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accent2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ysClr val="windowText" lastClr="000000"/>
                </a:solidFill>
              </a:rPr>
              <a:t>Его называют хозяином тайги</a:t>
            </a:r>
          </a:p>
        </p:txBody>
      </p:sp>
      <p:pic>
        <p:nvPicPr>
          <p:cNvPr id="9" name="Picture 2" descr="http://static4.depositphotos.com/1000335/354/i/170/depositphotos_3543165-Arrow-right-icon-blue-isolated.jp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72528" y="4572014"/>
            <a:ext cx="434557" cy="432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83568" y="1707654"/>
            <a:ext cx="2428892" cy="2484000"/>
          </a:xfrm>
          <a:prstGeom prst="rect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76200"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ysClr val="windowText" lastClr="000000"/>
                </a:solidFill>
              </a:rPr>
              <a:t> </a:t>
            </a:r>
            <a:endParaRPr lang="ru-RU" b="1" dirty="0">
              <a:solidFill>
                <a:sysClr val="windowText" lastClr="00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5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1306</TotalTime>
  <Words>217</Words>
  <Application>Microsoft Office PowerPoint</Application>
  <PresentationFormat>Экран (16:9)</PresentationFormat>
  <Paragraphs>49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Источники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дима</cp:lastModifiedBy>
  <cp:revision>119</cp:revision>
  <dcterms:created xsi:type="dcterms:W3CDTF">2017-12-28T17:13:38Z</dcterms:created>
  <dcterms:modified xsi:type="dcterms:W3CDTF">2019-01-23T12:02:14Z</dcterms:modified>
</cp:coreProperties>
</file>