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_rels/presentation.xml.rels" ContentType="application/vnd.openxmlformats-package.relationships+xml"/>
  <Override PartName="/ppt/media/image27.jpeg" ContentType="image/jpeg"/>
  <Override PartName="/ppt/media/image26.jpeg" ContentType="image/jpeg"/>
  <Override PartName="/ppt/media/image25.jpeg" ContentType="image/jpeg"/>
  <Override PartName="/ppt/media/image24.jpeg" ContentType="image/jpeg"/>
  <Override PartName="/ppt/media/image23.jpeg" ContentType="image/jpeg"/>
  <Override PartName="/ppt/media/image21.jpeg" ContentType="image/jpeg"/>
  <Override PartName="/ppt/media/image20.jpeg" ContentType="image/jpeg"/>
  <Override PartName="/ppt/media/image6.png" ContentType="image/png"/>
  <Override PartName="/ppt/media/image3.png" ContentType="image/png"/>
  <Override PartName="/ppt/media/image4.png" ContentType="image/png"/>
  <Override PartName="/ppt/media/image1.png" ContentType="image/png"/>
  <Override PartName="/ppt/media/image2.png" ContentType="image/png"/>
  <Override PartName="/ppt/media/image22.png" ContentType="image/png"/>
  <Override PartName="/ppt/media/image5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9.jpeg" ContentType="image/jpeg"/>
  <Override PartName="/ppt/media/image18.jpeg" ContentType="image/jpeg"/>
  <Override PartName="/ppt/media/image17.jpeg" ContentType="image/jpeg"/>
  <Override PartName="/ppt/media/image13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_rels/slideLayout45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11880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504000" y="5804280"/>
            <a:ext cx="11880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565200" y="475200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504000" y="580428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565200" y="580428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381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544320" y="4752000"/>
            <a:ext cx="381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585000" y="4752000"/>
            <a:ext cx="381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504000" y="5804280"/>
            <a:ext cx="381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544320" y="5804280"/>
            <a:ext cx="381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585000" y="5804280"/>
            <a:ext cx="381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504000" y="-1800720"/>
            <a:ext cx="118800" cy="15119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118800" cy="2013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57960" cy="2013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565200" y="4752000"/>
            <a:ext cx="57960" cy="2013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504000" y="3168000"/>
            <a:ext cx="9069480" cy="5842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565200" y="4752000"/>
            <a:ext cx="57960" cy="2013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504000" y="580428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504000" y="-1800720"/>
            <a:ext cx="118800" cy="15119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57960" cy="2013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565200" y="475200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565200" y="580428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565200" y="475200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504000" y="5804280"/>
            <a:ext cx="11880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11880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504000" y="5804280"/>
            <a:ext cx="11880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565200" y="475200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504000" y="580428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565200" y="580428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381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544320" y="4752000"/>
            <a:ext cx="381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585000" y="4752000"/>
            <a:ext cx="381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504000" y="5804280"/>
            <a:ext cx="381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 type="body"/>
          </p:nvPr>
        </p:nvSpPr>
        <p:spPr>
          <a:xfrm>
            <a:off x="544320" y="5804280"/>
            <a:ext cx="381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 type="body"/>
          </p:nvPr>
        </p:nvSpPr>
        <p:spPr>
          <a:xfrm>
            <a:off x="585000" y="5804280"/>
            <a:ext cx="381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subTitle"/>
          </p:nvPr>
        </p:nvSpPr>
        <p:spPr>
          <a:xfrm>
            <a:off x="504000" y="-1800720"/>
            <a:ext cx="118800" cy="15119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118800" cy="2013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57960" cy="2013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565200" y="4752000"/>
            <a:ext cx="57960" cy="2013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118800" cy="2013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subTitle"/>
          </p:nvPr>
        </p:nvSpPr>
        <p:spPr>
          <a:xfrm>
            <a:off x="504000" y="3168000"/>
            <a:ext cx="9069480" cy="5842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565200" y="4752000"/>
            <a:ext cx="57960" cy="2013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 type="body"/>
          </p:nvPr>
        </p:nvSpPr>
        <p:spPr>
          <a:xfrm>
            <a:off x="504000" y="580428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57960" cy="2013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565200" y="475200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 type="body"/>
          </p:nvPr>
        </p:nvSpPr>
        <p:spPr>
          <a:xfrm>
            <a:off x="565200" y="580428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565200" y="475200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504000" y="5804280"/>
            <a:ext cx="11880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11880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504000" y="5804280"/>
            <a:ext cx="11880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565200" y="475200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504000" y="580428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9" name="PlaceHolder 5"/>
          <p:cNvSpPr>
            <a:spLocks noGrp="1"/>
          </p:cNvSpPr>
          <p:nvPr>
            <p:ph type="body"/>
          </p:nvPr>
        </p:nvSpPr>
        <p:spPr>
          <a:xfrm>
            <a:off x="565200" y="580428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381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544320" y="4752000"/>
            <a:ext cx="381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585000" y="4752000"/>
            <a:ext cx="381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4" name="PlaceHolder 5"/>
          <p:cNvSpPr>
            <a:spLocks noGrp="1"/>
          </p:cNvSpPr>
          <p:nvPr>
            <p:ph type="body"/>
          </p:nvPr>
        </p:nvSpPr>
        <p:spPr>
          <a:xfrm>
            <a:off x="504000" y="5804280"/>
            <a:ext cx="381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5" name="PlaceHolder 6"/>
          <p:cNvSpPr>
            <a:spLocks noGrp="1"/>
          </p:cNvSpPr>
          <p:nvPr>
            <p:ph type="body"/>
          </p:nvPr>
        </p:nvSpPr>
        <p:spPr>
          <a:xfrm>
            <a:off x="544320" y="5804280"/>
            <a:ext cx="381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6" name="PlaceHolder 7"/>
          <p:cNvSpPr>
            <a:spLocks noGrp="1"/>
          </p:cNvSpPr>
          <p:nvPr>
            <p:ph type="body"/>
          </p:nvPr>
        </p:nvSpPr>
        <p:spPr>
          <a:xfrm>
            <a:off x="585000" y="5804280"/>
            <a:ext cx="381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subTitle"/>
          </p:nvPr>
        </p:nvSpPr>
        <p:spPr>
          <a:xfrm>
            <a:off x="504000" y="-1800720"/>
            <a:ext cx="118800" cy="15119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118800" cy="2013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57960" cy="2013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565200" y="4752000"/>
            <a:ext cx="57960" cy="2013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57960" cy="2013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565200" y="4752000"/>
            <a:ext cx="57960" cy="2013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subTitle"/>
          </p:nvPr>
        </p:nvSpPr>
        <p:spPr>
          <a:xfrm>
            <a:off x="504000" y="3168000"/>
            <a:ext cx="9069480" cy="5842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2" name="PlaceHolder 3"/>
          <p:cNvSpPr>
            <a:spLocks noGrp="1"/>
          </p:cNvSpPr>
          <p:nvPr>
            <p:ph type="body"/>
          </p:nvPr>
        </p:nvSpPr>
        <p:spPr>
          <a:xfrm>
            <a:off x="565200" y="4752000"/>
            <a:ext cx="57960" cy="2013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3" name="PlaceHolder 4"/>
          <p:cNvSpPr>
            <a:spLocks noGrp="1"/>
          </p:cNvSpPr>
          <p:nvPr>
            <p:ph type="body"/>
          </p:nvPr>
        </p:nvSpPr>
        <p:spPr>
          <a:xfrm>
            <a:off x="504000" y="580428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57960" cy="2013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 type="body"/>
          </p:nvPr>
        </p:nvSpPr>
        <p:spPr>
          <a:xfrm>
            <a:off x="565200" y="475200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7" name="PlaceHolder 4"/>
          <p:cNvSpPr>
            <a:spLocks noGrp="1"/>
          </p:cNvSpPr>
          <p:nvPr>
            <p:ph type="body"/>
          </p:nvPr>
        </p:nvSpPr>
        <p:spPr>
          <a:xfrm>
            <a:off x="565200" y="580428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 type="body"/>
          </p:nvPr>
        </p:nvSpPr>
        <p:spPr>
          <a:xfrm>
            <a:off x="565200" y="475200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1" name="PlaceHolder 4"/>
          <p:cNvSpPr>
            <a:spLocks noGrp="1"/>
          </p:cNvSpPr>
          <p:nvPr>
            <p:ph type="body"/>
          </p:nvPr>
        </p:nvSpPr>
        <p:spPr>
          <a:xfrm>
            <a:off x="504000" y="5804280"/>
            <a:ext cx="11880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11880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4" name="PlaceHolder 3"/>
          <p:cNvSpPr>
            <a:spLocks noGrp="1"/>
          </p:cNvSpPr>
          <p:nvPr>
            <p:ph type="body"/>
          </p:nvPr>
        </p:nvSpPr>
        <p:spPr>
          <a:xfrm>
            <a:off x="504000" y="5804280"/>
            <a:ext cx="11880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565200" y="475200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504000" y="580428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9" name="PlaceHolder 5"/>
          <p:cNvSpPr>
            <a:spLocks noGrp="1"/>
          </p:cNvSpPr>
          <p:nvPr>
            <p:ph type="body"/>
          </p:nvPr>
        </p:nvSpPr>
        <p:spPr>
          <a:xfrm>
            <a:off x="565200" y="580428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381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 type="body"/>
          </p:nvPr>
        </p:nvSpPr>
        <p:spPr>
          <a:xfrm>
            <a:off x="544320" y="4752000"/>
            <a:ext cx="381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3" name="PlaceHolder 4"/>
          <p:cNvSpPr>
            <a:spLocks noGrp="1"/>
          </p:cNvSpPr>
          <p:nvPr>
            <p:ph type="body"/>
          </p:nvPr>
        </p:nvSpPr>
        <p:spPr>
          <a:xfrm>
            <a:off x="585000" y="4752000"/>
            <a:ext cx="381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4" name="PlaceHolder 5"/>
          <p:cNvSpPr>
            <a:spLocks noGrp="1"/>
          </p:cNvSpPr>
          <p:nvPr>
            <p:ph type="body"/>
          </p:nvPr>
        </p:nvSpPr>
        <p:spPr>
          <a:xfrm>
            <a:off x="504000" y="5804280"/>
            <a:ext cx="381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5" name="PlaceHolder 6"/>
          <p:cNvSpPr>
            <a:spLocks noGrp="1"/>
          </p:cNvSpPr>
          <p:nvPr>
            <p:ph type="body"/>
          </p:nvPr>
        </p:nvSpPr>
        <p:spPr>
          <a:xfrm>
            <a:off x="544320" y="5804280"/>
            <a:ext cx="381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6" name="PlaceHolder 7"/>
          <p:cNvSpPr>
            <a:spLocks noGrp="1"/>
          </p:cNvSpPr>
          <p:nvPr>
            <p:ph type="body"/>
          </p:nvPr>
        </p:nvSpPr>
        <p:spPr>
          <a:xfrm>
            <a:off x="585000" y="5804280"/>
            <a:ext cx="381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504000" y="3168000"/>
            <a:ext cx="9069480" cy="5842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565200" y="4752000"/>
            <a:ext cx="57960" cy="2013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504000" y="580428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57960" cy="2013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565200" y="475200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565200" y="580428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565200" y="4752000"/>
            <a:ext cx="5796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504000" y="5804280"/>
            <a:ext cx="118800" cy="9604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" descr=""/>
          <p:cNvPicPr/>
          <p:nvPr/>
        </p:nvPicPr>
        <p:blipFill>
          <a:blip r:embed="rId2"/>
          <a:stretch/>
        </p:blipFill>
        <p:spPr>
          <a:xfrm>
            <a:off x="0" y="0"/>
            <a:ext cx="10077840" cy="7557840"/>
          </a:xfrm>
          <a:prstGeom prst="rect">
            <a:avLst/>
          </a:prstGeom>
          <a:ln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" descr=""/>
          <p:cNvPicPr/>
          <p:nvPr/>
        </p:nvPicPr>
        <p:blipFill>
          <a:blip r:embed="rId2"/>
          <a:stretch/>
        </p:blipFill>
        <p:spPr>
          <a:xfrm>
            <a:off x="0" y="-1440"/>
            <a:ext cx="10077840" cy="7559280"/>
          </a:xfrm>
          <a:prstGeom prst="rect">
            <a:avLst/>
          </a:prstGeom>
          <a:ln>
            <a:noFill/>
          </a:ln>
        </p:spPr>
      </p:pic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" descr=""/>
          <p:cNvPicPr/>
          <p:nvPr/>
        </p:nvPicPr>
        <p:blipFill>
          <a:blip r:embed="rId2"/>
          <a:stretch/>
        </p:blipFill>
        <p:spPr>
          <a:xfrm>
            <a:off x="0" y="0"/>
            <a:ext cx="10077840" cy="7557840"/>
          </a:xfrm>
          <a:prstGeom prst="rect">
            <a:avLst/>
          </a:prstGeom>
          <a:ln>
            <a:noFill/>
          </a:ln>
        </p:spPr>
      </p:pic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" descr=""/>
          <p:cNvPicPr/>
          <p:nvPr/>
        </p:nvPicPr>
        <p:blipFill>
          <a:blip r:embed="rId2"/>
          <a:stretch/>
        </p:blipFill>
        <p:spPr>
          <a:xfrm>
            <a:off x="0" y="0"/>
            <a:ext cx="10077840" cy="7557840"/>
          </a:xfrm>
          <a:prstGeom prst="rect">
            <a:avLst/>
          </a:prstGeom>
          <a:ln>
            <a:noFill/>
          </a:ln>
        </p:spPr>
      </p:pic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504000" y="3168000"/>
            <a:ext cx="9069480" cy="12600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ru-RU" sz="1800" spc="-1" strike="noStrike"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504000" y="4752000"/>
            <a:ext cx="118800" cy="2013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Второй уровень структуры</a:t>
            </a:r>
            <a:endParaRPr b="0" lang="ru-RU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Третий уровень структуры</a:t>
            </a:r>
            <a:endParaRPr b="0" lang="ru-RU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Четвёртый уровень структуры</a:t>
            </a:r>
            <a:endParaRPr b="0" lang="ru-RU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Пятый уровень структуры</a:t>
            </a:r>
            <a:endParaRPr b="0" lang="ru-RU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Шестой уровень структуры</a:t>
            </a:r>
            <a:endParaRPr b="0" lang="ru-RU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Седьмой уровень структуры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629640" y="4752000"/>
            <a:ext cx="118800" cy="2013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Второй уровень структуры</a:t>
            </a:r>
            <a:endParaRPr b="0" lang="ru-RU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Третий уровень структуры</a:t>
            </a:r>
            <a:endParaRPr b="0" lang="ru-RU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Четвёртый уровень структуры</a:t>
            </a:r>
            <a:endParaRPr b="0" lang="ru-RU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Пятый уровень структуры</a:t>
            </a:r>
            <a:endParaRPr b="0" lang="ru-RU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Шестой уровень структуры</a:t>
            </a:r>
            <a:endParaRPr b="0" lang="ru-RU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Седьмой уровень структуры</a:t>
            </a:r>
            <a:endParaRPr b="0" lang="ru-RU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image" Target="../media/image22.png"/><Relationship Id="rId3" Type="http://schemas.openxmlformats.org/officeDocument/2006/relationships/image" Target="../media/image23.jpeg"/><Relationship Id="rId4" Type="http://schemas.openxmlformats.org/officeDocument/2006/relationships/slideLayout" Target="../slideLayouts/slideLayout4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image" Target="../media/image25.jpeg"/><Relationship Id="rId3" Type="http://schemas.openxmlformats.org/officeDocument/2006/relationships/image" Target="../media/image26.jpeg"/><Relationship Id="rId4" Type="http://schemas.openxmlformats.org/officeDocument/2006/relationships/slideLayout" Target="../slideLayouts/slideLayout40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40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jpeg"/><Relationship Id="rId3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image" Target="../media/image10.jpeg"/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40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17.jpeg"/><Relationship Id="rId3" Type="http://schemas.openxmlformats.org/officeDocument/2006/relationships/image" Target="../media/image18.jpeg"/><Relationship Id="rId4" Type="http://schemas.openxmlformats.org/officeDocument/2006/relationships/slideLayout" Target="../slideLayouts/slideLayout40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image" Target="../media/image20.jpeg"/><Relationship Id="rId3" Type="http://schemas.openxmlformats.org/officeDocument/2006/relationships/slideLayout" Target="../slideLayouts/slideLayout40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504000" y="4752000"/>
            <a:ext cx="8867880" cy="2589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58" name="" descr=""/>
          <p:cNvPicPr/>
          <p:nvPr/>
        </p:nvPicPr>
        <p:blipFill>
          <a:blip r:embed="rId1"/>
          <a:stretch/>
        </p:blipFill>
        <p:spPr>
          <a:xfrm>
            <a:off x="0" y="644040"/>
            <a:ext cx="10077840" cy="6913800"/>
          </a:xfrm>
          <a:prstGeom prst="rect">
            <a:avLst/>
          </a:prstGeom>
          <a:ln>
            <a:noFill/>
          </a:ln>
        </p:spPr>
      </p:pic>
      <p:sp>
        <p:nvSpPr>
          <p:cNvPr id="159" name="CustomShape 2"/>
          <p:cNvSpPr/>
          <p:nvPr/>
        </p:nvSpPr>
        <p:spPr>
          <a:xfrm>
            <a:off x="432000" y="-288000"/>
            <a:ext cx="9069480" cy="1260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6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Дымковская игрушка</a:t>
            </a:r>
            <a:endParaRPr b="0" lang="ru-RU" sz="6000" spc="-1" strike="noStrike"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CustomShape 1"/>
          <p:cNvSpPr/>
          <p:nvPr/>
        </p:nvSpPr>
        <p:spPr>
          <a:xfrm>
            <a:off x="504000" y="251640"/>
            <a:ext cx="7701840" cy="123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5" name="CustomShape 2"/>
          <p:cNvSpPr/>
          <p:nvPr/>
        </p:nvSpPr>
        <p:spPr>
          <a:xfrm>
            <a:off x="352080" y="295920"/>
            <a:ext cx="9438120" cy="438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algn="just">
              <a:lnSpc>
                <a:spcPct val="100000"/>
              </a:lnSpc>
              <a:spcAft>
                <a:spcPts val="1417"/>
              </a:spcAft>
            </a:pPr>
            <a:r>
              <a:rPr b="0" lang="ru-RU" sz="2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Классическая роспись дымковских игрушек состоит из сочетания крупных геометрических узоров и гладкоокрашенных частей. При нанесении используются контрастные цвета, перемежаемые с белым и черным, а также небольшие листки сусального золота.  Квадратики сусального золота наносились на эполеты военных, головные уборы дам, хвосты индюков. Чаще всего при росписи игрушек использовали такие цвета, как: синий, зеленый, красный, малиновый, оранжевый, голубой, изумрудный, коричневый, черный.</a:t>
            </a:r>
            <a:endParaRPr b="0" lang="ru-RU" sz="2600" spc="-1" strike="noStrike">
              <a:latin typeface="Arial"/>
            </a:endParaRPr>
          </a:p>
        </p:txBody>
      </p:sp>
      <p:sp>
        <p:nvSpPr>
          <p:cNvPr id="196" name="CustomShape 3"/>
          <p:cNvSpPr/>
          <p:nvPr/>
        </p:nvSpPr>
        <p:spPr>
          <a:xfrm>
            <a:off x="5049000" y="1769040"/>
            <a:ext cx="4326120" cy="438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97" name="" descr=""/>
          <p:cNvPicPr/>
          <p:nvPr/>
        </p:nvPicPr>
        <p:blipFill>
          <a:blip r:embed="rId1"/>
          <a:stretch/>
        </p:blipFill>
        <p:spPr>
          <a:xfrm>
            <a:off x="648000" y="3744000"/>
            <a:ext cx="2518200" cy="3623040"/>
          </a:xfrm>
          <a:prstGeom prst="rect">
            <a:avLst/>
          </a:prstGeom>
          <a:ln>
            <a:noFill/>
          </a:ln>
        </p:spPr>
      </p:pic>
      <p:pic>
        <p:nvPicPr>
          <p:cNvPr id="198" name="" descr=""/>
          <p:cNvPicPr/>
          <p:nvPr/>
        </p:nvPicPr>
        <p:blipFill>
          <a:blip r:embed="rId2"/>
          <a:stretch/>
        </p:blipFill>
        <p:spPr>
          <a:xfrm>
            <a:off x="3672000" y="3744000"/>
            <a:ext cx="4087080" cy="3493440"/>
          </a:xfrm>
          <a:prstGeom prst="rect">
            <a:avLst/>
          </a:prstGeom>
          <a:ln>
            <a:noFill/>
          </a:ln>
        </p:spPr>
      </p:pic>
      <p:pic>
        <p:nvPicPr>
          <p:cNvPr id="199" name="" descr=""/>
          <p:cNvPicPr/>
          <p:nvPr/>
        </p:nvPicPr>
        <p:blipFill>
          <a:blip r:embed="rId3"/>
          <a:srcRect l="0" t="0" r="48054" b="0"/>
          <a:stretch/>
        </p:blipFill>
        <p:spPr>
          <a:xfrm>
            <a:off x="8136360" y="3760200"/>
            <a:ext cx="1437840" cy="3510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9" dur="indefinite" restart="never" nodeType="tmRoot">
          <p:childTnLst>
            <p:seq>
              <p:cTn id="2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CustomShape 1"/>
          <p:cNvSpPr/>
          <p:nvPr/>
        </p:nvSpPr>
        <p:spPr>
          <a:xfrm>
            <a:off x="504360" y="58320"/>
            <a:ext cx="7701840" cy="123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1" name="CustomShape 2"/>
          <p:cNvSpPr/>
          <p:nvPr/>
        </p:nvSpPr>
        <p:spPr>
          <a:xfrm>
            <a:off x="351360" y="151920"/>
            <a:ext cx="9438840" cy="488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algn="just">
              <a:lnSpc>
                <a:spcPct val="100000"/>
              </a:lnSpc>
              <a:spcAft>
                <a:spcPts val="1417"/>
              </a:spcAft>
            </a:pPr>
            <a:r>
              <a:rPr b="0" lang="ru-RU" sz="2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Благодаря дымковской игрушке, существующей уже более 400 лет, продолжается богатая история русского народа и его культурного наследия. Эти яркие и необычные статуэтки непросто радуют глаз и поднимают настроение, они погружают в захватывающую сказку, неповторимый и оригинальныйсюжет которой каждый человек придумывает для себя сам. И, хотя, дымковская игрушка в настоящее время утратила свой ритуальный смысл, она продолжает являться символом щедрости души, бодрости духа и безграничной доброты русского народа.</a:t>
            </a:r>
            <a:endParaRPr b="0" lang="ru-RU" sz="2600" spc="-1" strike="noStrike">
              <a:latin typeface="Arial"/>
            </a:endParaRPr>
          </a:p>
        </p:txBody>
      </p:sp>
      <p:sp>
        <p:nvSpPr>
          <p:cNvPr id="202" name="CustomShape 3"/>
          <p:cNvSpPr/>
          <p:nvPr/>
        </p:nvSpPr>
        <p:spPr>
          <a:xfrm>
            <a:off x="5049000" y="1769040"/>
            <a:ext cx="4326120" cy="438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03" name="" descr=""/>
          <p:cNvPicPr/>
          <p:nvPr/>
        </p:nvPicPr>
        <p:blipFill>
          <a:blip r:embed="rId1"/>
          <a:stretch/>
        </p:blipFill>
        <p:spPr>
          <a:xfrm>
            <a:off x="648000" y="3672000"/>
            <a:ext cx="2590200" cy="3701160"/>
          </a:xfrm>
          <a:prstGeom prst="rect">
            <a:avLst/>
          </a:prstGeom>
          <a:ln>
            <a:noFill/>
          </a:ln>
        </p:spPr>
      </p:pic>
      <p:pic>
        <p:nvPicPr>
          <p:cNvPr id="204" name="" descr=""/>
          <p:cNvPicPr/>
          <p:nvPr/>
        </p:nvPicPr>
        <p:blipFill>
          <a:blip r:embed="rId2"/>
          <a:stretch/>
        </p:blipFill>
        <p:spPr>
          <a:xfrm>
            <a:off x="3885840" y="3652920"/>
            <a:ext cx="2698200" cy="3598560"/>
          </a:xfrm>
          <a:prstGeom prst="rect">
            <a:avLst/>
          </a:prstGeom>
          <a:ln>
            <a:noFill/>
          </a:ln>
        </p:spPr>
      </p:pic>
      <p:pic>
        <p:nvPicPr>
          <p:cNvPr id="205" name="" descr=""/>
          <p:cNvPicPr/>
          <p:nvPr/>
        </p:nvPicPr>
        <p:blipFill>
          <a:blip r:embed="rId3"/>
          <a:stretch/>
        </p:blipFill>
        <p:spPr>
          <a:xfrm>
            <a:off x="7056000" y="3672000"/>
            <a:ext cx="2694600" cy="35982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1" dur="indefinite" restart="never" nodeType="tmRoot">
          <p:childTnLst>
            <p:seq>
              <p:cTn id="2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504000" y="3168000"/>
            <a:ext cx="9069480" cy="1260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7" name="CustomShape 2"/>
          <p:cNvSpPr/>
          <p:nvPr/>
        </p:nvSpPr>
        <p:spPr>
          <a:xfrm>
            <a:off x="504000" y="4752000"/>
            <a:ext cx="2109960" cy="201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8" name="CustomShape 3"/>
          <p:cNvSpPr/>
          <p:nvPr/>
        </p:nvSpPr>
        <p:spPr>
          <a:xfrm>
            <a:off x="2721600" y="4752000"/>
            <a:ext cx="2109960" cy="201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09" name="" descr=""/>
          <p:cNvPicPr/>
          <p:nvPr/>
        </p:nvPicPr>
        <p:blipFill>
          <a:blip r:embed="rId1"/>
          <a:stretch/>
        </p:blipFill>
        <p:spPr>
          <a:xfrm>
            <a:off x="290520" y="720000"/>
            <a:ext cx="9571680" cy="60454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3" dur="indefinite" restart="never" nodeType="tmRoot">
          <p:childTnLst>
            <p:seq>
              <p:cTn id="2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CustomShape 1"/>
          <p:cNvSpPr/>
          <p:nvPr/>
        </p:nvSpPr>
        <p:spPr>
          <a:xfrm>
            <a:off x="504000" y="251640"/>
            <a:ext cx="7701840" cy="123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1" name="CustomShape 2"/>
          <p:cNvSpPr/>
          <p:nvPr/>
        </p:nvSpPr>
        <p:spPr>
          <a:xfrm>
            <a:off x="504000" y="251640"/>
            <a:ext cx="8867880" cy="5899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1840" algn="just">
              <a:lnSpc>
                <a:spcPct val="10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Ды́мковская игрушка — один из русских народных глиняных художественных промыслов. Возник в заречной слободе Дымково, близ города Вятки (ныне на территории города Кирова). </a:t>
            </a:r>
            <a:endParaRPr b="0" lang="ru-RU" sz="3200" spc="-1" strike="noStrike">
              <a:latin typeface="Arial"/>
            </a:endParaRPr>
          </a:p>
          <a:p>
            <a:pPr marL="432000" indent="-321840" algn="just">
              <a:lnSpc>
                <a:spcPct val="10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endParaRPr b="0" lang="ru-RU" sz="3200" spc="-1" strike="noStrike">
              <a:latin typeface="Arial"/>
            </a:endParaRPr>
          </a:p>
        </p:txBody>
      </p:sp>
      <p:pic>
        <p:nvPicPr>
          <p:cNvPr id="162" name="" descr=""/>
          <p:cNvPicPr/>
          <p:nvPr/>
        </p:nvPicPr>
        <p:blipFill>
          <a:blip r:embed="rId1"/>
          <a:stretch/>
        </p:blipFill>
        <p:spPr>
          <a:xfrm>
            <a:off x="1584000" y="2736000"/>
            <a:ext cx="6936840" cy="4499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CustomShape 1"/>
          <p:cNvSpPr/>
          <p:nvPr/>
        </p:nvSpPr>
        <p:spPr>
          <a:xfrm>
            <a:off x="504000" y="251640"/>
            <a:ext cx="7701840" cy="123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4" name="CustomShape 2"/>
          <p:cNvSpPr/>
          <p:nvPr/>
        </p:nvSpPr>
        <p:spPr>
          <a:xfrm>
            <a:off x="202320" y="151920"/>
            <a:ext cx="8867880" cy="438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algn="just">
              <a:lnSpc>
                <a:spcPct val="100000"/>
              </a:lnSpc>
              <a:spcAft>
                <a:spcPts val="1417"/>
              </a:spcAft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Возникновение игрушки связывают с весенним праздником Свистунья, к котор население слободы Дымково лепило свистульки из глины в виде коней, баранов, козлов, уток и других животных; их красили в разные яркие цвета.</a:t>
            </a:r>
            <a:endParaRPr b="0" lang="ru-RU" sz="3200" spc="-1" strike="noStrike">
              <a:latin typeface="Arial"/>
            </a:endParaRPr>
          </a:p>
        </p:txBody>
      </p:sp>
      <p:pic>
        <p:nvPicPr>
          <p:cNvPr id="165" name="" descr=""/>
          <p:cNvPicPr/>
          <p:nvPr/>
        </p:nvPicPr>
        <p:blipFill>
          <a:blip r:embed="rId1"/>
          <a:stretch/>
        </p:blipFill>
        <p:spPr>
          <a:xfrm>
            <a:off x="434520" y="2678760"/>
            <a:ext cx="2962800" cy="4390200"/>
          </a:xfrm>
          <a:prstGeom prst="rect">
            <a:avLst/>
          </a:prstGeom>
          <a:ln>
            <a:noFill/>
          </a:ln>
        </p:spPr>
      </p:pic>
      <p:pic>
        <p:nvPicPr>
          <p:cNvPr id="166" name="" descr=""/>
          <p:cNvPicPr/>
          <p:nvPr/>
        </p:nvPicPr>
        <p:blipFill>
          <a:blip r:embed="rId2"/>
          <a:stretch/>
        </p:blipFill>
        <p:spPr>
          <a:xfrm>
            <a:off x="3816000" y="2676240"/>
            <a:ext cx="6008400" cy="43059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CustomShape 1"/>
          <p:cNvSpPr/>
          <p:nvPr/>
        </p:nvSpPr>
        <p:spPr>
          <a:xfrm>
            <a:off x="504000" y="251640"/>
            <a:ext cx="7701840" cy="123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8" name="CustomShape 2"/>
          <p:cNvSpPr/>
          <p:nvPr/>
        </p:nvSpPr>
        <p:spPr>
          <a:xfrm>
            <a:off x="274320" y="144000"/>
            <a:ext cx="9587880" cy="7270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algn="just">
              <a:lnSpc>
                <a:spcPct val="100000"/>
              </a:lnSpc>
              <a:spcAft>
                <a:spcPts val="1417"/>
              </a:spcAft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Характерной чертой дымковской игрушки, отличающей ее от других фигурок и статуэток, является то, что все они могли свистеть, трещать, грохотать и издавать другой шум. Эта особенность связана с тем, что злые духи не любят шума, а игрушка как раз призвана этих духов разогнать. В весеннее время с началом сельскохозяйственных работ их присутствие было совсем не нужным. Одним из способов борьбы с ними были весенние праздники, которые отличались шумным весельем.</a:t>
            </a:r>
            <a:endParaRPr b="0" lang="ru-RU" sz="3200" spc="-1" strike="noStrike">
              <a:latin typeface="Arial"/>
            </a:endParaRPr>
          </a:p>
        </p:txBody>
      </p:sp>
      <p:pic>
        <p:nvPicPr>
          <p:cNvPr id="169" name="" descr=""/>
          <p:cNvPicPr/>
          <p:nvPr/>
        </p:nvPicPr>
        <p:blipFill>
          <a:blip r:embed="rId1"/>
          <a:stretch/>
        </p:blipFill>
        <p:spPr>
          <a:xfrm>
            <a:off x="7632000" y="4841280"/>
            <a:ext cx="2140920" cy="2140920"/>
          </a:xfrm>
          <a:prstGeom prst="rect">
            <a:avLst/>
          </a:prstGeom>
          <a:ln>
            <a:noFill/>
          </a:ln>
        </p:spPr>
      </p:pic>
      <p:pic>
        <p:nvPicPr>
          <p:cNvPr id="170" name="" descr=""/>
          <p:cNvPicPr/>
          <p:nvPr/>
        </p:nvPicPr>
        <p:blipFill>
          <a:blip r:embed="rId2"/>
          <a:stretch/>
        </p:blipFill>
        <p:spPr>
          <a:xfrm>
            <a:off x="384480" y="4805280"/>
            <a:ext cx="1845720" cy="2464920"/>
          </a:xfrm>
          <a:prstGeom prst="rect">
            <a:avLst/>
          </a:prstGeom>
          <a:ln>
            <a:noFill/>
          </a:ln>
        </p:spPr>
      </p:pic>
      <p:pic>
        <p:nvPicPr>
          <p:cNvPr id="171" name="" descr=""/>
          <p:cNvPicPr/>
          <p:nvPr/>
        </p:nvPicPr>
        <p:blipFill>
          <a:blip r:embed="rId3"/>
          <a:stretch/>
        </p:blipFill>
        <p:spPr>
          <a:xfrm>
            <a:off x="2592000" y="4797000"/>
            <a:ext cx="1582200" cy="2378520"/>
          </a:xfrm>
          <a:prstGeom prst="rect">
            <a:avLst/>
          </a:prstGeom>
          <a:ln>
            <a:noFill/>
          </a:ln>
        </p:spPr>
      </p:pic>
      <p:pic>
        <p:nvPicPr>
          <p:cNvPr id="172" name="" descr=""/>
          <p:cNvPicPr/>
          <p:nvPr/>
        </p:nvPicPr>
        <p:blipFill>
          <a:blip r:embed="rId4"/>
          <a:stretch/>
        </p:blipFill>
        <p:spPr>
          <a:xfrm>
            <a:off x="4392000" y="4824000"/>
            <a:ext cx="3041640" cy="22777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CustomShape 1"/>
          <p:cNvSpPr/>
          <p:nvPr/>
        </p:nvSpPr>
        <p:spPr>
          <a:xfrm>
            <a:off x="504000" y="251640"/>
            <a:ext cx="7701840" cy="123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4" name="CustomShape 2"/>
          <p:cNvSpPr/>
          <p:nvPr/>
        </p:nvSpPr>
        <p:spPr>
          <a:xfrm>
            <a:off x="202320" y="151920"/>
            <a:ext cx="8867880" cy="438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1840" algn="just">
              <a:lnSpc>
                <a:spcPct val="10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Секрет «дымки» передавался в семье по женской линии: от матери к дочери. Игрушку лепили из глины с песком, белили мелом, разведенным в молоке, раскрашивали яичными красками. Сначала изображали животных, как повелось с язычества. Но символом «дымки» стала барышня.</a:t>
            </a:r>
            <a:endParaRPr b="0" lang="ru-RU" sz="3200" spc="-1" strike="noStrike">
              <a:latin typeface="Arial"/>
            </a:endParaRPr>
          </a:p>
        </p:txBody>
      </p:sp>
      <p:pic>
        <p:nvPicPr>
          <p:cNvPr id="175" name="" descr=""/>
          <p:cNvPicPr/>
          <p:nvPr/>
        </p:nvPicPr>
        <p:blipFill>
          <a:blip r:embed="rId1"/>
          <a:stretch/>
        </p:blipFill>
        <p:spPr>
          <a:xfrm>
            <a:off x="2302200" y="3384000"/>
            <a:ext cx="5616000" cy="4211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CustomShape 1"/>
          <p:cNvSpPr/>
          <p:nvPr/>
        </p:nvSpPr>
        <p:spPr>
          <a:xfrm>
            <a:off x="504000" y="251640"/>
            <a:ext cx="7701840" cy="123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7" name="CustomShape 2"/>
          <p:cNvSpPr/>
          <p:nvPr/>
        </p:nvSpPr>
        <p:spPr>
          <a:xfrm>
            <a:off x="202320" y="151920"/>
            <a:ext cx="8867880" cy="438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algn="just">
              <a:lnSpc>
                <a:spcPct val="100000"/>
              </a:lnSpc>
              <a:spcAft>
                <a:spcPts val="1417"/>
              </a:spcAft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Дымковская игрушка — изделие ручной работы. Каждая игрушка — создание одного мастера. Изготовление игрушки от лепки и до росписи — процесс творческий, никогда не повторяющийся. Нет и не может быть двух абсолютно одинаковых изделий.</a:t>
            </a:r>
            <a:endParaRPr b="0" lang="ru-RU" sz="3200" spc="-1" strike="noStrike">
              <a:latin typeface="Arial"/>
            </a:endParaRPr>
          </a:p>
        </p:txBody>
      </p:sp>
      <p:pic>
        <p:nvPicPr>
          <p:cNvPr id="178" name="" descr=""/>
          <p:cNvPicPr/>
          <p:nvPr/>
        </p:nvPicPr>
        <p:blipFill>
          <a:blip r:embed="rId1"/>
          <a:stretch/>
        </p:blipFill>
        <p:spPr>
          <a:xfrm>
            <a:off x="763560" y="3096000"/>
            <a:ext cx="8877960" cy="35982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CustomShape 1"/>
          <p:cNvSpPr/>
          <p:nvPr/>
        </p:nvSpPr>
        <p:spPr>
          <a:xfrm>
            <a:off x="504000" y="251640"/>
            <a:ext cx="7701840" cy="123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0" name="CustomShape 2"/>
          <p:cNvSpPr/>
          <p:nvPr/>
        </p:nvSpPr>
        <p:spPr>
          <a:xfrm>
            <a:off x="352080" y="295920"/>
            <a:ext cx="4326120" cy="438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1840" algn="just">
              <a:lnSpc>
                <a:spcPct val="10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Дымковская игрушка не любит «одиночества». Художницы создают целые композиции, рассказ. Сюжеты — бытовые, например спасение грибника от медведя, праздничные — ярмарочные гулянья или с претензией на историю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181" name="CustomShape 3"/>
          <p:cNvSpPr/>
          <p:nvPr/>
        </p:nvSpPr>
        <p:spPr>
          <a:xfrm>
            <a:off x="5049000" y="1769040"/>
            <a:ext cx="4326120" cy="438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82" name="" descr=""/>
          <p:cNvPicPr/>
          <p:nvPr/>
        </p:nvPicPr>
        <p:blipFill>
          <a:blip r:embed="rId1"/>
          <a:stretch/>
        </p:blipFill>
        <p:spPr>
          <a:xfrm>
            <a:off x="5112000" y="504000"/>
            <a:ext cx="4716720" cy="64782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3" dur="indefinite" restart="never" nodeType="tmRoot">
          <p:childTnLst>
            <p:seq>
              <p:cTn id="1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CustomShape 1"/>
          <p:cNvSpPr/>
          <p:nvPr/>
        </p:nvSpPr>
        <p:spPr>
          <a:xfrm>
            <a:off x="504000" y="251640"/>
            <a:ext cx="7701840" cy="123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4" name="CustomShape 2"/>
          <p:cNvSpPr/>
          <p:nvPr/>
        </p:nvSpPr>
        <p:spPr>
          <a:xfrm>
            <a:off x="352080" y="295920"/>
            <a:ext cx="5262120" cy="596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algn="just">
              <a:lnSpc>
                <a:spcPct val="100000"/>
              </a:lnSpc>
              <a:spcAft>
                <a:spcPts val="1417"/>
              </a:spcAft>
            </a:pPr>
            <a:r>
              <a:rPr b="0" lang="ru-RU" sz="4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Для производства дымковской игрушки  используется местная ярко-красная глина, тщательно перемешанная с мелким коричневым речным песком. Фигурки лепят по частям, отдельные детали собирают и долепливают, используя жидкую красную глину как связующий материал. Следы лепки заглаживают для придания изделию ровной и аккуратной поверхности. Перед обжигом игрушки высушивают и только потом обжигают</a:t>
            </a:r>
            <a:endParaRPr b="0" lang="ru-RU" sz="4800" spc="-1" strike="noStrike">
              <a:latin typeface="Arial"/>
            </a:endParaRPr>
          </a:p>
        </p:txBody>
      </p:sp>
      <p:sp>
        <p:nvSpPr>
          <p:cNvPr id="185" name="CustomShape 3"/>
          <p:cNvSpPr/>
          <p:nvPr/>
        </p:nvSpPr>
        <p:spPr>
          <a:xfrm>
            <a:off x="5049000" y="1769040"/>
            <a:ext cx="4326120" cy="438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86" name="" descr=""/>
          <p:cNvPicPr/>
          <p:nvPr/>
        </p:nvPicPr>
        <p:blipFill>
          <a:blip r:embed="rId1"/>
          <a:stretch/>
        </p:blipFill>
        <p:spPr>
          <a:xfrm>
            <a:off x="6247800" y="192960"/>
            <a:ext cx="3398400" cy="2253240"/>
          </a:xfrm>
          <a:prstGeom prst="rect">
            <a:avLst/>
          </a:prstGeom>
          <a:ln>
            <a:noFill/>
          </a:ln>
        </p:spPr>
      </p:pic>
      <p:pic>
        <p:nvPicPr>
          <p:cNvPr id="187" name="" descr=""/>
          <p:cNvPicPr/>
          <p:nvPr/>
        </p:nvPicPr>
        <p:blipFill>
          <a:blip r:embed="rId2"/>
          <a:stretch/>
        </p:blipFill>
        <p:spPr>
          <a:xfrm>
            <a:off x="6214680" y="2559240"/>
            <a:ext cx="3287520" cy="2190960"/>
          </a:xfrm>
          <a:prstGeom prst="rect">
            <a:avLst/>
          </a:prstGeom>
          <a:ln>
            <a:noFill/>
          </a:ln>
        </p:spPr>
      </p:pic>
      <p:pic>
        <p:nvPicPr>
          <p:cNvPr id="188" name="" descr=""/>
          <p:cNvPicPr/>
          <p:nvPr/>
        </p:nvPicPr>
        <p:blipFill>
          <a:blip r:embed="rId3"/>
          <a:stretch/>
        </p:blipFill>
        <p:spPr>
          <a:xfrm>
            <a:off x="6305760" y="4880520"/>
            <a:ext cx="3234600" cy="24577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5" dur="indefinite" restart="never" nodeType="tmRoot">
          <p:childTnLst>
            <p:seq>
              <p:cTn id="1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CustomShape 1"/>
          <p:cNvSpPr/>
          <p:nvPr/>
        </p:nvSpPr>
        <p:spPr>
          <a:xfrm>
            <a:off x="504000" y="251640"/>
            <a:ext cx="7701840" cy="123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0" name="CustomShape 2"/>
          <p:cNvSpPr/>
          <p:nvPr/>
        </p:nvSpPr>
        <p:spPr>
          <a:xfrm>
            <a:off x="352080" y="295920"/>
            <a:ext cx="5046120" cy="65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algn="just">
              <a:lnSpc>
                <a:spcPct val="100000"/>
              </a:lnSpc>
              <a:spcAft>
                <a:spcPts val="1417"/>
              </a:spcAft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Раньше для раскрашивания использовали темперные сухие краски, замешанные на яйце с квасом, используя вместо кистей палочки и перья. Сейчас используется гуашь, разведенная на яйце. Расписанная игрушка вновь покрывалась взбитым яйцом, что придавало блеклым анилиновым краскам блеск и яркость. Сегодня для росписи применяются анилиновые красители и мягкие колонковые кисти.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191" name="CustomShape 3"/>
          <p:cNvSpPr/>
          <p:nvPr/>
        </p:nvSpPr>
        <p:spPr>
          <a:xfrm>
            <a:off x="5049000" y="1769040"/>
            <a:ext cx="4326120" cy="438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92" name="" descr=""/>
          <p:cNvPicPr/>
          <p:nvPr/>
        </p:nvPicPr>
        <p:blipFill>
          <a:blip r:embed="rId1"/>
          <a:stretch/>
        </p:blipFill>
        <p:spPr>
          <a:xfrm>
            <a:off x="5688000" y="2952000"/>
            <a:ext cx="4102560" cy="2734200"/>
          </a:xfrm>
          <a:prstGeom prst="rect">
            <a:avLst/>
          </a:prstGeom>
          <a:ln>
            <a:noFill/>
          </a:ln>
        </p:spPr>
      </p:pic>
      <p:pic>
        <p:nvPicPr>
          <p:cNvPr id="193" name="" descr=""/>
          <p:cNvPicPr/>
          <p:nvPr/>
        </p:nvPicPr>
        <p:blipFill>
          <a:blip r:embed="rId2"/>
          <a:stretch/>
        </p:blipFill>
        <p:spPr>
          <a:xfrm>
            <a:off x="5681880" y="482760"/>
            <a:ext cx="4183200" cy="21985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7" dur="indefinite" restart="never" nodeType="tmRoot">
          <p:childTnLst>
            <p:seq>
              <p:cTn id="1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</TotalTime>
  <Application>LibreOffice/6.0.7.3$Linux_X86_64 LibreOffice_project/00m0$Build-3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2021-05-29T13:55:21Z</dcterms:created>
  <dc:creator/>
  <dc:description>Those creative commons textures have been used:
http://www.flickr.com/photos/kellyloveswhales/3505365913/ by 'Kelly Loves Whales'
http://www.flickr.com/photos/digitalyardsale/4806075532/in/photostream/ by Nick Merritt
License: https://creativecommons.org/licenses/by-sa/3.0/</dc:description>
  <dc:language>ru-RU</dc:language>
  <cp:lastModifiedBy/>
  <dcterms:modified xsi:type="dcterms:W3CDTF">2021-05-30T11:39:51Z</dcterms:modified>
  <cp:revision>22</cp:revision>
  <dc:subject/>
  <dc:title>Vintage</dc:title>
</cp:coreProperties>
</file>