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5" r:id="rId3"/>
    <p:sldId id="286" r:id="rId4"/>
    <p:sldId id="287" r:id="rId5"/>
    <p:sldId id="288" r:id="rId6"/>
    <p:sldId id="263" r:id="rId7"/>
    <p:sldId id="269" r:id="rId8"/>
    <p:sldId id="275" r:id="rId9"/>
    <p:sldId id="290" r:id="rId10"/>
    <p:sldId id="291" r:id="rId11"/>
    <p:sldId id="293" r:id="rId12"/>
    <p:sldId id="295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43" autoAdjust="0"/>
    <p:restoredTop sz="94660"/>
  </p:normalViewPr>
  <p:slideViewPr>
    <p:cSldViewPr>
      <p:cViewPr varScale="1">
        <p:scale>
          <a:sx n="107" d="100"/>
          <a:sy n="107" d="100"/>
        </p:scale>
        <p:origin x="-16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5/30/2021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38200" y="4114800"/>
            <a:ext cx="7543800" cy="24314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endParaRPr lang="ru-RU" sz="2400" b="1" spc="150" dirty="0" smtClean="0">
              <a:ln w="11430"/>
              <a:solidFill>
                <a:srgbClr val="00206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</a:endParaRPr>
          </a:p>
          <a:p>
            <a:pPr algn="ctr"/>
            <a:endParaRPr lang="ru-RU" sz="2400" b="1" spc="150" dirty="0" smtClean="0">
              <a:ln w="11430"/>
              <a:solidFill>
                <a:srgbClr val="00206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</a:endParaRPr>
          </a:p>
          <a:p>
            <a:pPr algn="ctr"/>
            <a:endParaRPr lang="ru-RU" sz="2400" b="1" spc="150" dirty="0" smtClean="0">
              <a:ln w="11430"/>
              <a:solidFill>
                <a:srgbClr val="00206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</a:endParaRPr>
          </a:p>
          <a:p>
            <a:pPr algn="ctr"/>
            <a:r>
              <a:rPr lang="ru-RU" sz="2400" b="1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</a:rPr>
              <a:t> </a:t>
            </a:r>
          </a:p>
          <a:p>
            <a:pPr algn="ctr"/>
            <a:r>
              <a:rPr lang="ru-RU" sz="3600" b="1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</a:rPr>
              <a:t>«Этот волшебный песок» </a:t>
            </a:r>
            <a:r>
              <a:rPr lang="ru-RU" sz="2000" b="1" spc="150" dirty="0" err="1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</a:rPr>
              <a:t>Составила:Бабушкина</a:t>
            </a:r>
            <a:r>
              <a:rPr lang="ru-RU" sz="2000" b="1" spc="150" dirty="0" smtClean="0">
                <a:ln w="11430"/>
                <a:solidFill>
                  <a:srgbClr val="00206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</a:rPr>
              <a:t> Наталья Михайловна</a:t>
            </a:r>
            <a:endParaRPr lang="ru-RU" sz="2000" b="1" cap="none" spc="150" dirty="0">
              <a:ln w="11430"/>
              <a:solidFill>
                <a:srgbClr val="00206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3554" name="Picture 2" descr="https://avatars.mds.yandex.net/get-pdb/70729/3d15f19f-222f-49aa-bed6-2c37fe491e49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7800" y="1219200"/>
            <a:ext cx="6427838" cy="4428066"/>
          </a:xfrm>
          <a:prstGeom prst="rect">
            <a:avLst/>
          </a:prstGeom>
          <a:noFill/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kumimoji="0" lang="ru-RU" altLang="zh-CN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№185 «Юбилейный» </a:t>
            </a:r>
            <a:r>
              <a:rPr kumimoji="0" lang="ru-RU" altLang="zh-CN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общеразвивающего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вида</a:t>
            </a:r>
            <a:endParaRPr kumimoji="0" lang="ru-RU" altLang="zh-CN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Ленинского района города Барнаула</a:t>
            </a: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28600" y="457200"/>
            <a:ext cx="4800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Штампы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обожают делать отпечатки, они могут быть различными, а также можно использовать буквы для составления несложных слов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s://mamaeasy.ru/wp-content/uploads/2018/05/kineticheskij-pesok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" y="2362200"/>
            <a:ext cx="4478694" cy="2743200"/>
          </a:xfrm>
          <a:prstGeom prst="rect">
            <a:avLst/>
          </a:prstGeom>
          <a:noFill/>
        </p:spPr>
      </p:pic>
      <p:pic>
        <p:nvPicPr>
          <p:cNvPr id="4" name="Picture 2" descr="https://i.ytimg.com/vi/Lzub7PJ2Q5s/maxresdefaul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10199" y="2209800"/>
            <a:ext cx="3466253" cy="3505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38600" y="5791200"/>
            <a:ext cx="4953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Отгадай загадку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Загадать загадку, а отгадку закопать в песок т.е. игрушку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3400" y="304800"/>
            <a:ext cx="7924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Печенье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Возьмите специальную форму и «напеките» вкусное печенье папе на ужин. Если есть лишние час-два, то не поленитесь сделать ребёнку из старой коробки духовой шкаф — пусть всё будет по-настоящему!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rastishka.by/wp-content/uploads/2015/11/kin-pesok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1828800"/>
            <a:ext cx="3807583" cy="238125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48200" y="1828800"/>
            <a:ext cx="3810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Буквы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 буквы? И снова вам поможет кинетический песок. Из него легко и просто моделировать, поэтому обязательно потренируйтесь. Весьма увлекательно вылепливать букву и тренировать варианты их произношения.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cdn.imaginarium.es/photo/78832/beach-sand-mould_78832_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00800" y="3810000"/>
            <a:ext cx="2142439" cy="270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81000" y="152400"/>
            <a:ext cx="8305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Нож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Простой способ научить ребёнка пользоваться ножом. Представьте, что песок — это сливочное масло или хлеб, и приступайте. К слову, режется этот волшебный песок просто замечательно! Лучше использовать пластиковый нож.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s://avatars.mds.yandex.net/get-pdb/27625/530f02c0-7375-437b-8c6a-1652d6b3206a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76399" y="1752600"/>
            <a:ext cx="3415425" cy="2278063"/>
          </a:xfrm>
          <a:prstGeom prst="rect">
            <a:avLst/>
          </a:prstGeom>
          <a:noFill/>
        </p:spPr>
      </p:pic>
      <p:pic>
        <p:nvPicPr>
          <p:cNvPr id="4" name="Picture 2" descr="http://www.maam.ru/upload/blogs/detsad-423193-146062506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81600" y="3581400"/>
            <a:ext cx="3717235" cy="280316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6200" y="4114800"/>
            <a:ext cx="495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Платочки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Предложить ребенку украсить платочек для куклы, для примера показав, как украсил сам взрослый.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Украшать платочек можно с помощью печаток, стек, палочек.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Взрослый должен обращать внимание на расположение узоров.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71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52400" y="152400"/>
            <a:ext cx="8915400" cy="692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Самая лучшая игрушка для детей – кучка песка!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К.Д. Ушинский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Впервые принцип "песочная терапия" был предложен Карлом Густавом Юнгом, психотерапевтом. По его мнению, этот текучий материал символизирует жизнь во вселенной, а отдельные песчинки - это люди и другие живые существа.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Песок - идеальная развивающая среда, где можно творить без страха, что-либо сломать или испортить.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Основополагающая идея песочной терапии заключается в том, что ребенок, перенося на плоскость песочницы свои фантазии и переживания, может контролировать самостоятельно свои побуждения, выражая их в символической форме.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менее полезен кинетический песок и для взрослых. Замечено, что игра с песком способствует расслаблению, снятию стресса, активизации мышления и воображения. Даже непродолжительная разминка рук с кинетическим песком помогает отдохнуть морально, повышает работоспособность и возвращает энтузиазм к работе, дарит новые ощущения и положительные эмоции.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676400"/>
            <a:ext cx="830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303"/>
            <a:ext cx="9144000" cy="6850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4800" y="457200"/>
            <a:ext cx="8610600" cy="698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 и характеристики</a:t>
            </a:r>
          </a:p>
          <a:p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Кинетический песок на 98% состоит из обычного кварцевого песка и на 2% - из силиконового полимера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который применяется в пищевой промышленности в качестве добавки (Е 900).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Благодаря присутствию специального силиконового связующего, обволакивающего частицы и соединяющего их,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кинетический песок обладает высокими показателями сыпучести и формируемости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характеризуется одновременно плотной и пористой консистенцией.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Будучи свободно насыпанным, этот материал выглядит пушистым, рыхлым и приятен на ощупь.  При резком сжатии и уплотнении объем кинетического песка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уменьшается почти в 2 раза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Образовавшаяся в результате внешнего воздействия форма сохраняется в течение длительного времени.</a:t>
            </a:r>
            <a:r>
              <a:rPr lang="ru-RU" sz="2000" b="1" dirty="0" smtClean="0"/>
              <a:t> </a:t>
            </a:r>
          </a:p>
          <a:p>
            <a:r>
              <a:rPr lang="ru-RU" sz="2000" b="1" u="sng" dirty="0" smtClean="0"/>
              <a:t>Существует популярный способ изготовления аналога:</a:t>
            </a:r>
          </a:p>
          <a:p>
            <a:r>
              <a:rPr lang="ru-RU" sz="2000" dirty="0" smtClean="0"/>
              <a:t>из речного песка (2 части), крахмала (1 часть) и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dirty="0" smtClean="0"/>
              <a:t>воды (0,5 части).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Все это надо тщательно перемешать и все, чудо-песок готов! Если он немного подсохнет, его надо покрошить пальцами и добавить немного воды.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он получился цветным, для основы можно взять разноцветный песок для аквариумов.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/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303"/>
            <a:ext cx="9144000" cy="6850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152400" y="448508"/>
            <a:ext cx="8763000" cy="5447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Санитарно-гигиенические характеристики: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Кинетический песок, несмотря на наличие силиконового связующего, не липнет к рукам и одежде;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Силиконовая составляющая песка не высыхает со временем, поэтому он постоянно остается «влажным на ощупь»;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Просыпанный на пол песок не разлетается на отдельные частицы, а сохраняется в виде компактной массы, которую легко собрать и использовать повторно;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Кинетическим песком практически невозможно засорить глаза;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Песок не поддерживает развитие микроорганизмов и не имеет запаха, нетоксичен, не вызывает аллергии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Продукт не боится воды и в случае смачивания после просушки сохраняет прежние свойства.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 случае неосторожного заглатывания песка (что не рекомендуется) силикон и кварц не взаимодействуют с желудочным соком и через определенное время выходят из организма естественным путем, не вызывая дискомфорта.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Не требует специальных условий хранения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7303"/>
            <a:ext cx="9144000" cy="6850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228600" y="381000"/>
            <a:ext cx="8686800" cy="5447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76176" rIns="91440" bIns="7617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 полезен кинетический песок для детей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Перечислим основные полезные свойства кинетического песка: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Игры с песком помогают развивать мелкую моторику рук;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 процессе игры с кинетическим песком, имеющим своеобразную текстуру, у детей развивается тактильная чувствительность;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Занятия в песочнице способствуют развитию творческого воображения;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Манипуляции с песком оказывают благотворное влияние на эмоциональное состояние ребенка, помогает раскрепоститься и приучает к концентрации внимания. Этот материал широко используется детскими психологами.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Игра с кинетическим песком даже в одиночку очень полезна и увлекательна, а в компании со сверстниками способствуют развитию элементарных навыков общения;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способствует коррекции асоциального поведения у дошкольников, снятию симптомов тревожности, гиперактивности, замкнутости, формированию умения выражать чувства, повышению самооценки и формированию уверенности в себе;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способствуют снятию психоэмоционального напряжения.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381000"/>
            <a:ext cx="7315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</a:rPr>
              <a:t>Песок – это удивительный и таинственный материал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Он обладает способностью притягивать человека - своей податливостью, способностью принимать любые формы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17410" name="Picture 2" descr="https://avatars.mds.yandex.net/get-pdb/2080584/ac8bd77b-051b-4aec-bb8e-b7824eb8ab32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2362200"/>
            <a:ext cx="4500850" cy="3200400"/>
          </a:xfrm>
          <a:prstGeom prst="rect">
            <a:avLst/>
          </a:prstGeom>
          <a:noFill/>
        </p:spPr>
      </p:pic>
      <p:pic>
        <p:nvPicPr>
          <p:cNvPr id="4" name="Picture 10" descr="https://avatars.mds.yandex.net/get-pdb/27625/40cfd46d-5624-4b1b-a6f6-bccaa9c2a1cf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38800" y="2362200"/>
            <a:ext cx="3248025" cy="328560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5791200"/>
            <a:ext cx="6324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>
                  <a:solidFill>
                    <a:schemeClr val="bg1"/>
                  </a:solidFill>
                </a:ln>
              </a:rPr>
              <a:t>К нему так приятно прикасаться. Песок – это удивительный материал для детских игр!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19600" y="38100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</a:rPr>
              <a:t>Что нужно для песочной терапии?</a:t>
            </a:r>
            <a:endParaRPr lang="ru-RU" sz="2400" b="1" dirty="0">
              <a:ln>
                <a:solidFill>
                  <a:schemeClr val="bg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24400" y="1219200"/>
            <a:ext cx="41148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1.Контейнер для песка</a:t>
            </a:r>
          </a:p>
          <a:p>
            <a:pPr algn="ctr"/>
            <a:r>
              <a:rPr lang="ru-RU" dirty="0" smtClean="0"/>
              <a:t>2.Колекция миниатюрных игрушек</a:t>
            </a:r>
          </a:p>
          <a:p>
            <a:pPr algn="ctr"/>
            <a:r>
              <a:rPr lang="ru-RU" dirty="0" smtClean="0"/>
              <a:t>3.Хищные и травоядные животные птицы и насекомые</a:t>
            </a:r>
          </a:p>
          <a:p>
            <a:pPr algn="ctr"/>
            <a:r>
              <a:rPr lang="ru-RU" dirty="0" smtClean="0"/>
              <a:t>4.Различные здания и транспорт</a:t>
            </a:r>
            <a:endParaRPr lang="ru-RU" dirty="0" smtClean="0">
              <a:ln>
                <a:solidFill>
                  <a:schemeClr val="bg1"/>
                </a:solidFill>
              </a:ln>
            </a:endParaRPr>
          </a:p>
          <a:p>
            <a:r>
              <a:rPr lang="ru-RU" dirty="0" smtClean="0"/>
              <a:t>5.Инструменты (стеки, скалка, молоточки, зубочистки и др.)</a:t>
            </a:r>
          </a:p>
          <a:p>
            <a:r>
              <a:rPr lang="ru-RU" dirty="0" smtClean="0"/>
              <a:t>6.Оригинальные формочки</a:t>
            </a:r>
          </a:p>
          <a:p>
            <a:r>
              <a:rPr lang="ru-RU" dirty="0" smtClean="0"/>
              <a:t>7.Детская посуда Дополните всё это камнями и природным материалом</a:t>
            </a:r>
          </a:p>
          <a:p>
            <a:endParaRPr lang="ru-RU" dirty="0" smtClean="0"/>
          </a:p>
          <a:p>
            <a:pPr algn="ctr"/>
            <a:endParaRPr lang="ru-RU" b="1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</a:endParaRPr>
          </a:p>
          <a:p>
            <a:pPr algn="ctr"/>
            <a:endParaRPr lang="ru-RU" b="1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</a:endParaRPr>
          </a:p>
          <a:p>
            <a:pPr algn="ctr"/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24ff98f9b35a24ef43317e34aee630e1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3F1F1"/>
              </a:clrFrom>
              <a:clrTo>
                <a:srgbClr val="F3F1F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-76200"/>
            <a:ext cx="3200400" cy="2133600"/>
          </a:xfrm>
          <a:prstGeom prst="rect">
            <a:avLst/>
          </a:prstGeom>
        </p:spPr>
      </p:pic>
      <p:pic>
        <p:nvPicPr>
          <p:cNvPr id="6" name="Рисунок 5" descr="12 (2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2400" y="4953000"/>
            <a:ext cx="2438400" cy="1828800"/>
          </a:xfrm>
          <a:prstGeom prst="rect">
            <a:avLst/>
          </a:prstGeom>
        </p:spPr>
      </p:pic>
      <p:pic>
        <p:nvPicPr>
          <p:cNvPr id="8" name="Рисунок 7" descr="1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8600" y="3276600"/>
            <a:ext cx="2699178" cy="1424798"/>
          </a:xfrm>
          <a:prstGeom prst="rect">
            <a:avLst/>
          </a:prstGeom>
        </p:spPr>
      </p:pic>
      <p:pic>
        <p:nvPicPr>
          <p:cNvPr id="9" name="Рисунок 8" descr="1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124200" y="4648200"/>
            <a:ext cx="2644672" cy="1981200"/>
          </a:xfrm>
          <a:prstGeom prst="rect">
            <a:avLst/>
          </a:prstGeom>
        </p:spPr>
      </p:pic>
      <p:pic>
        <p:nvPicPr>
          <p:cNvPr id="10" name="Рисунок 9" descr="1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990600" y="1828800"/>
            <a:ext cx="2294467" cy="1290638"/>
          </a:xfrm>
          <a:prstGeom prst="rect">
            <a:avLst/>
          </a:prstGeom>
        </p:spPr>
      </p:pic>
      <p:pic>
        <p:nvPicPr>
          <p:cNvPr id="11" name="Рисунок 10" descr="1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43600" y="4419600"/>
            <a:ext cx="2743200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2400" y="152400"/>
            <a:ext cx="8763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</a:rPr>
              <a:t>Предложите ребёнку выбрать героев и построить их страну. </a:t>
            </a:r>
          </a:p>
          <a:p>
            <a:pPr algn="ctr"/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</a:rPr>
              <a:t>Попросите ребёнка рассказать Вам про его страну и всех жителей. </a:t>
            </a:r>
          </a:p>
          <a:p>
            <a:pPr algn="ctr"/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</a:rPr>
              <a:t>Что они любят, чем занимаются.  </a:t>
            </a:r>
          </a:p>
          <a:p>
            <a:pPr algn="ctr"/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</a:rPr>
              <a:t>Старайтесь не давать оценку, и задавать эмоционально – нейтральные вопросы. </a:t>
            </a:r>
          </a:p>
          <a:p>
            <a:pPr algn="ctr"/>
            <a:r>
              <a:rPr lang="ru-RU" sz="2000" b="1" dirty="0" smtClean="0">
                <a:ln>
                  <a:solidFill>
                    <a:schemeClr val="bg1"/>
                  </a:solidFill>
                </a:ln>
                <a:solidFill>
                  <a:srgbClr val="002060"/>
                </a:solidFill>
              </a:rPr>
              <a:t>Поиграйте с малышом в его мире, понаблюдайте за судьбой его героев. Старайтесь не давать оценку, и задавать эмоционально – нейтральные.</a:t>
            </a:r>
          </a:p>
          <a:p>
            <a:pPr algn="ctr"/>
            <a:endParaRPr lang="ru-RU" sz="2000" b="1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</a:endParaRPr>
          </a:p>
          <a:p>
            <a:pPr algn="ctr"/>
            <a:endParaRPr lang="ru-RU" sz="2000" b="1" dirty="0" smtClean="0">
              <a:ln>
                <a:solidFill>
                  <a:schemeClr val="bg1"/>
                </a:solidFill>
              </a:ln>
              <a:solidFill>
                <a:srgbClr val="002060"/>
              </a:solidFill>
            </a:endParaRPr>
          </a:p>
          <a:p>
            <a:pPr algn="ctr"/>
            <a:endParaRPr lang="ru-RU" sz="2800" b="1" dirty="0">
              <a:ln>
                <a:solidFill>
                  <a:schemeClr val="bg1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12290" name="Picture 2" descr="https://a.allegroimg.com/original/01b5b2/c529f04047e1b64b50f13c6c44eb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2590800"/>
            <a:ext cx="6833559" cy="38529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228600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Познавательные игры с кинетическим песком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9600" y="762000"/>
            <a:ext cx="7772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Учить с формы с помощью кинетического песка – одно удовольствие. Формы вылепить просто, например, с помощью фигурок.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s://www.parket-sale.ru/i/7/a/igrushki-learning-resources-moya-pervaya-laboratoriya-nabor-obemnih-geometricheskih-figur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2438400"/>
            <a:ext cx="5695950" cy="3714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358</TotalTime>
  <Words>330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Бабушкина Н.М.</dc:creator>
  <cp:lastModifiedBy>Pasha</cp:lastModifiedBy>
  <cp:revision>60</cp:revision>
  <dcterms:created xsi:type="dcterms:W3CDTF">2016-04-27T03:13:31Z</dcterms:created>
  <dcterms:modified xsi:type="dcterms:W3CDTF">2021-05-30T03:52:13Z</dcterms:modified>
</cp:coreProperties>
</file>