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6" r:id="rId2"/>
    <p:sldId id="267" r:id="rId3"/>
    <p:sldId id="273" r:id="rId4"/>
    <p:sldId id="305" r:id="rId5"/>
    <p:sldId id="271" r:id="rId6"/>
    <p:sldId id="324" r:id="rId7"/>
    <p:sldId id="257" r:id="rId8"/>
    <p:sldId id="325" r:id="rId9"/>
    <p:sldId id="277" r:id="rId10"/>
    <p:sldId id="293" r:id="rId11"/>
    <p:sldId id="303" r:id="rId12"/>
    <p:sldId id="309" r:id="rId13"/>
    <p:sldId id="306" r:id="rId14"/>
    <p:sldId id="321" r:id="rId15"/>
    <p:sldId id="302" r:id="rId16"/>
    <p:sldId id="322" r:id="rId17"/>
    <p:sldId id="270" r:id="rId18"/>
    <p:sldId id="32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0CC00"/>
    <a:srgbClr val="FF9900"/>
    <a:srgbClr val="FF7C80"/>
    <a:srgbClr val="FF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6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7D890-EF01-4D9D-B18E-3C86B965EDBF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4D069-198C-4026-8E68-26F56B5968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7D890-EF01-4D9D-B18E-3C86B965EDBF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4D069-198C-4026-8E68-26F56B5968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7D890-EF01-4D9D-B18E-3C86B965EDBF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4D069-198C-4026-8E68-26F56B5968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7D890-EF01-4D9D-B18E-3C86B965EDBF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4D069-198C-4026-8E68-26F56B5968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7D890-EF01-4D9D-B18E-3C86B965EDBF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4D069-198C-4026-8E68-26F56B5968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7D890-EF01-4D9D-B18E-3C86B965EDBF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4D069-198C-4026-8E68-26F56B5968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7D890-EF01-4D9D-B18E-3C86B965EDBF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4D069-198C-4026-8E68-26F56B5968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7D890-EF01-4D9D-B18E-3C86B965EDBF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4D069-198C-4026-8E68-26F56B5968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7D890-EF01-4D9D-B18E-3C86B965EDBF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4D069-198C-4026-8E68-26F56B5968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7D890-EF01-4D9D-B18E-3C86B965EDBF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4D069-198C-4026-8E68-26F56B5968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7D890-EF01-4D9D-B18E-3C86B965EDBF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4D069-198C-4026-8E68-26F56B5968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7D890-EF01-4D9D-B18E-3C86B965EDBF}" type="datetimeFigureOut">
              <a:rPr lang="ru-RU" smtClean="0"/>
              <a:pPr/>
              <a:t>30.05.2021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4D069-198C-4026-8E68-26F56B5968B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gif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FFFFFFFFFFFFF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7072338"/>
          </a:xfrm>
          <a:prstGeom prst="rect">
            <a:avLst/>
          </a:prstGeom>
        </p:spPr>
      </p:pic>
      <p:pic>
        <p:nvPicPr>
          <p:cNvPr id="3" name="Рисунок 2" descr="clip_image002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142844" y="1428736"/>
            <a:ext cx="5574594" cy="3786214"/>
          </a:xfrm>
          <a:prstGeom prst="round2DiagRect">
            <a:avLst>
              <a:gd name="adj1" fmla="val 38150"/>
              <a:gd name="adj2" fmla="val 0"/>
            </a:avLst>
          </a:prstGeom>
          <a:ln w="88900" cap="sq">
            <a:solidFill>
              <a:srgbClr val="FF66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8929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Муниципальное дошкольное образовательное учреждение  «Детский сад «Ладушки» р.п. Средняя Ахтуба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43240" y="6072206"/>
            <a:ext cx="57150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Воспитатель Чеснокова А.А.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643570" y="1428736"/>
            <a:ext cx="3643338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0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 Сплоченность детского коллектива через интерактивные игры. »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llpapers_3325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42292" y="0"/>
            <a:ext cx="9186292" cy="6858000"/>
          </a:xfrm>
          <a:prstGeom prst="rect">
            <a:avLst/>
          </a:prstGeom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755576" y="620688"/>
            <a:ext cx="79928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развития навыков взаимодействия дошкольников с педагогом и  друг с другом эффективно использовать интерактивные игры Клауса Фопеля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своей книге «Как научить детей сотрудничать?»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он подчеркивал, что «..главное их назначение - профилактическое, а не коррекционное. Они предполагают работу со всеми детьми, а не только с теми, которые уже входят в так называемую «группу риска» или в категорию «трудных»…».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548680"/>
            <a:ext cx="612068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" name="Рисунок 9" descr="Lev7.jpg"/>
          <p:cNvPicPr>
            <a:picLocks noChangeAspect="1"/>
          </p:cNvPicPr>
          <p:nvPr/>
        </p:nvPicPr>
        <p:blipFill>
          <a:blip r:embed="rId3" cstate="screen"/>
          <a:srcRect t="-3276"/>
          <a:stretch>
            <a:fillRect/>
          </a:stretch>
        </p:blipFill>
        <p:spPr>
          <a:xfrm flipH="1">
            <a:off x="179512" y="2996952"/>
            <a:ext cx="4246559" cy="3474477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llpapers_3325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86292" cy="6858000"/>
          </a:xfrm>
          <a:prstGeom prst="rect">
            <a:avLst/>
          </a:prstGeom>
        </p:spPr>
      </p:pic>
      <p:pic>
        <p:nvPicPr>
          <p:cNvPr id="64" name="Рисунок 63" descr="0905c4cbad2832c16cba3eb637c0bb6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96136" y="3356992"/>
            <a:ext cx="2592288" cy="3281251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07504" y="404664"/>
            <a:ext cx="878497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следует путать интерактивную игру с ролевой и деловой игрой. Ролевая игра направлена на разыгрывание ролей и ситуаций, оценку зрителей. В деловой игре формируются определенные деловые навыки и личностные качества. Интерактивные игры учат понимать механизм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конструктивного взаимодействия с окружающими, преодолевать психологические барьеры.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llpapers_3325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42292" y="0"/>
            <a:ext cx="9186292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491880" y="332656"/>
            <a:ext cx="22322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«Клубок»</a:t>
            </a:r>
            <a:endParaRPr lang="ru-RU" sz="3600" b="1" i="1" dirty="0"/>
          </a:p>
        </p:txBody>
      </p:sp>
      <p:pic>
        <p:nvPicPr>
          <p:cNvPr id="3075" name="Picture 3" descr="F:\методобьединение\Новая папка\20210311_1032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981742">
            <a:off x="-32635" y="731524"/>
            <a:ext cx="3096344" cy="2737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F:\методобьединение\Новая папка\20210311_1032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75495">
            <a:off x="6660232" y="188640"/>
            <a:ext cx="2376264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F:\методобьединение\Новая папка\20210311_10334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55576" y="3861048"/>
            <a:ext cx="7668344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F:\методобьединение\Новая папка\20210311_10324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483768" y="1700808"/>
            <a:ext cx="4141449" cy="2345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llpapers_3325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42292" y="0"/>
            <a:ext cx="9186292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627784" y="188640"/>
            <a:ext cx="34333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«Передай маску!»</a:t>
            </a:r>
            <a:endParaRPr lang="ru-RU" sz="3200" dirty="0"/>
          </a:p>
        </p:txBody>
      </p:sp>
      <p:pic>
        <p:nvPicPr>
          <p:cNvPr id="1026" name="Picture 2" descr="E:\методобьединение\Новая папка\20210312_1046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79711" y="3140969"/>
            <a:ext cx="5935599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E:\методобьединение\Новая папка\20210312_10485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459159">
            <a:off x="5388537" y="476666"/>
            <a:ext cx="3403969" cy="2853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E:\методобьединение\Новая папка\20210312_10470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805686">
            <a:off x="255638" y="533777"/>
            <a:ext cx="3340052" cy="3122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llpapers_3325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42292" y="0"/>
            <a:ext cx="9186292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 rot="20335579">
            <a:off x="5749309" y="3157220"/>
            <a:ext cx="34033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«Только вместе!»</a:t>
            </a:r>
            <a:endParaRPr lang="ru-RU" sz="3200" dirty="0"/>
          </a:p>
        </p:txBody>
      </p:sp>
      <p:pic>
        <p:nvPicPr>
          <p:cNvPr id="2050" name="Picture 2" descr="E:\методобьединение\Новая папка\20210312_10534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960" y="476672"/>
            <a:ext cx="4932040" cy="2210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E:\методобьединение\Новая папка\20210312_1055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276872"/>
            <a:ext cx="6012160" cy="2705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E:\методобьединение\Новая папка\20210312_10563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79912" y="4292250"/>
            <a:ext cx="5364088" cy="2565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7d365e530b40.gif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23528" y="0"/>
            <a:ext cx="1728192" cy="2531802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llpapers_3325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86292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27784" y="188640"/>
            <a:ext cx="32183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«Приветствие.»</a:t>
            </a:r>
            <a:endParaRPr lang="ru-RU" sz="3200" dirty="0"/>
          </a:p>
        </p:txBody>
      </p:sp>
      <p:pic>
        <p:nvPicPr>
          <p:cNvPr id="3074" name="Picture 2" descr="E:\методобьединение\Новая папка\20210311_0805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692696"/>
            <a:ext cx="5616624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E:\методобьединение\Новая папка\20210311_08052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95936" y="3212976"/>
            <a:ext cx="5148064" cy="3645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49b96c36047_png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012160" y="0"/>
            <a:ext cx="2699792" cy="332601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llpapers_3325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86292" cy="6858000"/>
          </a:xfrm>
          <a:prstGeom prst="rect">
            <a:avLst/>
          </a:prstGeom>
        </p:spPr>
      </p:pic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644008" y="3212976"/>
            <a:ext cx="4218139" cy="3264036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827584" y="692696"/>
            <a:ext cx="792088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После игры мы предлагаем детям обсудить полученный ими опыт и проанализировать, подчеркиваем ценность выводов каждого ребенка.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llpapers_3325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86292" cy="6858000"/>
          </a:xfrm>
          <a:prstGeom prst="rect">
            <a:avLst/>
          </a:prstGeom>
        </p:spPr>
      </p:pic>
      <p:pic>
        <p:nvPicPr>
          <p:cNvPr id="4" name="Рисунок 3" descr="школьники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148064" y="2428844"/>
            <a:ext cx="4408613" cy="442915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79512" y="620688"/>
            <a:ext cx="87129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Задача педагога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помочь каждому ребёнку  адаптироваться  в обществе, выйти из стен детского сада успешным с задатками позитивного мышления и организация  данного вида  деятельности может  этому способствовать.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FFFFFFFFFFFFF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_6a4bc_2489f3c0_l.jpg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00298" y="-500090"/>
            <a:ext cx="4143404" cy="4153789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214414" y="3441680"/>
            <a:ext cx="6992539" cy="258532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spc="150" dirty="0" smtClean="0">
                <a:ln w="11430"/>
                <a:solidFill>
                  <a:srgbClr val="FFFF66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Благодарю за внимание!!!</a:t>
            </a:r>
          </a:p>
          <a:p>
            <a:endParaRPr lang="ru-RU" sz="5400" spc="150" dirty="0" smtClean="0">
              <a:ln w="11430"/>
              <a:solidFill>
                <a:srgbClr val="FFFF66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llpapers_3325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86292" cy="6858000"/>
          </a:xfrm>
          <a:prstGeom prst="rect">
            <a:avLst/>
          </a:prstGeom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714876" y="357167"/>
            <a:ext cx="421484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5072074"/>
            <a:ext cx="85725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51520" y="548680"/>
            <a:ext cx="86409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Дружный коллектив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залог успеха в обучении и воспитании детей.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Сплочение детского коллектива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важнейшая задача педагога.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c49b96c36047_png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699792" y="2852936"/>
            <a:ext cx="4032448" cy="360040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llpapers_3325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42292" y="0"/>
            <a:ext cx="9186292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85918" y="142852"/>
            <a:ext cx="66437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5" name="Рисунок 4" descr="i (1)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07504" y="404664"/>
            <a:ext cx="1810486" cy="1728192"/>
          </a:xfrm>
          <a:prstGeom prst="rect">
            <a:avLst/>
          </a:prstGeom>
          <a:ln w="76200" cap="rnd">
            <a:solidFill>
              <a:srgbClr val="00B0F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1345468494_35596_or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79512" y="4785728"/>
            <a:ext cx="1728192" cy="1728192"/>
          </a:xfrm>
          <a:prstGeom prst="rect">
            <a:avLst/>
          </a:prstGeom>
          <a:ln w="76200" cap="rnd">
            <a:solidFill>
              <a:srgbClr val="00B0F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90093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79512" y="2708920"/>
            <a:ext cx="1731952" cy="1645354"/>
          </a:xfrm>
          <a:prstGeom prst="rect">
            <a:avLst/>
          </a:prstGeom>
          <a:ln w="76200" cap="rnd">
            <a:solidFill>
              <a:srgbClr val="00B0F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2411760" y="836712"/>
            <a:ext cx="54006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 может помочь детям осознать свои ценности и установить приоритеты, может помочь им стать более терпимыми, гибкими и внимательными, испытывать меньше страхов, стрессов и чувствовать себя менее одинокими. Помочь научиться общаться, сохраняя хорошие отношения с другими людьми. И важнейшая задача педагога – это сплочение детского коллектива.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llpapers_3325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42292" y="0"/>
            <a:ext cx="9186292" cy="6858000"/>
          </a:xfrm>
          <a:prstGeom prst="rect">
            <a:avLst/>
          </a:prstGeom>
        </p:spPr>
      </p:pic>
      <p:pic>
        <p:nvPicPr>
          <p:cNvPr id="6" name="Рисунок 5" descr="original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62350" y="357166"/>
            <a:ext cx="4381650" cy="621510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39552" y="908720"/>
            <a:ext cx="46805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Основными способами сплочения детского коллектива являются увлечение и включение её в совместную деятельность, установка традиций группы, поощрение сотрудничества воспитанников при выполнении общих дел, стимулирование добровольной взаимопомощи в выполнении общих дел. А также педагоги в своей работе могут использовать игры на сплочение коллектива для детей 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llpapers_3325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42292" y="0"/>
            <a:ext cx="9186292" cy="6858000"/>
          </a:xfrm>
          <a:prstGeom prst="rect">
            <a:avLst/>
          </a:prstGeom>
        </p:spPr>
      </p:pic>
      <p:pic>
        <p:nvPicPr>
          <p:cNvPr id="3" name="Рисунок 2" descr="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907704" y="4221088"/>
            <a:ext cx="5286675" cy="235743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285852" y="0"/>
            <a:ext cx="6494605" cy="250073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51520" y="2543418"/>
            <a:ext cx="835292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Интерактивность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это способность взаимодействовать или находиться в режиме беседы, диалога с кем – либо, или непосредственно с самим человеком, это - одна из характеристик диалоговых форм познания.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llpapers_3325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86292" cy="6858000"/>
          </a:xfrm>
          <a:prstGeom prst="rect">
            <a:avLst/>
          </a:prstGeom>
        </p:spPr>
      </p:pic>
      <p:pic>
        <p:nvPicPr>
          <p:cNvPr id="3" name="Рисунок 2" descr="dladzieci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flipH="1">
            <a:off x="7000892" y="357165"/>
            <a:ext cx="2143108" cy="3171799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 descr="dladzieci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7286644" y="3398006"/>
            <a:ext cx="1857356" cy="3188964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23528" y="404664"/>
            <a:ext cx="64807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Интерактивные игры – это деятельность дошкольников в сотрудничестве с воспитателем, в процессе которой дети получают уникальную возможность научиться бесконфликтному и доброжелательному общению. Такое взаимодействие с детьми  позволяет положительно повлиять на их настроение, отношение к себе и окружающим.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llpapers_3325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86292" cy="6858000"/>
          </a:xfrm>
          <a:prstGeom prst="rect">
            <a:avLst/>
          </a:prstGeom>
        </p:spPr>
      </p:pic>
      <p:sp>
        <p:nvSpPr>
          <p:cNvPr id="3" name="Горизонтальный свиток 2"/>
          <p:cNvSpPr/>
          <p:nvPr/>
        </p:nvSpPr>
        <p:spPr>
          <a:xfrm>
            <a:off x="2267744" y="0"/>
            <a:ext cx="4857784" cy="785818"/>
          </a:xfrm>
          <a:prstGeom prst="horizontalScroll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179512" y="980728"/>
            <a:ext cx="3096344" cy="864096"/>
          </a:xfrm>
          <a:prstGeom prst="flowChartPunchedTape">
            <a:avLst/>
          </a:prstGeom>
          <a:solidFill>
            <a:srgbClr val="00B0F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вызывают познавательный интерес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Блок-схема: перфолента 9"/>
          <p:cNvSpPr/>
          <p:nvPr/>
        </p:nvSpPr>
        <p:spPr>
          <a:xfrm>
            <a:off x="0" y="2060848"/>
            <a:ext cx="3779912" cy="1080120"/>
          </a:xfrm>
          <a:prstGeom prst="flowChartPunchedTape">
            <a:avLst/>
          </a:prstGeom>
          <a:solidFill>
            <a:srgbClr val="00B0F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способствуют снятию перенапряжения, перегрузки и утомления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Блок-схема: перфолента 10"/>
          <p:cNvSpPr/>
          <p:nvPr/>
        </p:nvSpPr>
        <p:spPr>
          <a:xfrm>
            <a:off x="395536" y="3356992"/>
            <a:ext cx="3384376" cy="804672"/>
          </a:xfrm>
          <a:prstGeom prst="flowChartPunchedTape">
            <a:avLst/>
          </a:prstGeom>
          <a:solidFill>
            <a:srgbClr val="00B0F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служить средствами развития речи и двигательных качеств</a:t>
            </a:r>
            <a:endParaRPr lang="ru-RU" sz="1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3707904" y="928670"/>
            <a:ext cx="1078410" cy="2356314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3203848" y="857232"/>
            <a:ext cx="1368152" cy="1419640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3923928" y="908720"/>
            <a:ext cx="1080120" cy="3456384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Рисунок 44" descr="clip_image00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139952" y="764704"/>
            <a:ext cx="5401826" cy="5851166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2699792" y="188640"/>
            <a:ext cx="432048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Интерактивные игры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Блок-схема: перфолента 11"/>
          <p:cNvSpPr/>
          <p:nvPr/>
        </p:nvSpPr>
        <p:spPr>
          <a:xfrm>
            <a:off x="683568" y="4509120"/>
            <a:ext cx="3384376" cy="804672"/>
          </a:xfrm>
          <a:prstGeom prst="flowChartPunchedTape">
            <a:avLst/>
          </a:prstGeom>
          <a:solidFill>
            <a:srgbClr val="00B0F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развивают крупную и мелкую моторику, координацию</a:t>
            </a:r>
            <a:endParaRPr lang="ru-RU" sz="1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перфолента 13"/>
          <p:cNvSpPr/>
          <p:nvPr/>
        </p:nvSpPr>
        <p:spPr>
          <a:xfrm>
            <a:off x="1907704" y="5517232"/>
            <a:ext cx="3150650" cy="804672"/>
          </a:xfrm>
          <a:prstGeom prst="flowChartPunchedTape">
            <a:avLst/>
          </a:prstGeom>
          <a:solidFill>
            <a:srgbClr val="00B0F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развивают двигательную память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flipH="1">
            <a:off x="2867012" y="836712"/>
            <a:ext cx="1560972" cy="672986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4355976" y="1061120"/>
            <a:ext cx="800472" cy="4240088"/>
          </a:xfrm>
          <a:prstGeom prst="straightConnector1">
            <a:avLst/>
          </a:prstGeom>
          <a:ln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llpapers_3325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-42292" y="0"/>
            <a:ext cx="9186292" cy="6858000"/>
          </a:xfrm>
          <a:prstGeom prst="rect">
            <a:avLst/>
          </a:prstGeom>
        </p:spPr>
      </p:pic>
      <p:pic>
        <p:nvPicPr>
          <p:cNvPr id="3" name="Picture 2" descr="F:\методобьединение\Новая папка\20210311_1023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980728"/>
            <a:ext cx="9144000" cy="5554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260648"/>
            <a:ext cx="87484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Дети чувствуют себя удобно и готовы к приобретению опыта взаимодействия друг с другом.</a:t>
            </a:r>
            <a:endParaRPr lang="ru-RU" sz="2400" i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allpapers_3325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86292" cy="6858000"/>
          </a:xfrm>
          <a:prstGeom prst="rect">
            <a:avLst/>
          </a:prstGeom>
        </p:spPr>
      </p:pic>
      <p:pic>
        <p:nvPicPr>
          <p:cNvPr id="66" name="Рисунок 65" descr="проект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3284984"/>
            <a:ext cx="2495528" cy="357301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21" name="Picture 3" descr="https://www.labirint.ru/images/00001000040000500001/1496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188640"/>
            <a:ext cx="2275814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" name="Прямоугольник 21"/>
          <p:cNvSpPr/>
          <p:nvPr/>
        </p:nvSpPr>
        <p:spPr>
          <a:xfrm>
            <a:off x="2339752" y="476672"/>
            <a:ext cx="640871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Клаус Фопель – немецкий психолог, психотерапевт. Важным направлением деятельности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К.Фопеля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является популяризация интерактивных психологических игр, создаваемых им на основе синтеза элементов различных видов психотерапии. К.Фопель щедро делится с коллегами своим опытом и знаниями. Он пишет и издает книги, большая часть которых – сборники столь любимых им психологических игр и упражнений. Опубликовано около 100 его работ, многие из них переведены на различные языки мира, в том числе и на русский.</a:t>
            </a:r>
            <a:endParaRPr lang="ru-RU" sz="2000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3079</TotalTime>
  <Words>480</Words>
  <Application>Microsoft Office PowerPoint</Application>
  <PresentationFormat>Экран (4:3)</PresentationFormat>
  <Paragraphs>29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user</cp:lastModifiedBy>
  <cp:revision>287</cp:revision>
  <dcterms:created xsi:type="dcterms:W3CDTF">2014-11-22T13:50:41Z</dcterms:created>
  <dcterms:modified xsi:type="dcterms:W3CDTF">2021-05-30T15:18:31Z</dcterms:modified>
</cp:coreProperties>
</file>