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6600"/>
    <a:srgbClr val="00CC00"/>
    <a:srgbClr val="FFFF00"/>
    <a:srgbClr val="00FFFF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597F7F3E-CB96-4C6A-9CBD-554A3275FE9C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3BB3797C-2D45-4C76-9FDC-960FDC67FE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н</a:t>
            </a:r>
            <a:r>
              <a:rPr lang="ru-RU" sz="6600" dirty="0" smtClean="0">
                <a:solidFill>
                  <a:srgbClr val="FF6600"/>
                </a:solidFill>
              </a:rPr>
              <a:t>а</a:t>
            </a:r>
            <a:r>
              <a:rPr lang="ru-RU" sz="6600" dirty="0" smtClean="0">
                <a:solidFill>
                  <a:srgbClr val="FFCC00"/>
                </a:solidFill>
              </a:rPr>
              <a:t>с</a:t>
            </a:r>
            <a:r>
              <a:rPr lang="ru-RU" sz="6600" dirty="0" smtClean="0">
                <a:solidFill>
                  <a:srgbClr val="00CC00"/>
                </a:solidFill>
              </a:rPr>
              <a:t>е</a:t>
            </a:r>
            <a:r>
              <a:rPr lang="ru-RU" sz="6600" dirty="0" smtClean="0">
                <a:solidFill>
                  <a:srgbClr val="00FFFF"/>
                </a:solidFill>
              </a:rPr>
              <a:t>к</a:t>
            </a:r>
            <a:r>
              <a:rPr lang="ru-RU" sz="6600" dirty="0" smtClean="0">
                <a:solidFill>
                  <a:schemeClr val="accent3">
                    <a:lumMod val="75000"/>
                  </a:schemeClr>
                </a:solidFill>
              </a:rPr>
              <a:t>о</a:t>
            </a:r>
            <a:r>
              <a:rPr lang="ru-RU" sz="6600" dirty="0" smtClean="0">
                <a:solidFill>
                  <a:srgbClr val="7030A0"/>
                </a:solidFill>
              </a:rPr>
              <a:t>м</a:t>
            </a:r>
            <a:r>
              <a:rPr lang="ru-RU" sz="6600" dirty="0" smtClean="0">
                <a:solidFill>
                  <a:srgbClr val="FF0000"/>
                </a:solidFill>
              </a:rPr>
              <a:t>ы</a:t>
            </a:r>
            <a:r>
              <a:rPr lang="ru-RU" sz="6600" dirty="0" smtClean="0">
                <a:solidFill>
                  <a:srgbClr val="FFCC00"/>
                </a:solidFill>
              </a:rPr>
              <a:t>е</a:t>
            </a:r>
            <a:endParaRPr lang="ru-RU" sz="6600" dirty="0">
              <a:solidFill>
                <a:srgbClr val="FFCC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През</a:t>
            </a:r>
            <a:r>
              <a:rPr lang="ru-RU" b="1" dirty="0" smtClean="0">
                <a:solidFill>
                  <a:srgbClr val="0070C0"/>
                </a:solidFill>
              </a:rPr>
              <a:t>ента</a:t>
            </a:r>
            <a:r>
              <a:rPr lang="ru-RU" b="1" dirty="0" smtClean="0">
                <a:solidFill>
                  <a:srgbClr val="00B0F0"/>
                </a:solidFill>
              </a:rPr>
              <a:t>ция </a:t>
            </a:r>
            <a:r>
              <a:rPr lang="ru-RU" b="1" dirty="0" smtClean="0">
                <a:solidFill>
                  <a:srgbClr val="00CC00"/>
                </a:solidFill>
              </a:rPr>
              <a:t>для д</a:t>
            </a:r>
            <a:r>
              <a:rPr lang="ru-RU" b="1" dirty="0" smtClean="0">
                <a:solidFill>
                  <a:srgbClr val="FF6600"/>
                </a:solidFill>
              </a:rPr>
              <a:t>ошко</a:t>
            </a:r>
            <a:r>
              <a:rPr lang="ru-RU" b="1" dirty="0" smtClean="0">
                <a:solidFill>
                  <a:srgbClr val="FFCC00"/>
                </a:solidFill>
              </a:rPr>
              <a:t>льн</a:t>
            </a:r>
            <a:r>
              <a:rPr lang="ru-RU" b="1" dirty="0" smtClean="0">
                <a:solidFill>
                  <a:srgbClr val="FF0000"/>
                </a:solidFill>
              </a:rPr>
              <a:t>иков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86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8761" y="64337"/>
            <a:ext cx="8856984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1230" y="5000097"/>
            <a:ext cx="885698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>
                <a:solidFill>
                  <a:srgbClr val="000000"/>
                </a:solidFill>
                <a:latin typeface="Helvetica Neue"/>
              </a:rPr>
              <a:t>Питаются кузнечики растениями, но могут быть и всеядными или даже хищниками. Размножаются кузнечики, откладывая яйца в почву. Из яиц появляются личинки, которые очень похожи на взрослых кузнечиков, только без крыльев. Личинки сразу живут самостоятельной жизнью, питаются, линяют, растут, пока не превратятся во взрослых насекомых.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>
                <a:solidFill>
                  <a:srgbClr val="000000"/>
                </a:solidFill>
                <a:latin typeface="Helvetica Neue"/>
              </a:rPr>
              <a:t>Двигаются кузнечики по-разному: могут медленно переползать с места на место, прыгать и перелетать. Некоторые кузнечики прыгают на расстояние, которое более чем в 40 раз превышает длину их тела.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>
                <a:solidFill>
                  <a:srgbClr val="000000"/>
                </a:solidFill>
                <a:latin typeface="Helvetica Neue"/>
              </a:rPr>
              <a:t>Стрекочет кузнечик весь день напролет,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>
                <a:solidFill>
                  <a:srgbClr val="000000"/>
                </a:solidFill>
                <a:latin typeface="Helvetica Neue"/>
              </a:rPr>
              <a:t>Летает и прыгает, травку жует.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>
                <a:solidFill>
                  <a:srgbClr val="000000"/>
                </a:solidFill>
                <a:latin typeface="Helvetica Neue"/>
              </a:rPr>
              <a:t>Все лето резвится, а вьюжной зимой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>
                <a:solidFill>
                  <a:srgbClr val="000000"/>
                </a:solidFill>
                <a:latin typeface="Helvetica Neue"/>
              </a:rPr>
              <a:t>Уходит спать в норку он под землей.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6176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88640"/>
            <a:ext cx="8712968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99592" y="5517232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58521" y="5101734"/>
            <a:ext cx="8856984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201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016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Кто самый сильный на земле?</a:t>
            </a:r>
            <a:r>
              <a:rPr lang="ru-RU" altLang="ru-RU" sz="1200" dirty="0"/>
              <a:t>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Думаете, слон или бегемот? Нет, не угадали! Самый сильный на земле — муравей, ведь он переносит тяжести в 10 раз превышающие его собственный вес, а слон при весе в 5 т с трудом может поднять 1,5 т. Вот какой силач малютка-муравей!</a:t>
            </a:r>
            <a:r>
              <a:rPr kumimoji="0" lang="ru-RU" altLang="ru-RU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 Neue"/>
              </a:rPr>
              <a:t> </a:t>
            </a:r>
            <a:r>
              <a:rPr lang="ru-RU" sz="1200" dirty="0" smtClean="0">
                <a:solidFill>
                  <a:srgbClr val="000000"/>
                </a:solidFill>
                <a:latin typeface="Helvetica Neue"/>
              </a:rPr>
              <a:t>Муравьиный </a:t>
            </a:r>
            <a:r>
              <a:rPr lang="ru-RU" sz="1200" dirty="0">
                <a:solidFill>
                  <a:srgbClr val="000000"/>
                </a:solidFill>
                <a:latin typeface="Helvetica Neue"/>
              </a:rPr>
              <a:t>терем — это просторный и удобный дом с вентиляцией. В нем находятся кухни, мусоросборники, детские и даже туалетные </a:t>
            </a:r>
            <a:r>
              <a:rPr lang="ru-RU" sz="1200" dirty="0" smtClean="0">
                <a:solidFill>
                  <a:srgbClr val="000000"/>
                </a:solidFill>
                <a:latin typeface="Helvetica Neue"/>
              </a:rPr>
              <a:t>комнаты. У </a:t>
            </a:r>
            <a:r>
              <a:rPr lang="ru-RU" sz="1200" dirty="0">
                <a:solidFill>
                  <a:srgbClr val="000000"/>
                </a:solidFill>
                <a:latin typeface="Helvetica Neue"/>
              </a:rPr>
              <a:t>некоторых муравьев есть специальные </a:t>
            </a:r>
            <a:r>
              <a:rPr lang="ru-RU" sz="1200" dirty="0" err="1">
                <a:solidFill>
                  <a:srgbClr val="000000"/>
                </a:solidFill>
                <a:latin typeface="Helvetica Neue"/>
              </a:rPr>
              <a:t>подротовые</a:t>
            </a:r>
            <a:r>
              <a:rPr lang="ru-RU" sz="1200" dirty="0">
                <a:solidFill>
                  <a:srgbClr val="000000"/>
                </a:solidFill>
                <a:latin typeface="Helvetica Neue"/>
              </a:rPr>
              <a:t> сумки. Они складывают в них мусор во время уборки, а потом выносят его в специальные </a:t>
            </a:r>
            <a:r>
              <a:rPr lang="ru-RU" sz="1200" dirty="0" smtClean="0">
                <a:solidFill>
                  <a:srgbClr val="000000"/>
                </a:solidFill>
                <a:latin typeface="Helvetica Neue"/>
              </a:rPr>
              <a:t>камеры. Муравьи </a:t>
            </a:r>
            <a:r>
              <a:rPr lang="ru-RU" sz="1200" dirty="0">
                <a:solidFill>
                  <a:srgbClr val="000000"/>
                </a:solidFill>
                <a:latin typeface="Helvetica Neue"/>
              </a:rPr>
              <a:t>живут в муравейнике большой и дружной семьей. Население одного муравейника подчас сравнимо с населением небольшого городка — несколько сотен тысяч жителей!</a:t>
            </a:r>
          </a:p>
          <a:p>
            <a:pPr algn="just"/>
            <a:r>
              <a:rPr lang="ru-RU" sz="1200" dirty="0">
                <a:solidFill>
                  <a:srgbClr val="000000"/>
                </a:solidFill>
                <a:latin typeface="Helvetica Neue"/>
              </a:rPr>
              <a:t>Правит в муравейнике муравьиная царица</a:t>
            </a:r>
            <a:r>
              <a:rPr lang="ru-RU" sz="1100" dirty="0" smtClean="0">
                <a:solidFill>
                  <a:srgbClr val="000000"/>
                </a:solidFill>
                <a:latin typeface="Helvetica Neue"/>
              </a:rPr>
              <a:t>.</a:t>
            </a:r>
            <a:endParaRPr lang="ru-RU" sz="1100" dirty="0">
              <a:solidFill>
                <a:srgbClr val="000000"/>
              </a:solidFill>
              <a:latin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1791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116632"/>
            <a:ext cx="8352928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0101" y="5229200"/>
            <a:ext cx="89289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Число пятнышек никак не связано с возрастом божьих коровок. Не все божьи коровки красного цвета, есть очень много других видов. Жидкость, которую выделяет насекомое, и яркая окраска отпугивают врагов, предупреждая о «несъедобности» хозяйки. Если ящерица или птица не поверит «на слово» — получит доказательство своей ошибки незамедлительно! Божья коровка — хищница. Берегись, тля! Кыш, паутинный клещ! Нечего высасывать соки из молодых растений! Работы у красных коровок много, а еды всегда вдоволь. Так что недаром божью коровку так любят огородники.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28096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197</TotalTime>
  <Words>294</Words>
  <Application>Microsoft Office PowerPoint</Application>
  <PresentationFormat>Экран (4:3)</PresentationFormat>
  <Paragraphs>6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Углы</vt:lpstr>
      <vt:lpstr>насекомые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7</cp:revision>
  <dcterms:created xsi:type="dcterms:W3CDTF">2021-05-30T13:56:34Z</dcterms:created>
  <dcterms:modified xsi:type="dcterms:W3CDTF">2021-05-30T18:28:14Z</dcterms:modified>
</cp:coreProperties>
</file>