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1DE5-E020-42E0-A199-1B1F330604BC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F406-1BC8-44A6-9D03-3B2AF0FEE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944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1DE5-E020-42E0-A199-1B1F330604BC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F406-1BC8-44A6-9D03-3B2AF0FEE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992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1DE5-E020-42E0-A199-1B1F330604BC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F406-1BC8-44A6-9D03-3B2AF0FEE92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2788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1DE5-E020-42E0-A199-1B1F330604BC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F406-1BC8-44A6-9D03-3B2AF0FEE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31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1DE5-E020-42E0-A199-1B1F330604BC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F406-1BC8-44A6-9D03-3B2AF0FEE92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4185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1DE5-E020-42E0-A199-1B1F330604BC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F406-1BC8-44A6-9D03-3B2AF0FEE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970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1DE5-E020-42E0-A199-1B1F330604BC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F406-1BC8-44A6-9D03-3B2AF0FEE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496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1DE5-E020-42E0-A199-1B1F330604BC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F406-1BC8-44A6-9D03-3B2AF0FEE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375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1DE5-E020-42E0-A199-1B1F330604BC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F406-1BC8-44A6-9D03-3B2AF0FEE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630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1DE5-E020-42E0-A199-1B1F330604BC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F406-1BC8-44A6-9D03-3B2AF0FEE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151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1DE5-E020-42E0-A199-1B1F330604BC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F406-1BC8-44A6-9D03-3B2AF0FEE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700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1DE5-E020-42E0-A199-1B1F330604BC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F406-1BC8-44A6-9D03-3B2AF0FEE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112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1DE5-E020-42E0-A199-1B1F330604BC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F406-1BC8-44A6-9D03-3B2AF0FEE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415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1DE5-E020-42E0-A199-1B1F330604BC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F406-1BC8-44A6-9D03-3B2AF0FEE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601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1DE5-E020-42E0-A199-1B1F330604BC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F406-1BC8-44A6-9D03-3B2AF0FEE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176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51DE5-E020-42E0-A199-1B1F330604BC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AF406-1BC8-44A6-9D03-3B2AF0FEE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087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51DE5-E020-42E0-A199-1B1F330604BC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75AF406-1BC8-44A6-9D03-3B2AF0FEE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315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70962" y="2404531"/>
            <a:ext cx="9518741" cy="1646302"/>
          </a:xfrm>
        </p:spPr>
        <p:txBody>
          <a:bodyPr/>
          <a:lstStyle/>
          <a:p>
            <a:pPr algn="ctr"/>
            <a:r>
              <a:rPr lang="ru-RU" dirty="0" smtClean="0"/>
              <a:t>Заседание клуба</a:t>
            </a:r>
            <a:br>
              <a:rPr lang="ru-RU" dirty="0" smtClean="0"/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«ЮНЫЙ ИССЛЕДОВАТЕЛЬ»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02" y="3694382"/>
            <a:ext cx="1828572" cy="2885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705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Я дарю вам…,</a:t>
            </a:r>
            <a:br>
              <a:rPr lang="ru-RU" sz="4400" dirty="0" smtClean="0"/>
            </a:br>
            <a:r>
              <a:rPr lang="ru-RU" sz="4400" dirty="0" smtClean="0"/>
              <a:t>потому что теперь я знаю, что… </a:t>
            </a:r>
            <a:endParaRPr lang="ru-RU" sz="4400" dirty="0"/>
          </a:p>
        </p:txBody>
      </p:sp>
      <p:pic>
        <p:nvPicPr>
          <p:cNvPr id="4" name="Picture 2" descr="http://2.bp.blogspot.com/_zAB4btkciGI/TBVHLrzI_1I/AAAAAAAAAGo/GTU0D4T46LM/s1600/Рисунок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30400"/>
            <a:ext cx="4533900" cy="481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550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Улыбнемся?!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В аэропорту, увидев взлетающий самолёт, Марта закричала: </a:t>
            </a:r>
          </a:p>
          <a:p>
            <a:pPr marL="0" indent="0">
              <a:buNone/>
            </a:pPr>
            <a:r>
              <a:rPr lang="ru-RU" sz="2400" i="1" dirty="0" smtClean="0"/>
              <a:t> - Мамочка, смотри, самолёт </a:t>
            </a:r>
            <a:r>
              <a:rPr lang="ru-RU" sz="2400" i="1" dirty="0" err="1" smtClean="0"/>
              <a:t>отземлился</a:t>
            </a:r>
            <a:r>
              <a:rPr lang="ru-RU" sz="2400" i="1" dirty="0" smtClean="0"/>
              <a:t>!</a:t>
            </a:r>
          </a:p>
          <a:p>
            <a:pPr marL="0" indent="0">
              <a:buNone/>
            </a:pPr>
            <a:endParaRPr lang="ru-RU" sz="2400" i="1" dirty="0"/>
          </a:p>
          <a:p>
            <a:pPr marL="0" indent="0">
              <a:buNone/>
            </a:pPr>
            <a:endParaRPr lang="ru-RU" sz="2400" i="1" dirty="0" smtClean="0"/>
          </a:p>
          <a:p>
            <a:pPr marL="0" indent="0">
              <a:buNone/>
            </a:pPr>
            <a:r>
              <a:rPr lang="ru-RU" sz="2400" i="1" dirty="0" smtClean="0"/>
              <a:t>У игрушечного мишки забинтована лапа.</a:t>
            </a:r>
          </a:p>
          <a:p>
            <a:pPr marL="0" indent="0">
              <a:buNone/>
            </a:pPr>
            <a:r>
              <a:rPr lang="ru-RU" sz="2400" i="1" dirty="0"/>
              <a:t> </a:t>
            </a:r>
            <a:r>
              <a:rPr lang="ru-RU" sz="2400" i="1" dirty="0" smtClean="0"/>
              <a:t>- Мама, - просит Саша, - </a:t>
            </a:r>
            <a:r>
              <a:rPr lang="ru-RU" sz="2400" i="1" dirty="0" err="1" smtClean="0"/>
              <a:t>отбинти</a:t>
            </a:r>
            <a:r>
              <a:rPr lang="ru-RU" sz="2400" i="1" dirty="0" smtClean="0"/>
              <a:t>, пожалуйста, мишку!</a:t>
            </a:r>
            <a:endParaRPr lang="ru-RU" sz="24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353" y="3814556"/>
            <a:ext cx="1419225" cy="14287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71" y="251838"/>
            <a:ext cx="2070860" cy="173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920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86" y="212035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Запиши предложения. </a:t>
            </a:r>
            <a:br>
              <a:rPr lang="ru-RU" dirty="0" smtClean="0"/>
            </a:br>
            <a:r>
              <a:rPr lang="ru-RU" dirty="0" smtClean="0"/>
              <a:t>Подчеркни все безударные гласные в словах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1. Тучи, проходя над горами, отяжелели.</a:t>
            </a:r>
          </a:p>
          <a:p>
            <a:pPr marL="0" indent="0">
              <a:buNone/>
            </a:pPr>
            <a:endParaRPr lang="ru-RU" sz="3600" dirty="0" smtClean="0"/>
          </a:p>
          <a:p>
            <a:r>
              <a:rPr lang="ru-RU" sz="3600" dirty="0" smtClean="0"/>
              <a:t>2. Плыли облака, жадно застывали на цветах шмели, отражался на полотне заречный простор.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983" y="1930400"/>
            <a:ext cx="2206486" cy="1765189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425148" y="2690191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160643" y="3253409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213113" y="3246783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557131" y="3246783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139687" y="3246783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017027" y="2690191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936974" y="2690191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955774" y="2690191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478696" y="2690191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955774" y="4591878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246780" y="4611756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789583" y="4591878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7301948" y="4591878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652592" y="4591878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042992" y="4591878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8405191" y="4611756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219739" y="5135217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962400" y="5135217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068957" y="5141843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731565" y="5161721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7023653" y="5161721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345096" y="5718313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1875183" y="5724939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3160642" y="5718313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438954" y="5724939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5625547" y="5698434"/>
            <a:ext cx="212035" cy="0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9477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исследования:…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2842591"/>
            <a:ext cx="10575235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800" dirty="0" smtClean="0"/>
              <a:t>Правописание гласных в приставках</a:t>
            </a:r>
            <a:endParaRPr lang="ru-RU" sz="4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709" y="3786435"/>
            <a:ext cx="3333543" cy="2501721"/>
          </a:xfrm>
          <a:prstGeom prst="rect">
            <a:avLst/>
          </a:prstGeom>
        </p:spPr>
      </p:pic>
      <p:cxnSp>
        <p:nvCxnSpPr>
          <p:cNvPr id="7" name="Соединительная линия уступом 6"/>
          <p:cNvCxnSpPr/>
          <p:nvPr/>
        </p:nvCxnSpPr>
        <p:spPr>
          <a:xfrm>
            <a:off x="6480313" y="4373217"/>
            <a:ext cx="2358887" cy="914400"/>
          </a:xfrm>
          <a:prstGeom prst="bentConnector3">
            <a:avLst>
              <a:gd name="adj1" fmla="val 98876"/>
            </a:avLst>
          </a:prstGeom>
          <a:ln w="1174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1915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Запиши словосочетания, вставляя пропущенные гласные.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54016" y="2160589"/>
            <a:ext cx="6119985" cy="4465498"/>
          </a:xfrm>
        </p:spPr>
        <p:txBody>
          <a:bodyPr>
            <a:normAutofit fontScale="92500" lnSpcReduction="10000"/>
          </a:bodyPr>
          <a:lstStyle/>
          <a:p>
            <a:r>
              <a:rPr lang="ru-RU" sz="3000" dirty="0" smtClean="0"/>
              <a:t>1. В…</a:t>
            </a:r>
            <a:r>
              <a:rPr lang="ru-RU" sz="3000" dirty="0" err="1" smtClean="0"/>
              <a:t>звышался</a:t>
            </a:r>
            <a:r>
              <a:rPr lang="ru-RU" sz="3000" dirty="0" smtClean="0"/>
              <a:t> дом.</a:t>
            </a:r>
          </a:p>
          <a:p>
            <a:r>
              <a:rPr lang="ru-RU" sz="3000" dirty="0" smtClean="0"/>
              <a:t>2. З…пил лекарство.</a:t>
            </a:r>
          </a:p>
          <a:p>
            <a:r>
              <a:rPr lang="ru-RU" sz="3000" dirty="0" smtClean="0"/>
              <a:t>3. Н…рисовал рисунок.</a:t>
            </a:r>
          </a:p>
          <a:p>
            <a:r>
              <a:rPr lang="ru-RU" sz="3000" dirty="0" smtClean="0"/>
              <a:t>4. П…</a:t>
            </a:r>
            <a:r>
              <a:rPr lang="ru-RU" sz="3000" dirty="0" err="1" smtClean="0"/>
              <a:t>дпилил</a:t>
            </a:r>
            <a:r>
              <a:rPr lang="ru-RU" sz="3000" dirty="0" smtClean="0"/>
              <a:t> доску.</a:t>
            </a:r>
          </a:p>
          <a:p>
            <a:r>
              <a:rPr lang="ru-RU" sz="3000" dirty="0" smtClean="0"/>
              <a:t>5. П…шёл прогуляться.</a:t>
            </a:r>
          </a:p>
          <a:p>
            <a:r>
              <a:rPr lang="ru-RU" sz="3000" dirty="0" smtClean="0"/>
              <a:t>6. Н…</a:t>
            </a:r>
            <a:r>
              <a:rPr lang="ru-RU" sz="3000" dirty="0" err="1" smtClean="0"/>
              <a:t>дписал</a:t>
            </a:r>
            <a:r>
              <a:rPr lang="ru-RU" sz="3000" dirty="0" smtClean="0"/>
              <a:t> слово.</a:t>
            </a:r>
          </a:p>
          <a:p>
            <a:r>
              <a:rPr lang="ru-RU" sz="3000" dirty="0" smtClean="0"/>
              <a:t>7. Д…брёл до леса.</a:t>
            </a:r>
          </a:p>
          <a:p>
            <a:r>
              <a:rPr lang="ru-RU" sz="3000" dirty="0" smtClean="0"/>
              <a:t>8. …</a:t>
            </a:r>
            <a:r>
              <a:rPr lang="ru-RU" sz="3000" dirty="0" err="1" smtClean="0"/>
              <a:t>твёл</a:t>
            </a:r>
            <a:r>
              <a:rPr lang="ru-RU" sz="3000" dirty="0" smtClean="0"/>
              <a:t> братишку.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30" y="3613340"/>
            <a:ext cx="2531166" cy="24987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47931" y="2054572"/>
            <a:ext cx="405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7931" y="3613340"/>
            <a:ext cx="405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7931" y="4100950"/>
            <a:ext cx="405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7931" y="5071130"/>
            <a:ext cx="405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66539" y="5655905"/>
            <a:ext cx="461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47931" y="2515175"/>
            <a:ext cx="405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47931" y="3064258"/>
            <a:ext cx="405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47931" y="4557740"/>
            <a:ext cx="405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а</a:t>
            </a:r>
            <a:endParaRPr lang="ru-RU" sz="3200" dirty="0">
              <a:solidFill>
                <a:srgbClr val="FF0000"/>
              </a:solidFill>
            </a:endParaRPr>
          </a:p>
        </p:txBody>
      </p:sp>
      <p:cxnSp>
        <p:nvCxnSpPr>
          <p:cNvPr id="14" name="Соединительная линия уступом 13"/>
          <p:cNvCxnSpPr/>
          <p:nvPr/>
        </p:nvCxnSpPr>
        <p:spPr>
          <a:xfrm>
            <a:off x="4048610" y="2174038"/>
            <a:ext cx="604522" cy="208279"/>
          </a:xfrm>
          <a:prstGeom prst="bentConnector3">
            <a:avLst>
              <a:gd name="adj1" fmla="val 104804"/>
            </a:avLst>
          </a:prstGeom>
          <a:ln w="539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Соединительная линия уступом 19"/>
          <p:cNvCxnSpPr/>
          <p:nvPr/>
        </p:nvCxnSpPr>
        <p:spPr>
          <a:xfrm>
            <a:off x="3866539" y="2650443"/>
            <a:ext cx="604522" cy="208279"/>
          </a:xfrm>
          <a:prstGeom prst="bentConnector3">
            <a:avLst>
              <a:gd name="adj1" fmla="val 104804"/>
            </a:avLst>
          </a:prstGeom>
          <a:ln w="539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ная линия уступом 20"/>
          <p:cNvCxnSpPr/>
          <p:nvPr/>
        </p:nvCxnSpPr>
        <p:spPr>
          <a:xfrm>
            <a:off x="3866539" y="3180393"/>
            <a:ext cx="604522" cy="208279"/>
          </a:xfrm>
          <a:prstGeom prst="bentConnector3">
            <a:avLst>
              <a:gd name="adj1" fmla="val 104804"/>
            </a:avLst>
          </a:prstGeom>
          <a:ln w="539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оединительная линия уступом 21"/>
          <p:cNvCxnSpPr/>
          <p:nvPr/>
        </p:nvCxnSpPr>
        <p:spPr>
          <a:xfrm>
            <a:off x="4048610" y="3681777"/>
            <a:ext cx="604522" cy="208279"/>
          </a:xfrm>
          <a:prstGeom prst="bentConnector3">
            <a:avLst>
              <a:gd name="adj1" fmla="val 104804"/>
            </a:avLst>
          </a:prstGeom>
          <a:ln w="539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оединительная линия уступом 22"/>
          <p:cNvCxnSpPr/>
          <p:nvPr/>
        </p:nvCxnSpPr>
        <p:spPr>
          <a:xfrm>
            <a:off x="3845670" y="4185058"/>
            <a:ext cx="604522" cy="208279"/>
          </a:xfrm>
          <a:prstGeom prst="bentConnector3">
            <a:avLst>
              <a:gd name="adj1" fmla="val 104804"/>
            </a:avLst>
          </a:prstGeom>
          <a:ln w="539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Соединительная линия уступом 23"/>
          <p:cNvCxnSpPr/>
          <p:nvPr/>
        </p:nvCxnSpPr>
        <p:spPr>
          <a:xfrm>
            <a:off x="4102464" y="4702260"/>
            <a:ext cx="604522" cy="208279"/>
          </a:xfrm>
          <a:prstGeom prst="bentConnector3">
            <a:avLst>
              <a:gd name="adj1" fmla="val 104804"/>
            </a:avLst>
          </a:prstGeom>
          <a:ln w="539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оединительная линия уступом 24"/>
          <p:cNvCxnSpPr/>
          <p:nvPr/>
        </p:nvCxnSpPr>
        <p:spPr>
          <a:xfrm>
            <a:off x="3866539" y="5252404"/>
            <a:ext cx="604522" cy="208279"/>
          </a:xfrm>
          <a:prstGeom prst="bentConnector3">
            <a:avLst>
              <a:gd name="adj1" fmla="val 104804"/>
            </a:avLst>
          </a:prstGeom>
          <a:ln w="539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Соединительная линия уступом 25"/>
          <p:cNvCxnSpPr/>
          <p:nvPr/>
        </p:nvCxnSpPr>
        <p:spPr>
          <a:xfrm>
            <a:off x="3800203" y="5769606"/>
            <a:ext cx="604522" cy="208279"/>
          </a:xfrm>
          <a:prstGeom prst="bentConnector3">
            <a:avLst>
              <a:gd name="adj1" fmla="val 104804"/>
            </a:avLst>
          </a:prstGeom>
          <a:ln w="539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4328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 какому принципу можно вставлять гласную в приставку?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3042285"/>
            <a:ext cx="3495516" cy="3495516"/>
          </a:xfr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25896" y="2174240"/>
            <a:ext cx="4748106" cy="320548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400" dirty="0" smtClean="0"/>
              <a:t>Смотри учебник:</a:t>
            </a:r>
          </a:p>
          <a:p>
            <a:pPr algn="ctr"/>
            <a:endParaRPr lang="ru-RU" sz="4400" dirty="0" smtClean="0"/>
          </a:p>
          <a:p>
            <a:pPr algn="ctr"/>
            <a:r>
              <a:rPr lang="ru-RU" sz="4400" dirty="0" smtClean="0"/>
              <a:t> стр. 55 </a:t>
            </a:r>
          </a:p>
          <a:p>
            <a:pPr algn="ctr"/>
            <a:r>
              <a:rPr lang="ru-RU" sz="4400" dirty="0" smtClean="0"/>
              <a:t>(правило + совет ключика)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479173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3215640"/>
          </a:xfrm>
        </p:spPr>
        <p:txBody>
          <a:bodyPr>
            <a:normAutofit/>
          </a:bodyPr>
          <a:lstStyle/>
          <a:p>
            <a:r>
              <a:rPr lang="ru-RU" dirty="0" smtClean="0"/>
              <a:t>     Гласные </a:t>
            </a:r>
            <a:r>
              <a:rPr lang="ru-RU" b="1" dirty="0" smtClean="0"/>
              <a:t>А</a:t>
            </a:r>
            <a:r>
              <a:rPr lang="ru-RU" dirty="0" smtClean="0"/>
              <a:t>, </a:t>
            </a:r>
            <a:r>
              <a:rPr lang="ru-RU" b="1" dirty="0" smtClean="0"/>
              <a:t>О</a:t>
            </a:r>
            <a:r>
              <a:rPr lang="ru-RU" dirty="0" smtClean="0"/>
              <a:t> пишутся в приставках одинаково как под ударением, так и без ударения.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Это ОРФОГРАММА.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1789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39273"/>
              </p:ext>
            </p:extLst>
          </p:nvPr>
        </p:nvGraphicFramePr>
        <p:xfrm>
          <a:off x="675640" y="628227"/>
          <a:ext cx="8128000" cy="5071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1698736">
                <a:tc>
                  <a:txBody>
                    <a:bodyPr/>
                    <a:lstStyle/>
                    <a:p>
                      <a:pPr algn="ctr"/>
                      <a:r>
                        <a:rPr lang="ru-RU" sz="9600" b="1" dirty="0" smtClean="0"/>
                        <a:t>А</a:t>
                      </a:r>
                      <a:endParaRPr lang="ru-RU" sz="9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600" b="1" dirty="0" smtClean="0"/>
                        <a:t>О</a:t>
                      </a:r>
                      <a:endParaRPr lang="ru-RU" sz="9600" b="1" dirty="0"/>
                    </a:p>
                  </a:txBody>
                  <a:tcPr/>
                </a:tc>
              </a:tr>
              <a:tr h="168639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Н</a:t>
                      </a:r>
                      <a:r>
                        <a:rPr lang="ru-RU" sz="2000" b="1" u="sng" dirty="0" smtClean="0"/>
                        <a:t>а</a:t>
                      </a:r>
                    </a:p>
                    <a:p>
                      <a:pPr algn="ctr"/>
                      <a:r>
                        <a:rPr lang="ru-RU" sz="2000" b="1" dirty="0" smtClean="0"/>
                        <a:t>З</a:t>
                      </a:r>
                      <a:r>
                        <a:rPr lang="ru-RU" sz="2000" b="1" u="sng" dirty="0" smtClean="0"/>
                        <a:t>а</a:t>
                      </a:r>
                    </a:p>
                    <a:p>
                      <a:pPr algn="ctr"/>
                      <a:r>
                        <a:rPr lang="ru-RU" sz="2000" b="1" dirty="0" smtClean="0"/>
                        <a:t>Н</a:t>
                      </a:r>
                      <a:r>
                        <a:rPr lang="ru-RU" sz="2000" b="1" u="sng" dirty="0" smtClean="0"/>
                        <a:t>а</a:t>
                      </a:r>
                      <a:r>
                        <a:rPr lang="ru-RU" sz="2000" b="1" dirty="0" smtClean="0"/>
                        <a:t>д 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u="sng" dirty="0" smtClean="0"/>
                        <a:t>О</a:t>
                      </a:r>
                      <a:r>
                        <a:rPr lang="ru-RU" sz="2000" b="1" dirty="0" smtClean="0"/>
                        <a:t>               П</a:t>
                      </a:r>
                      <a:r>
                        <a:rPr lang="ru-RU" sz="2000" b="1" u="sng" dirty="0" smtClean="0"/>
                        <a:t>о</a:t>
                      </a:r>
                      <a:r>
                        <a:rPr lang="ru-RU" sz="2000" b="1" dirty="0" smtClean="0"/>
                        <a:t>д                П</a:t>
                      </a:r>
                      <a:r>
                        <a:rPr lang="ru-RU" sz="2000" b="1" u="sng" dirty="0" smtClean="0"/>
                        <a:t>о</a:t>
                      </a:r>
                    </a:p>
                    <a:p>
                      <a:pPr algn="ctr"/>
                      <a:r>
                        <a:rPr lang="ru-RU" sz="2000" b="1" u="sng" dirty="0" smtClean="0"/>
                        <a:t>О</a:t>
                      </a:r>
                      <a:r>
                        <a:rPr lang="ru-RU" sz="2000" b="1" dirty="0" smtClean="0"/>
                        <a:t>б             В</a:t>
                      </a:r>
                      <a:r>
                        <a:rPr lang="ru-RU" sz="2000" b="1" u="sng" dirty="0" smtClean="0"/>
                        <a:t>о</a:t>
                      </a:r>
                      <a:r>
                        <a:rPr lang="ru-RU" sz="2000" b="1" dirty="0" smtClean="0"/>
                        <a:t>з(с)            Пр</a:t>
                      </a:r>
                      <a:r>
                        <a:rPr lang="ru-RU" sz="2000" b="1" u="sng" dirty="0" smtClean="0"/>
                        <a:t>о</a:t>
                      </a:r>
                      <a:r>
                        <a:rPr lang="ru-RU" sz="2000" b="1" dirty="0" smtClean="0"/>
                        <a:t>      </a:t>
                      </a:r>
                    </a:p>
                    <a:p>
                      <a:pPr algn="ctr"/>
                      <a:r>
                        <a:rPr lang="ru-RU" sz="2000" b="1" u="sng" dirty="0" smtClean="0"/>
                        <a:t>О</a:t>
                      </a:r>
                      <a:r>
                        <a:rPr lang="ru-RU" sz="2000" b="1" dirty="0" smtClean="0"/>
                        <a:t>т                                    Д</a:t>
                      </a:r>
                      <a:r>
                        <a:rPr lang="ru-RU" sz="2000" b="1" u="sng" dirty="0" smtClean="0"/>
                        <a:t>о</a:t>
                      </a:r>
                      <a:r>
                        <a:rPr lang="ru-RU" sz="2000" b="1" dirty="0" smtClean="0"/>
                        <a:t>    </a:t>
                      </a:r>
                      <a:endParaRPr lang="ru-RU" sz="2000" b="1" dirty="0"/>
                    </a:p>
                  </a:txBody>
                  <a:tcPr/>
                </a:tc>
              </a:tr>
              <a:tr h="1686399">
                <a:tc>
                  <a:txBody>
                    <a:bodyPr/>
                    <a:lstStyle/>
                    <a:p>
                      <a:pPr algn="ctr"/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Из(</a:t>
                      </a:r>
                      <a:r>
                        <a:rPr lang="ru-RU" sz="2000" b="1" u="sng" dirty="0" smtClean="0"/>
                        <a:t>о</a:t>
                      </a:r>
                      <a:r>
                        <a:rPr lang="ru-RU" sz="2000" b="1" dirty="0" smtClean="0"/>
                        <a:t>)                   </a:t>
                      </a:r>
                      <a:r>
                        <a:rPr lang="ru-RU" sz="2000" b="1" dirty="0" err="1" smtClean="0"/>
                        <a:t>Вз</a:t>
                      </a:r>
                      <a:r>
                        <a:rPr lang="ru-RU" sz="2000" b="1" dirty="0" smtClean="0"/>
                        <a:t>(</a:t>
                      </a:r>
                      <a:r>
                        <a:rPr lang="ru-RU" sz="2000" b="1" u="sng" dirty="0" smtClean="0"/>
                        <a:t>о</a:t>
                      </a:r>
                      <a:r>
                        <a:rPr lang="ru-RU" sz="2000" b="1" dirty="0" smtClean="0"/>
                        <a:t>)</a:t>
                      </a:r>
                    </a:p>
                    <a:p>
                      <a:pPr algn="ctr"/>
                      <a:r>
                        <a:rPr lang="ru-RU" sz="2000" b="1" dirty="0" smtClean="0"/>
                        <a:t>В(</a:t>
                      </a:r>
                      <a:r>
                        <a:rPr lang="ru-RU" sz="2000" b="1" u="sng" dirty="0" smtClean="0"/>
                        <a:t>о</a:t>
                      </a:r>
                      <a:r>
                        <a:rPr lang="ru-RU" sz="2000" b="1" dirty="0" smtClean="0"/>
                        <a:t>)                     С(</a:t>
                      </a:r>
                      <a:r>
                        <a:rPr lang="ru-RU" sz="2000" b="1" u="sng" dirty="0" smtClean="0"/>
                        <a:t>о</a:t>
                      </a:r>
                      <a:r>
                        <a:rPr lang="ru-RU" sz="2000" b="1" dirty="0" smtClean="0"/>
                        <a:t>)  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1066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Образуйте глаголы с приставками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17764" y="2590800"/>
            <a:ext cx="271580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>
                <a:solidFill>
                  <a:srgbClr val="00CC00"/>
                </a:solidFill>
              </a:rPr>
              <a:t>б</a:t>
            </a:r>
            <a:r>
              <a:rPr lang="ru-RU" sz="4400" b="1" dirty="0" smtClean="0">
                <a:solidFill>
                  <a:srgbClr val="00CC00"/>
                </a:solidFill>
              </a:rPr>
              <a:t>ежать</a:t>
            </a:r>
          </a:p>
          <a:p>
            <a:pPr algn="ctr"/>
            <a:r>
              <a:rPr lang="ru-RU" sz="4400" b="1" dirty="0">
                <a:solidFill>
                  <a:srgbClr val="00CC00"/>
                </a:solidFill>
              </a:rPr>
              <a:t>к</a:t>
            </a:r>
            <a:r>
              <a:rPr lang="ru-RU" sz="4400" b="1" dirty="0" smtClean="0">
                <a:solidFill>
                  <a:srgbClr val="00CC00"/>
                </a:solidFill>
              </a:rPr>
              <a:t>опать</a:t>
            </a:r>
          </a:p>
          <a:p>
            <a:pPr algn="ctr"/>
            <a:r>
              <a:rPr lang="ru-RU" sz="4400" b="1" dirty="0" smtClean="0">
                <a:solidFill>
                  <a:srgbClr val="00CC00"/>
                </a:solidFill>
              </a:rPr>
              <a:t>смотреть</a:t>
            </a:r>
            <a:endParaRPr lang="ru-RU" sz="4400" b="1" dirty="0">
              <a:solidFill>
                <a:srgbClr val="00CC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55520" y="1783080"/>
            <a:ext cx="925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По-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01413" y="3233249"/>
            <a:ext cx="954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Д</a:t>
            </a:r>
            <a:r>
              <a:rPr lang="ru-RU" sz="3600" b="1" dirty="0" smtClean="0">
                <a:solidFill>
                  <a:srgbClr val="FF0000"/>
                </a:solidFill>
              </a:rPr>
              <a:t>о-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66979" y="4536098"/>
            <a:ext cx="1213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Под-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4637" y="5374858"/>
            <a:ext cx="679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О</a:t>
            </a:r>
            <a:r>
              <a:rPr lang="ru-RU" sz="3600" b="1" dirty="0" smtClean="0">
                <a:solidFill>
                  <a:srgbClr val="FF0000"/>
                </a:solidFill>
              </a:rPr>
              <a:t>-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75668" y="1372188"/>
            <a:ext cx="8579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За-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24295" y="2586918"/>
            <a:ext cx="1194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Про-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46476" y="3566601"/>
            <a:ext cx="917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На-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68936" y="4728527"/>
            <a:ext cx="1205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Над-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13097" y="1290420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От-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97177" y="1607234"/>
            <a:ext cx="949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Об-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901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355</TotalTime>
  <Words>222</Words>
  <Application>Microsoft Office PowerPoint</Application>
  <PresentationFormat>Широкоэкранный</PresentationFormat>
  <Paragraphs>63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Грань</vt:lpstr>
      <vt:lpstr>Заседание клуба  «ЮНЫЙ ИССЛЕДОВАТЕЛЬ»</vt:lpstr>
      <vt:lpstr>Улыбнемся?!</vt:lpstr>
      <vt:lpstr>Запиши предложения.  Подчеркни все безударные гласные в словах</vt:lpstr>
      <vt:lpstr>Тема исследования:…</vt:lpstr>
      <vt:lpstr>Запиши словосочетания, вставляя пропущенные гласные.</vt:lpstr>
      <vt:lpstr>По какому принципу можно вставлять гласную в приставку?</vt:lpstr>
      <vt:lpstr>     Гласные А, О пишутся в приставках одинаково как под ударением, так и без ударения.       Это ОРФОГРАММА.</vt:lpstr>
      <vt:lpstr>Презентация PowerPoint</vt:lpstr>
      <vt:lpstr>Образуйте глаголы с приставками</vt:lpstr>
      <vt:lpstr>Я дарю вам…, потому что теперь я знаю, что…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Заседание клуба  ЮНЫЙ ИССЛЕДОВАТЕЛЬ</dc:title>
  <dc:creator>Алексей</dc:creator>
  <cp:lastModifiedBy>Алексей</cp:lastModifiedBy>
  <cp:revision>19</cp:revision>
  <dcterms:created xsi:type="dcterms:W3CDTF">2013-02-17T09:13:44Z</dcterms:created>
  <dcterms:modified xsi:type="dcterms:W3CDTF">2013-02-17T15:08:49Z</dcterms:modified>
</cp:coreProperties>
</file>