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7" r:id="rId3"/>
    <p:sldId id="269" r:id="rId4"/>
    <p:sldId id="270" r:id="rId5"/>
    <p:sldId id="271" r:id="rId6"/>
    <p:sldId id="272" r:id="rId7"/>
    <p:sldId id="273" r:id="rId8"/>
    <p:sldId id="274" r:id="rId9"/>
    <p:sldId id="276" r:id="rId10"/>
    <p:sldId id="277" r:id="rId11"/>
    <p:sldId id="278" r:id="rId12"/>
    <p:sldId id="279" r:id="rId13"/>
    <p:sldId id="280" r:id="rId14"/>
    <p:sldId id="281"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81" d="100"/>
          <a:sy n="81" d="100"/>
        </p:scale>
        <p:origin x="-28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684212" y="685799"/>
            <a:ext cx="8001000" cy="2971801"/>
          </a:xfrm>
        </p:spPr>
        <p:txBody>
          <a:bodyPr anchor="b">
            <a:normAutofit/>
          </a:bodyPr>
          <a:lstStyle>
            <a:lvl1pPr algn="l">
              <a:defRPr sz="4800">
                <a:effectLst/>
              </a:defRPr>
            </a:lvl1pPr>
          </a:lstStyle>
          <a:p>
            <a:r>
              <a:rPr lang="ru-RU"/>
              <a:t>Образец заголовка</a:t>
            </a:r>
            <a:endParaRPr lang="en-US" dirty="0"/>
          </a:p>
        </p:txBody>
      </p:sp>
      <p:sp>
        <p:nvSpPr>
          <p:cNvPr id="3" name="Subtitle 2"/>
          <p:cNvSpPr>
            <a:spLocks noGrp="1"/>
          </p:cNvSpPr>
          <p:nvPr>
            <p:ph type="subTitle" idx="1"/>
          </p:nvPr>
        </p:nvSpPr>
        <p:spPr>
          <a:xfrm>
            <a:off x="684212" y="3843867"/>
            <a:ext cx="6400800" cy="1947333"/>
          </a:xfrm>
        </p:spPr>
        <p:txBody>
          <a:bodyPr anchor="t">
            <a:normAutofit/>
          </a:bodyPr>
          <a:lstStyle>
            <a:lvl1pPr marL="0" indent="0" algn="l">
              <a:buNone/>
              <a:defRPr sz="2100">
                <a:solidFill>
                  <a:schemeClr val="bg2">
                    <a:lumMod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cxnSp>
        <p:nvCxnSpPr>
          <p:cNvPr id="16" name="Straight Connector 15"/>
          <p:cNvCxnSpPr/>
          <p:nvPr/>
        </p:nvCxnSpPr>
        <p:spPr>
          <a:xfrm flipH="1">
            <a:off x="8228012" y="8467"/>
            <a:ext cx="3810000" cy="3810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flipH="1">
            <a:off x="6108170" y="91545"/>
            <a:ext cx="6080655" cy="6080655"/>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9" name="Straight Connector 18"/>
          <p:cNvCxnSpPr/>
          <p:nvPr/>
        </p:nvCxnSpPr>
        <p:spPr>
          <a:xfrm flipH="1">
            <a:off x="7235825" y="228600"/>
            <a:ext cx="4953000" cy="4953000"/>
          </a:xfrm>
          <a:prstGeom prst="line">
            <a:avLst/>
          </a:prstGeom>
          <a:ln w="1270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335837" y="32278"/>
            <a:ext cx="4852989" cy="485298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cxnSp>
        <p:nvCxnSpPr>
          <p:cNvPr id="23" name="Straight Connector 22"/>
          <p:cNvCxnSpPr/>
          <p:nvPr/>
        </p:nvCxnSpPr>
        <p:spPr>
          <a:xfrm flipH="1">
            <a:off x="7845426" y="609601"/>
            <a:ext cx="4343399" cy="4343399"/>
          </a:xfrm>
          <a:prstGeom prst="line">
            <a:avLst/>
          </a:prstGeom>
          <a:ln w="31750">
            <a:solidFill>
              <a:schemeClr val="tx1"/>
            </a:solidFill>
          </a:ln>
        </p:spPr>
        <p:style>
          <a:lnRef idx="2">
            <a:schemeClr val="accent1"/>
          </a:lnRef>
          <a:fillRef idx="0">
            <a:schemeClr val="accent1"/>
          </a:fillRef>
          <a:effectRef idx="1">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17" name="Picture Placeholder 2"/>
          <p:cNvSpPr>
            <a:spLocks noGrp="1" noChangeAspect="1"/>
          </p:cNvSpPr>
          <p:nvPr>
            <p:ph type="pic" idx="13"/>
          </p:nvPr>
        </p:nvSpPr>
        <p:spPr>
          <a:xfrm>
            <a:off x="685800" y="533400"/>
            <a:ext cx="10818812" cy="31242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16" name="Text Placeholder 9"/>
          <p:cNvSpPr>
            <a:spLocks noGrp="1"/>
          </p:cNvSpPr>
          <p:nvPr>
            <p:ph type="body" sz="quarter" idx="14"/>
          </p:nvPr>
        </p:nvSpPr>
        <p:spPr>
          <a:xfrm>
            <a:off x="914402" y="3843867"/>
            <a:ext cx="8304210" cy="457200"/>
          </a:xfrm>
        </p:spPr>
        <p:txBody>
          <a:bodyPr anchor="t">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Date Placeholder 2"/>
          <p:cNvSpPr>
            <a:spLocks noGrp="1"/>
          </p:cNvSpPr>
          <p:nvPr>
            <p:ph type="dt" sz="half" idx="10"/>
          </p:nvPr>
        </p:nvSpPr>
        <p:spPr/>
        <p:txBody>
          <a:bodyPr/>
          <a:lstStyle/>
          <a:p>
            <a:fld id="{B61BEF0D-F0BB-DE4B-95CE-6DB70DBA9567}" type="datetimeFigureOut">
              <a:rPr lang="en-US" dirty="0"/>
              <a:pPr/>
              <a:t>3/17/2021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anchor="ctr">
            <a:normAutofit/>
          </a:bodyPr>
          <a:lstStyle>
            <a:lvl1pPr algn="l">
              <a:defRPr sz="3200" b="0" cap="all"/>
            </a:lvl1pPr>
          </a:lstStyle>
          <a:p>
            <a:r>
              <a:rPr lang="ru-RU"/>
              <a:t>Образец заголовка</a:t>
            </a:r>
            <a:endParaRPr lang="en-US" dirty="0"/>
          </a:p>
        </p:txBody>
      </p:sp>
      <p:sp>
        <p:nvSpPr>
          <p:cNvPr id="3" name="Text Placeholder 2"/>
          <p:cNvSpPr>
            <a:spLocks noGrp="1"/>
          </p:cNvSpPr>
          <p:nvPr>
            <p:ph type="body" idx="1"/>
          </p:nvPr>
        </p:nvSpPr>
        <p:spPr>
          <a:xfrm>
            <a:off x="684212" y="4114800"/>
            <a:ext cx="8535988" cy="1879600"/>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1141411" y="685800"/>
            <a:ext cx="9144001" cy="2743200"/>
          </a:xfrm>
        </p:spPr>
        <p:txBody>
          <a:bodyPr anchor="ctr">
            <a:normAutofit/>
          </a:bodyPr>
          <a:lstStyle>
            <a:lvl1pPr algn="l">
              <a:defRPr sz="3200" b="0" cap="all">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1446212" y="3429000"/>
            <a:ext cx="8534400"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684213" y="4301067"/>
            <a:ext cx="8534400" cy="1684865"/>
          </a:xfrm>
        </p:spPr>
        <p:txBody>
          <a:bodyPr anchor="ctr">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4" name="TextBox 13"/>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5" name="TextBox 14"/>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684212" y="3429000"/>
            <a:ext cx="8534400" cy="1697400"/>
          </a:xfrm>
        </p:spPr>
        <p:txBody>
          <a:bodyPr anchor="b">
            <a:normAutofit/>
          </a:bodyPr>
          <a:lstStyle>
            <a:lvl1pPr algn="l">
              <a:defRPr sz="3200" b="0" cap="all"/>
            </a:lvl1pPr>
          </a:lstStyle>
          <a:p>
            <a:r>
              <a:rPr lang="ru-RU"/>
              <a:t>Образец заголовка</a:t>
            </a:r>
            <a:endParaRPr lang="en-US" dirty="0"/>
          </a:p>
        </p:txBody>
      </p:sp>
      <p:sp>
        <p:nvSpPr>
          <p:cNvPr id="3" name="Text Placeholder 2"/>
          <p:cNvSpPr>
            <a:spLocks noGrp="1"/>
          </p:cNvSpPr>
          <p:nvPr>
            <p:ph type="body" idx="1"/>
          </p:nvPr>
        </p:nvSpPr>
        <p:spPr>
          <a:xfrm>
            <a:off x="684211" y="5132981"/>
            <a:ext cx="8535990" cy="860400"/>
          </a:xfrm>
        </p:spPr>
        <p:txBody>
          <a:bodyPr anchor="t">
            <a:normAutofit/>
          </a:bodyPr>
          <a:lstStyle>
            <a:lvl1pPr marL="0" indent="0" algn="l">
              <a:buNone/>
              <a:defRPr sz="20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2" name="Title 1"/>
          <p:cNvSpPr>
            <a:spLocks noGrp="1"/>
          </p:cNvSpPr>
          <p:nvPr>
            <p:ph type="title"/>
          </p:nvPr>
        </p:nvSpPr>
        <p:spPr>
          <a:xfrm>
            <a:off x="1141413" y="685800"/>
            <a:ext cx="9144000" cy="2743200"/>
          </a:xfrm>
        </p:spPr>
        <p:txBody>
          <a:bodyPr anchor="ctr">
            <a:normAutofit/>
          </a:bodyPr>
          <a:lstStyle>
            <a:lvl1pPr algn="l">
              <a:defRPr sz="3200" b="0" cap="all">
                <a:solidFill>
                  <a:schemeClr val="tx1"/>
                </a:solidFill>
              </a:defRPr>
            </a:lvl1pPr>
          </a:lstStyle>
          <a:p>
            <a:r>
              <a:rPr lang="ru-RU"/>
              <a:t>Образец заголовка</a:t>
            </a:r>
            <a:endParaRPr lang="en-US" dirty="0"/>
          </a:p>
        </p:txBody>
      </p:sp>
      <p:sp>
        <p:nvSpPr>
          <p:cNvPr id="10" name="Text Placeholder 9"/>
          <p:cNvSpPr>
            <a:spLocks noGrp="1"/>
          </p:cNvSpPr>
          <p:nvPr>
            <p:ph type="body" sz="quarter" idx="13"/>
          </p:nvPr>
        </p:nvSpPr>
        <p:spPr>
          <a:xfrm>
            <a:off x="684212" y="3928534"/>
            <a:ext cx="8534401" cy="1049866"/>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684211" y="4978400"/>
            <a:ext cx="8534401" cy="10160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
        <p:nvSpPr>
          <p:cNvPr id="11" name="TextBox 10"/>
          <p:cNvSpPr txBox="1"/>
          <p:nvPr/>
        </p:nvSpPr>
        <p:spPr>
          <a:xfrm>
            <a:off x="531812" y="812222"/>
            <a:ext cx="609600" cy="584776"/>
          </a:xfrm>
          <a:prstGeom prst="rect">
            <a:avLst/>
          </a:prstGeom>
        </p:spPr>
        <p:txBody>
          <a:bodyPr vert="horz" lIns="91440" tIns="45720" rIns="91440" bIns="45720" rtlCol="0" anchor="ctr">
            <a:noAutofit/>
          </a:bodyPr>
          <a:lstStyle/>
          <a:p>
            <a:pPr lvl="0"/>
            <a:r>
              <a:rPr lang="en-US" sz="8000" dirty="0">
                <a:solidFill>
                  <a:schemeClr val="tx1"/>
                </a:solidFill>
                <a:effectLst/>
              </a:rPr>
              <a:t>“</a:t>
            </a:r>
          </a:p>
        </p:txBody>
      </p:sp>
      <p:sp>
        <p:nvSpPr>
          <p:cNvPr id="12" name="TextBox 11"/>
          <p:cNvSpPr txBox="1"/>
          <p:nvPr/>
        </p:nvSpPr>
        <p:spPr>
          <a:xfrm>
            <a:off x="10285412" y="2768601"/>
            <a:ext cx="609600" cy="584776"/>
          </a:xfrm>
          <a:prstGeom prst="rect">
            <a:avLst/>
          </a:prstGeom>
        </p:spPr>
        <p:txBody>
          <a:bodyPr vert="horz" lIns="91440" tIns="45720" rIns="91440" bIns="45720" rtlCol="0" anchor="ctr">
            <a:noAutofit/>
          </a:bodyPr>
          <a:lstStyle/>
          <a:p>
            <a:pPr lvl="0" algn="r"/>
            <a:r>
              <a:rPr lang="en-US" sz="8000" dirty="0">
                <a:solidFill>
                  <a:schemeClr val="tx1"/>
                </a:solidFill>
                <a:effectLst/>
              </a:rPr>
              <a:t>”</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684213" y="685800"/>
            <a:ext cx="10058400" cy="2743200"/>
          </a:xfrm>
        </p:spPr>
        <p:txBody>
          <a:bodyPr vert="horz" lIns="91440" tIns="45720" rIns="91440" bIns="45720" rtlCol="0" anchor="ctr">
            <a:normAutofit/>
          </a:bodyPr>
          <a:lstStyle>
            <a:lvl1pPr>
              <a:defRPr lang="en-US" b="0" dirty="0"/>
            </a:lvl1pPr>
          </a:lstStyle>
          <a:p>
            <a:pPr marL="0" lvl="0"/>
            <a:r>
              <a:rPr lang="ru-RU"/>
              <a:t>Образец заголовка</a:t>
            </a:r>
            <a:endParaRPr lang="en-US" dirty="0"/>
          </a:p>
        </p:txBody>
      </p:sp>
      <p:sp>
        <p:nvSpPr>
          <p:cNvPr id="10" name="Text Placeholder 9"/>
          <p:cNvSpPr>
            <a:spLocks noGrp="1"/>
          </p:cNvSpPr>
          <p:nvPr>
            <p:ph type="body" sz="quarter" idx="13"/>
          </p:nvPr>
        </p:nvSpPr>
        <p:spPr>
          <a:xfrm>
            <a:off x="684212" y="3928534"/>
            <a:ext cx="8534400" cy="838200"/>
          </a:xfrm>
        </p:spPr>
        <p:txBody>
          <a:bodyPr vert="horz" lIns="91440" tIns="45720" rIns="91440" bIns="45720" rtlCol="0" anchor="b">
            <a:normAutofit/>
          </a:bodyPr>
          <a:lstStyle>
            <a:lvl1pPr>
              <a:buNone/>
              <a:defRPr lang="en-US" sz="2400" b="0" cap="all" dirty="0">
                <a:ln w="3175" cmpd="sng">
                  <a:noFill/>
                </a:ln>
                <a:solidFill>
                  <a:schemeClr val="tx1"/>
                </a:solidFill>
                <a:effectLst/>
              </a:defRPr>
            </a:lvl1pPr>
          </a:lstStyle>
          <a:p>
            <a:pPr marL="0" lvl="0">
              <a:spcBef>
                <a:spcPct val="0"/>
              </a:spcBef>
              <a:buNone/>
            </a:pPr>
            <a:r>
              <a:rPr lang="ru-RU"/>
              <a:t>Образец текста</a:t>
            </a:r>
          </a:p>
        </p:txBody>
      </p:sp>
      <p:sp>
        <p:nvSpPr>
          <p:cNvPr id="3" name="Text Placeholder 2"/>
          <p:cNvSpPr>
            <a:spLocks noGrp="1"/>
          </p:cNvSpPr>
          <p:nvPr>
            <p:ph type="body" idx="1"/>
          </p:nvPr>
        </p:nvSpPr>
        <p:spPr>
          <a:xfrm>
            <a:off x="684211" y="4766732"/>
            <a:ext cx="8534401" cy="1227667"/>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l">
              <a:defRPr/>
            </a:lvl1p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5212" y="685800"/>
            <a:ext cx="2057400" cy="4572000"/>
          </a:xfrm>
        </p:spPr>
        <p:txBody>
          <a:bodyPr vert="eaVert"/>
          <a:lstStyle/>
          <a:p>
            <a:r>
              <a:rPr lang="ru-RU"/>
              <a:t>Образец заголовка</a:t>
            </a:r>
            <a:endParaRPr lang="en-US" dirty="0"/>
          </a:p>
        </p:txBody>
      </p:sp>
      <p:sp>
        <p:nvSpPr>
          <p:cNvPr id="3" name="Vertical Text Placeholder 2"/>
          <p:cNvSpPr>
            <a:spLocks noGrp="1"/>
          </p:cNvSpPr>
          <p:nvPr>
            <p:ph type="body" orient="vert" idx="1"/>
          </p:nvPr>
        </p:nvSpPr>
        <p:spPr>
          <a:xfrm>
            <a:off x="685800" y="685800"/>
            <a:ext cx="7823200" cy="5308600"/>
          </a:xfrm>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idx="1"/>
          </p:nvPr>
        </p:nvSpPr>
        <p:spPr/>
        <p:txBody>
          <a:bodyPr anchor="ct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84211" y="2006600"/>
            <a:ext cx="8534401" cy="2281600"/>
          </a:xfrm>
        </p:spPr>
        <p:txBody>
          <a:bodyPr anchor="b">
            <a:normAutofit/>
          </a:bodyPr>
          <a:lstStyle>
            <a:lvl1pPr algn="l">
              <a:defRPr sz="3600" b="0" cap="all"/>
            </a:lvl1pPr>
          </a:lstStyle>
          <a:p>
            <a:r>
              <a:rPr lang="ru-RU"/>
              <a:t>Образец заголовка</a:t>
            </a:r>
            <a:endParaRPr lang="en-US" dirty="0"/>
          </a:p>
        </p:txBody>
      </p:sp>
      <p:sp>
        <p:nvSpPr>
          <p:cNvPr id="3" name="Text Placeholder 2"/>
          <p:cNvSpPr>
            <a:spLocks noGrp="1"/>
          </p:cNvSpPr>
          <p:nvPr>
            <p:ph type="body" idx="1"/>
          </p:nvPr>
        </p:nvSpPr>
        <p:spPr>
          <a:xfrm>
            <a:off x="684213" y="4495800"/>
            <a:ext cx="8534400" cy="1498600"/>
          </a:xfrm>
        </p:spPr>
        <p:txBody>
          <a:bodyPr anchor="t">
            <a:normAutofit/>
          </a:bodyPr>
          <a:lstStyle>
            <a:lvl1pPr marL="0" indent="0" algn="l">
              <a:buNone/>
              <a:defRPr sz="1800">
                <a:solidFill>
                  <a:schemeClr val="bg2">
                    <a:lumMod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3/17/2021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684211" y="685800"/>
            <a:ext cx="4937655" cy="3615267"/>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5808133" y="685801"/>
            <a:ext cx="4934479" cy="3615266"/>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a:t>Образец заголовка</a:t>
            </a:r>
            <a:endParaRPr lang="en-US" dirty="0"/>
          </a:p>
        </p:txBody>
      </p:sp>
      <p:sp>
        <p:nvSpPr>
          <p:cNvPr id="3" name="Text Placeholder 2"/>
          <p:cNvSpPr>
            <a:spLocks noGrp="1"/>
          </p:cNvSpPr>
          <p:nvPr>
            <p:ph type="body" idx="1"/>
          </p:nvPr>
        </p:nvSpPr>
        <p:spPr>
          <a:xfrm>
            <a:off x="972080" y="685800"/>
            <a:ext cx="4649787"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684211" y="1270529"/>
            <a:ext cx="4937655" cy="3030538"/>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6079066" y="685800"/>
            <a:ext cx="4665134" cy="576262"/>
          </a:xfrm>
        </p:spPr>
        <p:txBody>
          <a:bodyPr anchor="b">
            <a:no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5806545" y="1262062"/>
            <a:ext cx="4929188" cy="3030538"/>
          </a:xfrm>
        </p:spPr>
        <p:txBody>
          <a:bodyPr anchor="t">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3/17/2021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3/17/2021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3/17/2021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7085012" y="685800"/>
            <a:ext cx="3657600" cy="1371600"/>
          </a:xfrm>
        </p:spPr>
        <p:txBody>
          <a:bodyPr anchor="b">
            <a:normAutofit/>
          </a:bodyPr>
          <a:lstStyle>
            <a:lvl1pPr algn="l">
              <a:defRPr sz="2400" b="0"/>
            </a:lvl1pPr>
          </a:lstStyle>
          <a:p>
            <a:r>
              <a:rPr lang="ru-RU"/>
              <a:t>Образец заголовка</a:t>
            </a:r>
            <a:endParaRPr lang="en-US" dirty="0"/>
          </a:p>
        </p:txBody>
      </p:sp>
      <p:sp>
        <p:nvSpPr>
          <p:cNvPr id="3" name="Content Placeholder 2"/>
          <p:cNvSpPr>
            <a:spLocks noGrp="1"/>
          </p:cNvSpPr>
          <p:nvPr>
            <p:ph idx="1"/>
          </p:nvPr>
        </p:nvSpPr>
        <p:spPr>
          <a:xfrm>
            <a:off x="684212" y="685800"/>
            <a:ext cx="5943601" cy="5308600"/>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7085012" y="2209799"/>
            <a:ext cx="3657600" cy="2091267"/>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3/17/2021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4722812" y="1447800"/>
            <a:ext cx="6019800" cy="1143000"/>
          </a:xfrm>
        </p:spPr>
        <p:txBody>
          <a:bodyPr anchor="b">
            <a:normAutofit/>
          </a:bodyPr>
          <a:lstStyle>
            <a:lvl1pPr algn="l">
              <a:defRPr sz="2800" b="0"/>
            </a:lvl1pPr>
          </a:lstStyle>
          <a:p>
            <a:r>
              <a:rPr lang="ru-RU"/>
              <a:t>Образец заголовка</a:t>
            </a:r>
            <a:endParaRPr lang="en-US" dirty="0"/>
          </a:p>
        </p:txBody>
      </p:sp>
      <p:sp>
        <p:nvSpPr>
          <p:cNvPr id="14" name="Picture Placeholder 2"/>
          <p:cNvSpPr>
            <a:spLocks noGrp="1" noChangeAspect="1"/>
          </p:cNvSpPr>
          <p:nvPr>
            <p:ph type="pic" idx="1"/>
          </p:nvPr>
        </p:nvSpPr>
        <p:spPr>
          <a:xfrm>
            <a:off x="989012" y="914400"/>
            <a:ext cx="3280974" cy="4572000"/>
          </a:xfrm>
          <a:prstGeom prst="snip2DiagRect">
            <a:avLst>
              <a:gd name="adj1" fmla="val 10815"/>
              <a:gd name="adj2" fmla="val 0"/>
            </a:avLst>
          </a:prstGeom>
          <a:ln w="15875">
            <a:solidFill>
              <a:schemeClr val="tx1">
                <a:alpha val="40000"/>
              </a:schemeClr>
            </a:soli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4722812" y="2777066"/>
            <a:ext cx="6021388" cy="2048933"/>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3/17/2021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7" name="Group 6"/>
          <p:cNvGrpSpPr/>
          <p:nvPr/>
        </p:nvGrpSpPr>
        <p:grpSpPr>
          <a:xfrm>
            <a:off x="9206969" y="2963333"/>
            <a:ext cx="2981858" cy="3208867"/>
            <a:chOff x="9206969" y="2963333"/>
            <a:chExt cx="2981858" cy="3208867"/>
          </a:xfrm>
        </p:grpSpPr>
        <p:cxnSp>
          <p:nvCxnSpPr>
            <p:cNvPr id="8" name="Straight Connector 7"/>
            <p:cNvCxnSpPr/>
            <p:nvPr/>
          </p:nvCxnSpPr>
          <p:spPr>
            <a:xfrm flipH="1">
              <a:off x="11276012" y="2963333"/>
              <a:ext cx="912814" cy="912812"/>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flipH="1">
              <a:off x="9206969" y="3190344"/>
              <a:ext cx="2981857" cy="2981856"/>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H="1">
              <a:off x="10292292" y="3285067"/>
              <a:ext cx="1896534" cy="1896533"/>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1" name="Straight Connector 10"/>
            <p:cNvCxnSpPr/>
            <p:nvPr/>
          </p:nvCxnSpPr>
          <p:spPr>
            <a:xfrm flipH="1">
              <a:off x="10443103" y="3131080"/>
              <a:ext cx="1745722" cy="1745720"/>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flipH="1">
              <a:off x="10918826" y="3683001"/>
              <a:ext cx="1270001" cy="1269999"/>
            </a:xfrm>
            <a:prstGeom prst="line">
              <a:avLst/>
            </a:prstGeom>
            <a:ln w="2857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2" name="Title Placeholder 1"/>
          <p:cNvSpPr>
            <a:spLocks noGrp="1"/>
          </p:cNvSpPr>
          <p:nvPr>
            <p:ph type="title"/>
          </p:nvPr>
        </p:nvSpPr>
        <p:spPr>
          <a:xfrm>
            <a:off x="684212" y="4487332"/>
            <a:ext cx="8534400" cy="1507067"/>
          </a:xfrm>
          <a:prstGeom prst="rect">
            <a:avLst/>
          </a:prstGeom>
          <a:effectLst/>
        </p:spPr>
        <p:txBody>
          <a:bodyPr vert="horz" lIns="91440" tIns="45720" rIns="91440" bIns="45720" rtlCol="0" anchor="ctr">
            <a:normAutofit/>
          </a:bodyPr>
          <a:lstStyle/>
          <a:p>
            <a:r>
              <a:rPr lang="ru-RU"/>
              <a:t>Образец заголовка</a:t>
            </a:r>
            <a:endParaRPr lang="en-US" dirty="0"/>
          </a:p>
        </p:txBody>
      </p:sp>
      <p:sp>
        <p:nvSpPr>
          <p:cNvPr id="3" name="Text Placeholder 2"/>
          <p:cNvSpPr>
            <a:spLocks noGrp="1"/>
          </p:cNvSpPr>
          <p:nvPr>
            <p:ph type="body" idx="1"/>
          </p:nvPr>
        </p:nvSpPr>
        <p:spPr>
          <a:xfrm>
            <a:off x="684212" y="685800"/>
            <a:ext cx="8534400" cy="3615267"/>
          </a:xfrm>
          <a:prstGeom prst="rect">
            <a:avLst/>
          </a:prstGeom>
        </p:spPr>
        <p:txBody>
          <a:bodyPr vert="horz" lIns="91440" tIns="45720" rIns="91440" bIns="45720" rtlCol="0"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9904412" y="6172200"/>
            <a:ext cx="1600200" cy="365125"/>
          </a:xfrm>
          <a:prstGeom prst="rect">
            <a:avLst/>
          </a:prstGeom>
        </p:spPr>
        <p:txBody>
          <a:bodyPr vert="horz" lIns="91440" tIns="45720" rIns="91440" bIns="45720" rtlCol="0" anchor="t"/>
          <a:lstStyle>
            <a:lvl1pPr algn="r">
              <a:defRPr sz="1000" b="0" i="0">
                <a:solidFill>
                  <a:schemeClr val="bg2">
                    <a:lumMod val="50000"/>
                  </a:schemeClr>
                </a:solidFill>
                <a:effectLst/>
                <a:latin typeface="+mn-lt"/>
              </a:defRPr>
            </a:lvl1pPr>
          </a:lstStyle>
          <a:p>
            <a:fld id="{B61BEF0D-F0BB-DE4B-95CE-6DB70DBA9567}" type="datetimeFigureOut">
              <a:rPr lang="en-US" dirty="0"/>
              <a:pPr/>
              <a:t>3/17/2021</a:t>
            </a:fld>
            <a:endParaRPr lang="en-US" dirty="0"/>
          </a:p>
        </p:txBody>
      </p:sp>
      <p:sp>
        <p:nvSpPr>
          <p:cNvPr id="5" name="Footer Placeholder 4"/>
          <p:cNvSpPr>
            <a:spLocks noGrp="1"/>
          </p:cNvSpPr>
          <p:nvPr>
            <p:ph type="ftr" sz="quarter" idx="3"/>
          </p:nvPr>
        </p:nvSpPr>
        <p:spPr>
          <a:xfrm>
            <a:off x="684212" y="6172200"/>
            <a:ext cx="7543800" cy="365125"/>
          </a:xfrm>
          <a:prstGeom prst="rect">
            <a:avLst/>
          </a:prstGeom>
        </p:spPr>
        <p:txBody>
          <a:bodyPr vert="horz" lIns="91440" tIns="45720" rIns="91440" bIns="45720" rtlCol="0" anchor="t"/>
          <a:lstStyle>
            <a:lvl1pPr algn="l">
              <a:defRPr sz="1000" b="0" i="0">
                <a:solidFill>
                  <a:schemeClr val="bg2">
                    <a:lumMod val="50000"/>
                  </a:schemeClr>
                </a:solidFill>
                <a:effectLst/>
                <a:latin typeface="+mn-lt"/>
              </a:defRPr>
            </a:lvl1pPr>
          </a:lstStyle>
          <a:p>
            <a:endParaRPr lang="en-US" dirty="0"/>
          </a:p>
        </p:txBody>
      </p:sp>
      <p:sp>
        <p:nvSpPr>
          <p:cNvPr id="6" name="Slide Number Placeholder 5"/>
          <p:cNvSpPr>
            <a:spLocks noGrp="1"/>
          </p:cNvSpPr>
          <p:nvPr>
            <p:ph type="sldNum" sz="quarter" idx="4"/>
          </p:nvPr>
        </p:nvSpPr>
        <p:spPr>
          <a:xfrm>
            <a:off x="10363200" y="5578475"/>
            <a:ext cx="1142245" cy="669925"/>
          </a:xfrm>
          <a:prstGeom prst="rect">
            <a:avLst/>
          </a:prstGeom>
        </p:spPr>
        <p:txBody>
          <a:bodyPr vert="horz" lIns="91440" tIns="45720" rIns="91440" bIns="45720" rtlCol="0" anchor="b"/>
          <a:lstStyle>
            <a:lvl1pPr algn="r">
              <a:defRPr sz="3200" b="0" i="0">
                <a:solidFill>
                  <a:schemeClr val="bg2">
                    <a:lumMod val="50000"/>
                  </a:schemeClr>
                </a:solidFill>
                <a:effectLst/>
                <a:latin typeface="+mn-lt"/>
              </a:defRPr>
            </a:lvl1pPr>
          </a:lstStyle>
          <a:p>
            <a:fld id="{D57F1E4F-1CFF-5643-939E-217C01CDF56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60" r:id="rId9"/>
    <p:sldLayoutId id="2147483668" r:id="rId10"/>
    <p:sldLayoutId id="2147483663" r:id="rId11"/>
    <p:sldLayoutId id="2147483664" r:id="rId12"/>
    <p:sldLayoutId id="2147483665" r:id="rId13"/>
    <p:sldLayoutId id="2147483666" r:id="rId14"/>
    <p:sldLayoutId id="2147483667" r:id="rId15"/>
    <p:sldLayoutId id="2147483658" r:id="rId16"/>
    <p:sldLayoutId id="2147483659"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2000" kern="1200" cap="none">
          <a:solidFill>
            <a:schemeClr val="bg2">
              <a:lumMod val="75000"/>
            </a:schemeClr>
          </a:solidFill>
          <a:effectLst/>
          <a:latin typeface="+mn-lt"/>
          <a:ea typeface="+mn-ea"/>
          <a:cs typeface="+mn-cs"/>
        </a:defRPr>
      </a:lvl1pPr>
      <a:lvl2pPr marL="7429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800" kern="1200" cap="none">
          <a:solidFill>
            <a:schemeClr val="bg2">
              <a:lumMod val="75000"/>
            </a:schemeClr>
          </a:solidFill>
          <a:effectLst/>
          <a:latin typeface="+mn-lt"/>
          <a:ea typeface="+mn-ea"/>
          <a:cs typeface="+mn-cs"/>
        </a:defRPr>
      </a:lvl2pPr>
      <a:lvl3pPr marL="1200150" indent="-2857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600" kern="1200" cap="none">
          <a:solidFill>
            <a:schemeClr val="bg2">
              <a:lumMod val="75000"/>
            </a:schemeClr>
          </a:solidFill>
          <a:effectLst/>
          <a:latin typeface="+mn-lt"/>
          <a:ea typeface="+mn-ea"/>
          <a:cs typeface="+mn-cs"/>
        </a:defRPr>
      </a:lvl3pPr>
      <a:lvl4pPr marL="15430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4pPr>
      <a:lvl5pPr marL="2000250" indent="-17145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5pPr>
      <a:lvl6pPr marL="25146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6pPr>
      <a:lvl7pPr marL="29718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7pPr>
      <a:lvl8pPr marL="34290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8pPr>
      <a:lvl9pPr marL="3886200" indent="-228600" algn="l" defTabSz="457200" rtl="0" eaLnBrk="1" latinLnBrk="0" hangingPunct="1">
        <a:spcBef>
          <a:spcPct val="20000"/>
        </a:spcBef>
        <a:spcAft>
          <a:spcPts val="600"/>
        </a:spcAft>
        <a:buClr>
          <a:schemeClr val="tx1"/>
        </a:buClr>
        <a:buSzPct val="80000"/>
        <a:buFont typeface="Wingdings 3" panose="05040102010807070707" pitchFamily="18" charset="2"/>
        <a:buChar char=""/>
        <a:defRPr sz="1400" kern="1200" cap="none">
          <a:solidFill>
            <a:schemeClr val="bg2">
              <a:lumMod val="75000"/>
            </a:schemeClr>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BCD22B87-469F-4287-B97D-FFC5A74ABD85}"/>
              </a:ext>
            </a:extLst>
          </p:cNvPr>
          <p:cNvSpPr>
            <a:spLocks noGrp="1"/>
          </p:cNvSpPr>
          <p:nvPr>
            <p:ph type="ctrTitle"/>
          </p:nvPr>
        </p:nvSpPr>
        <p:spPr/>
        <p:txBody>
          <a:bodyPr>
            <a:normAutofit/>
          </a:bodyPr>
          <a:lstStyle/>
          <a:p>
            <a:pPr algn="ctr"/>
            <a:r>
              <a:rPr lang="ru-RU" sz="4000" dirty="0"/>
              <a:t>Семинар-практикум «Физкультурно- оздоровительный климат в семье»</a:t>
            </a:r>
            <a:endParaRPr lang="ru-RU" sz="4000" dirty="0"/>
          </a:p>
        </p:txBody>
      </p:sp>
      <p:sp>
        <p:nvSpPr>
          <p:cNvPr id="3" name="Подзаголовок 2">
            <a:extLst>
              <a:ext uri="{FF2B5EF4-FFF2-40B4-BE49-F238E27FC236}">
                <a16:creationId xmlns:a16="http://schemas.microsoft.com/office/drawing/2014/main" xmlns="" id="{221D474E-28FE-4477-969C-06DD2955856E}"/>
              </a:ext>
            </a:extLst>
          </p:cNvPr>
          <p:cNvSpPr>
            <a:spLocks noGrp="1"/>
          </p:cNvSpPr>
          <p:nvPr>
            <p:ph type="subTitle" idx="1"/>
          </p:nvPr>
        </p:nvSpPr>
        <p:spPr/>
        <p:txBody>
          <a:bodyPr>
            <a:normAutofit/>
          </a:bodyPr>
          <a:lstStyle/>
          <a:p>
            <a:r>
              <a:rPr lang="ru-RU" dirty="0">
                <a:solidFill>
                  <a:srgbClr val="FFFF00"/>
                </a:solidFill>
              </a:rPr>
              <a:t>Презентацию подготовила: </a:t>
            </a:r>
            <a:r>
              <a:rPr lang="ru-RU" dirty="0" smtClean="0">
                <a:solidFill>
                  <a:srgbClr val="FFFF00"/>
                </a:solidFill>
              </a:rPr>
              <a:t>Романюк Е.В.</a:t>
            </a:r>
            <a:endParaRPr lang="ru-RU" dirty="0"/>
          </a:p>
          <a:p>
            <a:endParaRPr lang="ru-RU" dirty="0"/>
          </a:p>
        </p:txBody>
      </p:sp>
      <p:pic>
        <p:nvPicPr>
          <p:cNvPr id="5" name="Рисунок 4">
            <a:extLst>
              <a:ext uri="{FF2B5EF4-FFF2-40B4-BE49-F238E27FC236}">
                <a16:creationId xmlns:a16="http://schemas.microsoft.com/office/drawing/2014/main" xmlns="" id="{B3DA890C-1105-49E6-A9B4-3D3A89A46F20}"/>
              </a:ext>
            </a:extLst>
          </p:cNvPr>
          <p:cNvPicPr>
            <a:picLocks noChangeAspect="1"/>
          </p:cNvPicPr>
          <p:nvPr/>
        </p:nvPicPr>
        <p:blipFill>
          <a:blip r:embed="rId2"/>
          <a:stretch>
            <a:fillRect/>
          </a:stretch>
        </p:blipFill>
        <p:spPr>
          <a:xfrm>
            <a:off x="6525169" y="3903006"/>
            <a:ext cx="5467766" cy="2580159"/>
          </a:xfrm>
          <a:prstGeom prst="rect">
            <a:avLst/>
          </a:prstGeom>
        </p:spPr>
      </p:pic>
    </p:spTree>
    <p:extLst>
      <p:ext uri="{BB962C8B-B14F-4D97-AF65-F5344CB8AC3E}">
        <p14:creationId xmlns:p14="http://schemas.microsoft.com/office/powerpoint/2010/main" val="253718241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6863" y="738554"/>
            <a:ext cx="8733692" cy="2862322"/>
          </a:xfrm>
          <a:prstGeom prst="rect">
            <a:avLst/>
          </a:prstGeom>
        </p:spPr>
        <p:txBody>
          <a:bodyPr wrap="square">
            <a:spAutoFit/>
          </a:bodyPr>
          <a:lstStyle/>
          <a:p>
            <a:r>
              <a:rPr lang="ru-RU" b="1" dirty="0"/>
              <a:t>«Волшебные шаги»</a:t>
            </a:r>
            <a:endParaRPr lang="ru-RU" dirty="0"/>
          </a:p>
          <a:p>
            <a:r>
              <a:rPr lang="ru-RU" dirty="0"/>
              <a:t>	Определите ориентир, предложите ребенку угадать, сколько шагов, например, до дерева. Если ребенок угадал, он выбирает следующий ориентир, теперь вы угадываете, сколько шагов до ориентира.</a:t>
            </a:r>
          </a:p>
          <a:p>
            <a:r>
              <a:rPr lang="ru-RU" b="1" dirty="0"/>
              <a:t>«Шире — выше»</a:t>
            </a:r>
            <a:endParaRPr lang="ru-RU" dirty="0"/>
          </a:p>
          <a:p>
            <a:r>
              <a:rPr lang="ru-RU" dirty="0"/>
              <a:t>	Предложите ребенку с расстояния 4-5 м. определить какое из двух деревьев стоящих рядом шире. Подойдите к ним и измерьте ширину ствола веревочкой или прикладыванием выбранной мерки, порадуйтесь, если ребенок отгадал.</a:t>
            </a:r>
          </a:p>
          <a:p>
            <a:r>
              <a:rPr lang="ru-RU" dirty="0"/>
              <a:t>	Так же можно сравнить, например высоту пеньков.</a:t>
            </a:r>
          </a:p>
        </p:txBody>
      </p:sp>
      <p:sp>
        <p:nvSpPr>
          <p:cNvPr id="3" name="Прямоугольник 2"/>
          <p:cNvSpPr/>
          <p:nvPr/>
        </p:nvSpPr>
        <p:spPr>
          <a:xfrm>
            <a:off x="5462953" y="3810000"/>
            <a:ext cx="6529755" cy="1754326"/>
          </a:xfrm>
          <a:prstGeom prst="rect">
            <a:avLst/>
          </a:prstGeom>
        </p:spPr>
        <p:txBody>
          <a:bodyPr wrap="square">
            <a:spAutoFit/>
          </a:bodyPr>
          <a:lstStyle/>
          <a:p>
            <a:r>
              <a:rPr lang="ru-RU" b="1" dirty="0"/>
              <a:t>«Допрыгну — не допрыгну»</a:t>
            </a:r>
            <a:endParaRPr lang="ru-RU" dirty="0"/>
          </a:p>
          <a:p>
            <a:r>
              <a:rPr lang="ru-RU" dirty="0"/>
              <a:t>	Вам встречаются развесистые деревья, подберите выступающую ветку, предложите определить, сможет ребенок, подпрыгнув, достать до ветки.</a:t>
            </a:r>
          </a:p>
          <a:p>
            <a:r>
              <a:rPr lang="ru-RU" dirty="0"/>
              <a:t> </a:t>
            </a:r>
          </a:p>
        </p:txBody>
      </p:sp>
      <p:sp>
        <p:nvSpPr>
          <p:cNvPr id="4" name="Прямоугольник 3"/>
          <p:cNvSpPr/>
          <p:nvPr/>
        </p:nvSpPr>
        <p:spPr>
          <a:xfrm>
            <a:off x="2485205" y="240378"/>
            <a:ext cx="4537007" cy="523220"/>
          </a:xfrm>
          <a:prstGeom prst="rect">
            <a:avLst/>
          </a:prstGeom>
        </p:spPr>
        <p:txBody>
          <a:bodyPr wrap="square">
            <a:spAutoFit/>
          </a:bodyPr>
          <a:lstStyle/>
          <a:p>
            <a:pPr algn="ctr"/>
            <a:r>
              <a:rPr lang="ru-RU" sz="2800" b="1" dirty="0"/>
              <a:t>По пути в лес</a:t>
            </a:r>
            <a:endParaRPr lang="ru-RU" sz="2800" dirty="0"/>
          </a:p>
        </p:txBody>
      </p:sp>
      <p:sp>
        <p:nvSpPr>
          <p:cNvPr id="5" name="AutoShape 2" descr="Подвижные и развивающие игры в лесу 5 — Летний лагерь"/>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4" descr="Подвижные и развивающие игры в лесу 5 — Летний лагерь"/>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AutoShape 6" descr="Подвижные и развивающие игры в лесу 5 — Летний лагерь"/>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8200" name="Picture 8" descr="Подвижные игры с детьми в лесу и парке :: Детские игры :: Досуг :: Для  родителей :: Все о детях"/>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84142" y="3907864"/>
            <a:ext cx="3898167" cy="249482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1988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200"/>
                                        </p:tgtEl>
                                        <p:attrNameLst>
                                          <p:attrName>style.visibility</p:attrName>
                                        </p:attrNameLst>
                                      </p:cBhvr>
                                      <p:to>
                                        <p:strVal val="visible"/>
                                      </p:to>
                                    </p:set>
                                    <p:anim calcmode="lin" valueType="num">
                                      <p:cBhvr additive="base">
                                        <p:cTn id="7" dur="500" fill="hold"/>
                                        <p:tgtEl>
                                          <p:spTgt spid="8200"/>
                                        </p:tgtEl>
                                        <p:attrNameLst>
                                          <p:attrName>ppt_x</p:attrName>
                                        </p:attrNameLst>
                                      </p:cBhvr>
                                      <p:tavLst>
                                        <p:tav tm="0">
                                          <p:val>
                                            <p:strVal val="#ppt_x"/>
                                          </p:val>
                                        </p:tav>
                                        <p:tav tm="100000">
                                          <p:val>
                                            <p:strVal val="#ppt_x"/>
                                          </p:val>
                                        </p:tav>
                                      </p:tavLst>
                                    </p:anim>
                                    <p:anim calcmode="lin" valueType="num">
                                      <p:cBhvr additive="base">
                                        <p:cTn id="8" dur="500" fill="hold"/>
                                        <p:tgtEl>
                                          <p:spTgt spid="820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63416" y="124831"/>
            <a:ext cx="6096000" cy="6340197"/>
          </a:xfrm>
          <a:prstGeom prst="rect">
            <a:avLst/>
          </a:prstGeom>
        </p:spPr>
        <p:txBody>
          <a:bodyPr>
            <a:spAutoFit/>
          </a:bodyPr>
          <a:lstStyle/>
          <a:p>
            <a:r>
              <a:rPr lang="ru-RU" sz="2800" b="1" dirty="0"/>
              <a:t>Располагаясь на отдых</a:t>
            </a:r>
            <a:endParaRPr lang="ru-RU" sz="2800" dirty="0"/>
          </a:p>
          <a:p>
            <a:r>
              <a:rPr lang="ru-RU" b="1" dirty="0"/>
              <a:t>«Обжора»</a:t>
            </a:r>
            <a:endParaRPr lang="ru-RU" dirty="0"/>
          </a:p>
          <a:p>
            <a:r>
              <a:rPr lang="ru-RU" dirty="0"/>
              <a:t>	Определив стоянку для пикника, оборудуйте место, куда будите выбрасывать мусор. Пристройте большой пакет так, чтобы он был полностью раскрыт «рот обжоры», отделите чертой или палочкой «безопасное расстояние», на которое можно подходить обжоре, теперь все отходы можно бросать в пакет с определенного расстояния. И глазомер разовьете и мусор соберете.</a:t>
            </a:r>
          </a:p>
          <a:p>
            <a:r>
              <a:rPr lang="ru-RU" b="1" dirty="0"/>
              <a:t>«Помидоры — огурцы»</a:t>
            </a:r>
            <a:endParaRPr lang="ru-RU" dirty="0"/>
          </a:p>
          <a:p>
            <a:r>
              <a:rPr lang="ru-RU" dirty="0"/>
              <a:t>	Раскладывая припасы на стол предложите ребенку на глаз определить, каких овощей больше, а затем сосчитать, в награду за правильный ответ можно предложить ребенку съесть помидор или огурец, в том случае, если ребенок ошибся, предложить найти способ, чтобы ответ был правильным.</a:t>
            </a:r>
          </a:p>
          <a:p>
            <a:r>
              <a:rPr lang="ru-RU" dirty="0"/>
              <a:t>	Для игры можно использовать другие продукты.</a:t>
            </a:r>
          </a:p>
          <a:p>
            <a:r>
              <a:rPr lang="ru-RU" b="1" dirty="0"/>
              <a:t> </a:t>
            </a:r>
            <a:endParaRPr lang="ru-RU" dirty="0"/>
          </a:p>
        </p:txBody>
      </p:sp>
      <p:pic>
        <p:nvPicPr>
          <p:cNvPr id="9218" name="Picture 2" descr="Подвижные и развивающие игры в лесу 4 — Летний лагерь"/>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58706" y="1625794"/>
            <a:ext cx="5042633" cy="33382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93853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9218"/>
                                        </p:tgtEl>
                                        <p:attrNameLst>
                                          <p:attrName>style.visibility</p:attrName>
                                        </p:attrNameLst>
                                      </p:cBhvr>
                                      <p:to>
                                        <p:strVal val="visible"/>
                                      </p:to>
                                    </p:set>
                                    <p:animEffect transition="in" filter="fade">
                                      <p:cBhvr>
                                        <p:cTn id="7" dur="1000"/>
                                        <p:tgtEl>
                                          <p:spTgt spid="9218"/>
                                        </p:tgtEl>
                                      </p:cBhvr>
                                    </p:animEffect>
                                    <p:anim calcmode="lin" valueType="num">
                                      <p:cBhvr>
                                        <p:cTn id="8" dur="1000" fill="hold"/>
                                        <p:tgtEl>
                                          <p:spTgt spid="9218"/>
                                        </p:tgtEl>
                                        <p:attrNameLst>
                                          <p:attrName>ppt_x</p:attrName>
                                        </p:attrNameLst>
                                      </p:cBhvr>
                                      <p:tavLst>
                                        <p:tav tm="0">
                                          <p:val>
                                            <p:strVal val="#ppt_x"/>
                                          </p:val>
                                        </p:tav>
                                        <p:tav tm="100000">
                                          <p:val>
                                            <p:strVal val="#ppt_x"/>
                                          </p:val>
                                        </p:tav>
                                      </p:tavLst>
                                    </p:anim>
                                    <p:anim calcmode="lin" valueType="num">
                                      <p:cBhvr>
                                        <p:cTn id="9" dur="1000" fill="hold"/>
                                        <p:tgtEl>
                                          <p:spTgt spid="921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457200" y="128955"/>
            <a:ext cx="8686800" cy="3570208"/>
          </a:xfrm>
          <a:prstGeom prst="rect">
            <a:avLst/>
          </a:prstGeom>
        </p:spPr>
        <p:txBody>
          <a:bodyPr wrap="square">
            <a:spAutoFit/>
          </a:bodyPr>
          <a:lstStyle/>
          <a:p>
            <a:pPr algn="ctr"/>
            <a:r>
              <a:rPr lang="ru-RU" sz="2800" b="1" dirty="0"/>
              <a:t>Поели, попили, можно и поиграть</a:t>
            </a:r>
            <a:endParaRPr lang="ru-RU" sz="2800" dirty="0"/>
          </a:p>
          <a:p>
            <a:r>
              <a:rPr lang="ru-RU" b="1" dirty="0"/>
              <a:t>«Стаканчики»</a:t>
            </a:r>
            <a:endParaRPr lang="ru-RU" dirty="0"/>
          </a:p>
          <a:p>
            <a:r>
              <a:rPr lang="ru-RU" dirty="0"/>
              <a:t>	Выберите пенек, постройте на нем пирамиду из пластиковых стаканчиков, если выдался жаркий денек, предложите ребенку сбить стаканчики струей из брызгалки, ну, а при умеренном тепле, сбивайте их палочкой или камешками. Устройте соревнование или предложите ребенку определить, с какого расстояния ему удастся сбить стаканчики.</a:t>
            </a:r>
          </a:p>
          <a:p>
            <a:endParaRPr lang="ru-RU" b="1" dirty="0" smtClean="0"/>
          </a:p>
          <a:p>
            <a:r>
              <a:rPr lang="ru-RU" b="1" dirty="0" smtClean="0"/>
              <a:t>«</a:t>
            </a:r>
            <a:r>
              <a:rPr lang="ru-RU" b="1" dirty="0"/>
              <a:t>Добыча»</a:t>
            </a:r>
            <a:endParaRPr lang="ru-RU" dirty="0"/>
          </a:p>
          <a:p>
            <a:r>
              <a:rPr lang="ru-RU" dirty="0"/>
              <a:t>	Предложите ребенку добыть себе сок или воду в бутылочке, короче, все, что находится в закрытом контейнере. Изготовьте аркан (веревочка с петлей на конце), все, что удастся заарканить, будет добычей малыша</a:t>
            </a:r>
            <a:endParaRPr lang="ru-RU" dirty="0"/>
          </a:p>
        </p:txBody>
      </p:sp>
      <p:pic>
        <p:nvPicPr>
          <p:cNvPr id="10242" name="Picture 2" descr="Пин на доске quality pins"/>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13562" y="3699163"/>
            <a:ext cx="5047030" cy="29613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07614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Effect transition="in" filter="barn(inVertical)">
                                      <p:cBhvr>
                                        <p:cTn id="7" dur="500"/>
                                        <p:tgtEl>
                                          <p:spTgt spid="102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Picture 2" descr="Подвижные игры для детей с нарушениями осанки и сколиозам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88877" y="2872068"/>
            <a:ext cx="7321306" cy="3420047"/>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433754" y="152401"/>
            <a:ext cx="8710246" cy="4031873"/>
          </a:xfrm>
          <a:prstGeom prst="rect">
            <a:avLst/>
          </a:prstGeom>
        </p:spPr>
        <p:txBody>
          <a:bodyPr wrap="square">
            <a:spAutoFit/>
          </a:bodyPr>
          <a:lstStyle/>
          <a:p>
            <a:pPr algn="ctr"/>
            <a:r>
              <a:rPr lang="ru-RU" sz="2000" b="1" dirty="0"/>
              <a:t>Исследование окрестностей и игры на развитие координации</a:t>
            </a:r>
            <a:endParaRPr lang="ru-RU" sz="2000" dirty="0"/>
          </a:p>
          <a:p>
            <a:pPr algn="ctr"/>
            <a:r>
              <a:rPr lang="ru-RU" sz="2000" b="1" dirty="0"/>
              <a:t>«Удержись на бревне»</a:t>
            </a:r>
            <a:endParaRPr lang="ru-RU" sz="2000" dirty="0"/>
          </a:p>
          <a:p>
            <a:r>
              <a:rPr lang="ru-RU" dirty="0"/>
              <a:t>	Нередко, в природном окружении есть поваленные деревья. Предложите ребенку пройти по бревну, развернуться и пройти назад, удерживая равновесие. Еще интереснее, если бревно лежит в наклон, дойти до верха и спуститься вниз. 	Понадобится страховка взрослого.</a:t>
            </a:r>
          </a:p>
          <a:p>
            <a:r>
              <a:rPr lang="ru-RU" b="1" dirty="0"/>
              <a:t>«Паутина»</a:t>
            </a:r>
            <a:endParaRPr lang="ru-RU" dirty="0"/>
          </a:p>
          <a:p>
            <a:r>
              <a:rPr lang="ru-RU" dirty="0"/>
              <a:t>	Между деревьями в горизонтальной плоскости на высоте 15-20 см. натяните веревки (предлагалось их взять с собой). Задание будет такое: пройти сквозь паутину не задев ее.</a:t>
            </a:r>
          </a:p>
          <a:p>
            <a:r>
              <a:rPr lang="ru-RU" b="1" dirty="0"/>
              <a:t>«Веревочка»</a:t>
            </a:r>
            <a:endParaRPr lang="ru-RU" dirty="0"/>
          </a:p>
          <a:p>
            <a:r>
              <a:rPr lang="ru-RU" dirty="0"/>
              <a:t>	Двое держат веревочку, один подлезает под нее, с каждым разом веревочку опускают ниже. Играть интересно, если участвует несколько игроков одного возраста.</a:t>
            </a:r>
          </a:p>
        </p:txBody>
      </p:sp>
    </p:spTree>
    <p:extLst>
      <p:ext uri="{BB962C8B-B14F-4D97-AF65-F5344CB8AC3E}">
        <p14:creationId xmlns:p14="http://schemas.microsoft.com/office/powerpoint/2010/main" val="174851994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11266"/>
                                        </p:tgtEl>
                                        <p:attrNameLst>
                                          <p:attrName>style.visibility</p:attrName>
                                        </p:attrNameLst>
                                      </p:cBhvr>
                                      <p:to>
                                        <p:strVal val="visible"/>
                                      </p:to>
                                    </p:set>
                                    <p:animEffect transition="in" filter="wipe(down)">
                                      <p:cBhvr>
                                        <p:cTn id="7" dur="500"/>
                                        <p:tgtEl>
                                          <p:spTgt spid="1126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Памятка для родителей детского сада. Игры с мячом"/>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04185" y="1452564"/>
            <a:ext cx="4685811" cy="4737220"/>
          </a:xfrm>
          <a:prstGeom prst="rect">
            <a:avLst/>
          </a:prstGeom>
          <a:noFill/>
          <a:extLst>
            <a:ext uri="{909E8E84-426E-40DD-AFC4-6F175D3DCCD1}">
              <a14:hiddenFill xmlns:a14="http://schemas.microsoft.com/office/drawing/2010/main">
                <a:solidFill>
                  <a:srgbClr val="FFFFFF"/>
                </a:solidFill>
              </a14:hiddenFill>
            </a:ext>
          </a:extLst>
        </p:spPr>
      </p:pic>
      <p:sp>
        <p:nvSpPr>
          <p:cNvPr id="2" name="Прямоугольник 1"/>
          <p:cNvSpPr/>
          <p:nvPr/>
        </p:nvSpPr>
        <p:spPr>
          <a:xfrm>
            <a:off x="0" y="175847"/>
            <a:ext cx="8639908" cy="4893647"/>
          </a:xfrm>
          <a:prstGeom prst="rect">
            <a:avLst/>
          </a:prstGeom>
        </p:spPr>
        <p:txBody>
          <a:bodyPr wrap="square">
            <a:spAutoFit/>
          </a:bodyPr>
          <a:lstStyle/>
          <a:p>
            <a:r>
              <a:rPr lang="ru-RU" sz="2400" dirty="0"/>
              <a:t>Следовательно, можно утверждать: чем больше у ребенка возможности двигаться соответственно возрасту и природе, </a:t>
            </a:r>
            <a:r>
              <a:rPr lang="ru-RU" sz="2400" dirty="0" smtClean="0"/>
              <a:t> тем </a:t>
            </a:r>
            <a:r>
              <a:rPr lang="ru-RU" sz="2400" dirty="0"/>
              <a:t>активнее он развивает мыслительные процессы (сравнение, противопоставление, конкретизацию  и обобщение), механизмы воображения, творческие способности, речь.</a:t>
            </a:r>
          </a:p>
          <a:p>
            <a:r>
              <a:rPr lang="ru-RU" sz="2400" dirty="0"/>
              <a:t>    Исследованиями ученых доказано, что </a:t>
            </a:r>
            <a:endParaRPr lang="ru-RU" sz="2400" dirty="0" smtClean="0"/>
          </a:p>
          <a:p>
            <a:r>
              <a:rPr lang="ru-RU" sz="2400" dirty="0" smtClean="0"/>
              <a:t>целенаправленные </a:t>
            </a:r>
            <a:r>
              <a:rPr lang="ru-RU" sz="2400" dirty="0"/>
              <a:t>эмоциональные физические </a:t>
            </a:r>
            <a:endParaRPr lang="ru-RU" sz="2400" dirty="0" smtClean="0"/>
          </a:p>
          <a:p>
            <a:r>
              <a:rPr lang="ru-RU" sz="2400" dirty="0" smtClean="0"/>
              <a:t>нагрузки</a:t>
            </a:r>
            <a:r>
              <a:rPr lang="ru-RU" sz="2400" dirty="0"/>
              <a:t>,  оказывая особое стимулирующее </a:t>
            </a:r>
            <a:endParaRPr lang="ru-RU" sz="2400" dirty="0" smtClean="0"/>
          </a:p>
          <a:p>
            <a:r>
              <a:rPr lang="ru-RU" sz="2400" dirty="0" smtClean="0"/>
              <a:t>воздействие </a:t>
            </a:r>
            <a:r>
              <a:rPr lang="ru-RU" sz="2400" dirty="0"/>
              <a:t>на организм, могут обеспечить </a:t>
            </a:r>
            <a:endParaRPr lang="ru-RU" sz="2400" dirty="0" smtClean="0"/>
          </a:p>
          <a:p>
            <a:r>
              <a:rPr lang="ru-RU" sz="2400" dirty="0" smtClean="0"/>
              <a:t>восстановление </a:t>
            </a:r>
            <a:r>
              <a:rPr lang="ru-RU" sz="2400" dirty="0"/>
              <a:t>ранее утраченного здоровья.</a:t>
            </a:r>
          </a:p>
          <a:p>
            <a:r>
              <a:rPr lang="ru-RU" sz="2400" dirty="0"/>
              <a:t> </a:t>
            </a:r>
          </a:p>
        </p:txBody>
      </p:sp>
    </p:spTree>
    <p:extLst>
      <p:ext uri="{BB962C8B-B14F-4D97-AF65-F5344CB8AC3E}">
        <p14:creationId xmlns:p14="http://schemas.microsoft.com/office/powerpoint/2010/main" val="109577828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Объект 2"/>
          <p:cNvSpPr>
            <a:spLocks noGrp="1"/>
          </p:cNvSpPr>
          <p:nvPr>
            <p:ph idx="4294967295"/>
          </p:nvPr>
        </p:nvSpPr>
        <p:spPr>
          <a:xfrm>
            <a:off x="0" y="685800"/>
            <a:ext cx="8534400" cy="3614738"/>
          </a:xfrm>
        </p:spPr>
        <p:txBody>
          <a:bodyPr/>
          <a:lstStyle/>
          <a:p>
            <a:r>
              <a:rPr lang="ru-RU" sz="3200" dirty="0">
                <a:solidFill>
                  <a:schemeClr val="tx1"/>
                </a:solidFill>
              </a:rPr>
              <a:t>часть времени активного бодрствования дети проводят в семье, и на родителей ложится особая ответственность за организацию физкультурно-оздоровительной работы с ними.</a:t>
            </a:r>
          </a:p>
          <a:p>
            <a:endParaRPr lang="ru-RU" dirty="0"/>
          </a:p>
        </p:txBody>
      </p:sp>
      <p:pic>
        <p:nvPicPr>
          <p:cNvPr id="7" name="Рисунок 6"/>
          <p:cNvPicPr>
            <a:picLocks noChangeAspect="1"/>
          </p:cNvPicPr>
          <p:nvPr/>
        </p:nvPicPr>
        <p:blipFill rotWithShape="1">
          <a:blip r:embed="rId2">
            <a:lum/>
            <a:alphaModFix/>
          </a:blip>
          <a:srcRect l="18407" t="30864" r="20051" b="27240"/>
          <a:stretch/>
        </p:blipFill>
        <p:spPr>
          <a:xfrm>
            <a:off x="5357445" y="3282462"/>
            <a:ext cx="6566724" cy="3352799"/>
          </a:xfrm>
          <a:prstGeom prst="rect">
            <a:avLst/>
          </a:prstGeom>
          <a:noFill/>
          <a:ln>
            <a:noFill/>
          </a:ln>
        </p:spPr>
      </p:pic>
    </p:spTree>
    <p:extLst>
      <p:ext uri="{BB962C8B-B14F-4D97-AF65-F5344CB8AC3E}">
        <p14:creationId xmlns:p14="http://schemas.microsoft.com/office/powerpoint/2010/main" val="190638545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Текст 3"/>
          <p:cNvSpPr>
            <a:spLocks noGrp="1"/>
          </p:cNvSpPr>
          <p:nvPr>
            <p:ph type="body" idx="4294967295"/>
          </p:nvPr>
        </p:nvSpPr>
        <p:spPr>
          <a:xfrm>
            <a:off x="0" y="685800"/>
            <a:ext cx="4649788" cy="576263"/>
          </a:xfrm>
        </p:spPr>
        <p:txBody>
          <a:bodyPr>
            <a:noAutofit/>
          </a:bodyPr>
          <a:lstStyle/>
          <a:p>
            <a:endParaRPr lang="ru-RU" sz="2800" dirty="0" smtClean="0"/>
          </a:p>
          <a:p>
            <a:endParaRPr lang="ru-RU" sz="2800" dirty="0"/>
          </a:p>
          <a:p>
            <a:endParaRPr lang="ru-RU" sz="2800" dirty="0" smtClean="0"/>
          </a:p>
          <a:p>
            <a:endParaRPr lang="ru-RU" sz="2800" dirty="0"/>
          </a:p>
          <a:p>
            <a:endParaRPr lang="ru-RU" sz="2800" dirty="0" smtClean="0"/>
          </a:p>
          <a:p>
            <a:endParaRPr lang="ru-RU" sz="2800" dirty="0"/>
          </a:p>
          <a:p>
            <a:endParaRPr lang="ru-RU" sz="2800" dirty="0" smtClean="0"/>
          </a:p>
          <a:p>
            <a:endParaRPr lang="ru-RU" sz="2800" dirty="0"/>
          </a:p>
          <a:p>
            <a:r>
              <a:rPr lang="ru-RU" sz="2800" dirty="0" smtClean="0">
                <a:solidFill>
                  <a:schemeClr val="tx1"/>
                </a:solidFill>
              </a:rPr>
              <a:t>Большинство </a:t>
            </a:r>
            <a:r>
              <a:rPr lang="ru-RU" sz="2800" dirty="0">
                <a:solidFill>
                  <a:schemeClr val="tx1"/>
                </a:solidFill>
              </a:rPr>
              <a:t>из нас  знает о вреде пониженной двигательной активности </a:t>
            </a:r>
            <a:r>
              <a:rPr lang="ru-RU" sz="2800" dirty="0" smtClean="0">
                <a:solidFill>
                  <a:schemeClr val="tx1"/>
                </a:solidFill>
              </a:rPr>
              <a:t>- гипокинезии</a:t>
            </a:r>
            <a:r>
              <a:rPr lang="ru-RU" sz="2800" dirty="0">
                <a:solidFill>
                  <a:schemeClr val="tx1"/>
                </a:solidFill>
              </a:rPr>
              <a:t>, для  здоровья человека, тем более детей. Гипокинезия – « дама зловещая» - все более овладевает нашим </a:t>
            </a:r>
            <a:r>
              <a:rPr lang="ru-RU" sz="2800" dirty="0" smtClean="0">
                <a:solidFill>
                  <a:schemeClr val="tx1"/>
                </a:solidFill>
              </a:rPr>
              <a:t>временем </a:t>
            </a:r>
            <a:r>
              <a:rPr lang="ru-RU" sz="2800" dirty="0">
                <a:solidFill>
                  <a:schemeClr val="tx1"/>
                </a:solidFill>
              </a:rPr>
              <a:t>и губит здоровье людей. </a:t>
            </a:r>
            <a:endParaRPr lang="ru-RU" sz="2800" dirty="0">
              <a:solidFill>
                <a:schemeClr val="tx1"/>
              </a:solidFill>
            </a:endParaRPr>
          </a:p>
        </p:txBody>
      </p:sp>
      <p:pic>
        <p:nvPicPr>
          <p:cNvPr id="1026" name="Picture 2" descr="Психолог: &quot;Дети &quot;уходят&quot; в гаджеты при поддержке взрослых&quot;"/>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395558" y="1055077"/>
            <a:ext cx="6053003" cy="453573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0267684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ctrTitle"/>
          </p:nvPr>
        </p:nvSpPr>
        <p:spPr>
          <a:xfrm>
            <a:off x="695935" y="662353"/>
            <a:ext cx="8001000" cy="2971801"/>
          </a:xfrm>
        </p:spPr>
        <p:txBody>
          <a:bodyPr>
            <a:normAutofit fontScale="90000"/>
          </a:bodyPr>
          <a:lstStyle/>
          <a:p>
            <a:r>
              <a:rPr lang="ru-RU" sz="4000" b="1" dirty="0"/>
              <a:t>Движение – это работа мозга!</a:t>
            </a:r>
            <a:br>
              <a:rPr lang="ru-RU" sz="4000" b="1" dirty="0"/>
            </a:br>
            <a:r>
              <a:rPr lang="ru-RU" sz="3100" dirty="0"/>
              <a:t>Если голова не управляет движениями – трудно формировать осанку…трудно формировать какие – то двигательные </a:t>
            </a:r>
            <a:r>
              <a:rPr lang="ru-RU" sz="3100" dirty="0" smtClean="0"/>
              <a:t>навыки</a:t>
            </a:r>
            <a:r>
              <a:rPr lang="ru-RU" dirty="0" smtClean="0"/>
              <a:t>…</a:t>
            </a:r>
            <a:endParaRPr lang="ru-RU" dirty="0"/>
          </a:p>
        </p:txBody>
      </p:sp>
      <p:pic>
        <p:nvPicPr>
          <p:cNvPr id="2050" name="Picture 2" descr="Здоровые родители - Здоровые дети"/>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88523" y="3716216"/>
            <a:ext cx="4888524" cy="294774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596292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Прямоугольник 4"/>
          <p:cNvSpPr/>
          <p:nvPr/>
        </p:nvSpPr>
        <p:spPr>
          <a:xfrm>
            <a:off x="93785" y="640976"/>
            <a:ext cx="7995138" cy="4031873"/>
          </a:xfrm>
          <a:prstGeom prst="rect">
            <a:avLst/>
          </a:prstGeom>
        </p:spPr>
        <p:txBody>
          <a:bodyPr wrap="square">
            <a:spAutoFit/>
          </a:bodyPr>
          <a:lstStyle/>
          <a:p>
            <a:r>
              <a:rPr lang="ru-RU" sz="3200" dirty="0"/>
              <a:t>Основным компонентом предметно-развивающей среды, обеспечивающей физическое воспитание детей дома, являются физкультурно-оздоровительные комплексы «Домашний стадион», мячи, </a:t>
            </a:r>
            <a:r>
              <a:rPr lang="ru-RU" sz="3200" dirty="0" err="1"/>
              <a:t>нудлы</a:t>
            </a:r>
            <a:r>
              <a:rPr lang="ru-RU" sz="3200" dirty="0"/>
              <a:t>, санки, велосипеды, лыжи, </a:t>
            </a:r>
            <a:r>
              <a:rPr lang="ru-RU" sz="3200" dirty="0" smtClean="0"/>
              <a:t>бадминтон и т.д.</a:t>
            </a:r>
            <a:endParaRPr lang="ru-RU" sz="3200" dirty="0"/>
          </a:p>
        </p:txBody>
      </p:sp>
      <p:pic>
        <p:nvPicPr>
          <p:cNvPr id="6" name="Рисунок 5">
            <a:extLst>
              <a:ext uri="{FF2B5EF4-FFF2-40B4-BE49-F238E27FC236}">
                <a16:creationId xmlns:a16="http://schemas.microsoft.com/office/drawing/2014/main" xmlns="" id="{C94F24DB-3DDC-4FC8-8EED-06C25036D1C0}"/>
              </a:ext>
            </a:extLst>
          </p:cNvPr>
          <p:cNvPicPr>
            <a:picLocks noChangeAspect="1"/>
          </p:cNvPicPr>
          <p:nvPr/>
        </p:nvPicPr>
        <p:blipFill rotWithShape="1">
          <a:blip r:embed="rId2">
            <a:clrChange>
              <a:clrFrom>
                <a:srgbClr val="FFFFFF"/>
              </a:clrFrom>
              <a:clrTo>
                <a:srgbClr val="FFFFFF">
                  <a:alpha val="0"/>
                </a:srgbClr>
              </a:clrTo>
            </a:clrChange>
          </a:blip>
          <a:srcRect l="10299" t="13257" r="7681" b="9281"/>
          <a:stretch/>
        </p:blipFill>
        <p:spPr>
          <a:xfrm>
            <a:off x="8219221" y="381740"/>
            <a:ext cx="2350516" cy="2219932"/>
          </a:xfrm>
          <a:prstGeom prst="rect">
            <a:avLst/>
          </a:prstGeom>
        </p:spPr>
      </p:pic>
      <p:pic>
        <p:nvPicPr>
          <p:cNvPr id="7" name="Рисунок 6">
            <a:extLst>
              <a:ext uri="{FF2B5EF4-FFF2-40B4-BE49-F238E27FC236}">
                <a16:creationId xmlns:a16="http://schemas.microsoft.com/office/drawing/2014/main" xmlns="" id="{1281E965-BFE2-42B4-B678-9D59201758DE}"/>
              </a:ext>
            </a:extLst>
          </p:cNvPr>
          <p:cNvPicPr>
            <a:picLocks noChangeAspect="1"/>
          </p:cNvPicPr>
          <p:nvPr/>
        </p:nvPicPr>
        <p:blipFill>
          <a:blip r:embed="rId3"/>
          <a:stretch>
            <a:fillRect/>
          </a:stretch>
        </p:blipFill>
        <p:spPr>
          <a:xfrm>
            <a:off x="5169873" y="4013014"/>
            <a:ext cx="2210318" cy="2210318"/>
          </a:xfrm>
          <a:prstGeom prst="rect">
            <a:avLst/>
          </a:prstGeom>
        </p:spPr>
      </p:pic>
      <p:pic>
        <p:nvPicPr>
          <p:cNvPr id="8" name="Рисунок 7">
            <a:extLst>
              <a:ext uri="{FF2B5EF4-FFF2-40B4-BE49-F238E27FC236}">
                <a16:creationId xmlns:a16="http://schemas.microsoft.com/office/drawing/2014/main" xmlns="" id="{E1C2DB82-19A4-4770-A018-457C418AE348}"/>
              </a:ext>
            </a:extLst>
          </p:cNvPr>
          <p:cNvPicPr>
            <a:picLocks noChangeAspect="1"/>
          </p:cNvPicPr>
          <p:nvPr/>
        </p:nvPicPr>
        <p:blipFill>
          <a:blip r:embed="rId4">
            <a:clrChange>
              <a:clrFrom>
                <a:srgbClr val="FFFFFF"/>
              </a:clrFrom>
              <a:clrTo>
                <a:srgbClr val="FFFFFF">
                  <a:alpha val="0"/>
                </a:srgbClr>
              </a:clrTo>
            </a:clrChange>
          </a:blip>
          <a:stretch>
            <a:fillRect/>
          </a:stretch>
        </p:blipFill>
        <p:spPr>
          <a:xfrm>
            <a:off x="7731481" y="2601672"/>
            <a:ext cx="3630754" cy="3485182"/>
          </a:xfrm>
          <a:prstGeom prst="rect">
            <a:avLst/>
          </a:prstGeom>
        </p:spPr>
      </p:pic>
    </p:spTree>
    <p:extLst>
      <p:ext uri="{BB962C8B-B14F-4D97-AF65-F5344CB8AC3E}">
        <p14:creationId xmlns:p14="http://schemas.microsoft.com/office/powerpoint/2010/main" val="398722534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8585" y="504653"/>
            <a:ext cx="6096000" cy="5109091"/>
          </a:xfrm>
          <a:prstGeom prst="rect">
            <a:avLst/>
          </a:prstGeom>
        </p:spPr>
        <p:txBody>
          <a:bodyPr>
            <a:spAutoFit/>
          </a:bodyPr>
          <a:lstStyle/>
          <a:p>
            <a:r>
              <a:rPr lang="ru-RU" sz="2800" i="1" dirty="0"/>
              <a:t>Родителям полезно заниматься физкультурой вместе с детьми и собственным примером прививать детям любовь к физкультуре и спорту.</a:t>
            </a:r>
            <a:endParaRPr lang="ru-RU" sz="2800" dirty="0"/>
          </a:p>
          <a:p>
            <a:r>
              <a:rPr lang="ru-RU" sz="2800" i="1" dirty="0"/>
              <a:t>	Если родители вместе с детьми будут заниматься физкультурой, ребенок будет считать это нормой, как умывание и чистку зубов по утрам.</a:t>
            </a:r>
            <a:endParaRPr lang="ru-RU" sz="2800" dirty="0"/>
          </a:p>
          <a:p>
            <a:r>
              <a:rPr lang="ru-RU" b="1" dirty="0"/>
              <a:t> </a:t>
            </a:r>
            <a:endParaRPr lang="ru-RU" dirty="0"/>
          </a:p>
        </p:txBody>
      </p:sp>
      <p:sp>
        <p:nvSpPr>
          <p:cNvPr id="3" name="AutoShape 2" descr="Зарядка всей семьей"/>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4" name="AutoShape 4" descr="Зарядка всей семьей"/>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5" name="AutoShape 6" descr="Зарядка всей семьей"/>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8" descr="Зарядка всей семьей"/>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pic>
        <p:nvPicPr>
          <p:cNvPr id="3082" name="Picture 10" descr="Врач: Дыхательная гимнастика помогает восстановиться после COVID-19 — ЯСИА"/>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002216" y="2250831"/>
            <a:ext cx="5023581" cy="407830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911691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082"/>
                                        </p:tgtEl>
                                        <p:attrNameLst>
                                          <p:attrName>style.visibility</p:attrName>
                                        </p:attrNameLst>
                                      </p:cBhvr>
                                      <p:to>
                                        <p:strVal val="visible"/>
                                      </p:to>
                                    </p:set>
                                    <p:anim calcmode="lin" valueType="num">
                                      <p:cBhvr additive="base">
                                        <p:cTn id="7" dur="500" fill="hold"/>
                                        <p:tgtEl>
                                          <p:spTgt spid="3082"/>
                                        </p:tgtEl>
                                        <p:attrNameLst>
                                          <p:attrName>ppt_x</p:attrName>
                                        </p:attrNameLst>
                                      </p:cBhvr>
                                      <p:tavLst>
                                        <p:tav tm="0">
                                          <p:val>
                                            <p:strVal val="#ppt_x"/>
                                          </p:val>
                                        </p:tav>
                                        <p:tav tm="100000">
                                          <p:val>
                                            <p:strVal val="#ppt_x"/>
                                          </p:val>
                                        </p:tav>
                                      </p:tavLst>
                                    </p:anim>
                                    <p:anim calcmode="lin" valueType="num">
                                      <p:cBhvr additive="base">
                                        <p:cTn id="8" dur="500" fill="hold"/>
                                        <p:tgtEl>
                                          <p:spTgt spid="30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flipH="1">
            <a:off x="245741" y="81171"/>
            <a:ext cx="5053090" cy="1446550"/>
          </a:xfrm>
          <a:prstGeom prst="rect">
            <a:avLst/>
          </a:prstGeom>
        </p:spPr>
        <p:txBody>
          <a:bodyPr wrap="square">
            <a:spAutoFit/>
          </a:bodyPr>
          <a:lstStyle/>
          <a:p>
            <a:pPr algn="ctr"/>
            <a:r>
              <a:rPr lang="ru-RU" sz="4400" dirty="0"/>
              <a:t>«Мяч – дар </a:t>
            </a:r>
            <a:r>
              <a:rPr lang="ru-RU" sz="4400" dirty="0" smtClean="0"/>
              <a:t>педагогики</a:t>
            </a:r>
            <a:r>
              <a:rPr lang="ru-RU" sz="4400" dirty="0"/>
              <a:t>».</a:t>
            </a:r>
          </a:p>
        </p:txBody>
      </p:sp>
      <p:pic>
        <p:nvPicPr>
          <p:cNvPr id="4098" name="Picture 2" descr="Уголок здоровья в детском саду: как сделать своими руками, оформление и  полезные фото"/>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591464" y="1938029"/>
            <a:ext cx="5408698" cy="4056524"/>
          </a:xfrm>
          <a:prstGeom prst="rect">
            <a:avLst/>
          </a:prstGeom>
          <a:noFill/>
          <a:extLst>
            <a:ext uri="{909E8E84-426E-40DD-AFC4-6F175D3DCCD1}">
              <a14:hiddenFill xmlns:a14="http://schemas.microsoft.com/office/drawing/2010/main">
                <a:solidFill>
                  <a:srgbClr val="FFFFFF"/>
                </a:solidFill>
              </a14:hiddenFill>
            </a:ext>
          </a:extLst>
        </p:spPr>
      </p:pic>
      <p:sp>
        <p:nvSpPr>
          <p:cNvPr id="3" name="Прямоугольник 2"/>
          <p:cNvSpPr/>
          <p:nvPr/>
        </p:nvSpPr>
        <p:spPr>
          <a:xfrm>
            <a:off x="245741" y="1590227"/>
            <a:ext cx="5345723" cy="4401205"/>
          </a:xfrm>
          <a:prstGeom prst="rect">
            <a:avLst/>
          </a:prstGeom>
        </p:spPr>
        <p:txBody>
          <a:bodyPr wrap="square">
            <a:spAutoFit/>
          </a:bodyPr>
          <a:lstStyle/>
          <a:p>
            <a:r>
              <a:rPr lang="ru-RU" sz="2800" dirty="0" smtClean="0"/>
              <a:t>Он способствует развитию </a:t>
            </a:r>
            <a:r>
              <a:rPr lang="ru-RU" sz="2800" dirty="0"/>
              <a:t>у детей координации движений, ловкости, быстроты реакции, тренировки их в меткости, умении действовать по сигналу и согласовании своих действий с действиями других участников игры. </a:t>
            </a:r>
            <a:endParaRPr lang="ru-RU" sz="2800" dirty="0"/>
          </a:p>
        </p:txBody>
      </p:sp>
    </p:spTree>
    <p:extLst>
      <p:ext uri="{BB962C8B-B14F-4D97-AF65-F5344CB8AC3E}">
        <p14:creationId xmlns:p14="http://schemas.microsoft.com/office/powerpoint/2010/main" val="1912822954"/>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15815" y="371345"/>
            <a:ext cx="7057292" cy="4370427"/>
          </a:xfrm>
          <a:prstGeom prst="rect">
            <a:avLst/>
          </a:prstGeom>
        </p:spPr>
        <p:txBody>
          <a:bodyPr wrap="square">
            <a:spAutoFit/>
          </a:bodyPr>
          <a:lstStyle/>
          <a:p>
            <a:r>
              <a:rPr lang="ru-RU" dirty="0"/>
              <a:t> </a:t>
            </a:r>
          </a:p>
          <a:p>
            <a:r>
              <a:rPr lang="ru-RU" sz="2800" dirty="0"/>
              <a:t>  </a:t>
            </a:r>
            <a:r>
              <a:rPr lang="ru-RU" sz="3600" dirty="0"/>
              <a:t> Игра </a:t>
            </a:r>
            <a:r>
              <a:rPr lang="ru-RU" sz="2800" dirty="0"/>
              <a:t>- </a:t>
            </a:r>
            <a:r>
              <a:rPr lang="ru-RU" sz="3200" dirty="0"/>
              <a:t>естественный спутник жизни ребенка и поэтому отвечает законам, заложенным самой природой в развивающемся организме ребенка – неуемной потребности его в жизнерадостных </a:t>
            </a:r>
            <a:r>
              <a:rPr lang="ru-RU" sz="3200" dirty="0" smtClean="0"/>
              <a:t>движениях.</a:t>
            </a:r>
            <a:endParaRPr lang="ru-RU" sz="3200" dirty="0"/>
          </a:p>
        </p:txBody>
      </p:sp>
      <p:pic>
        <p:nvPicPr>
          <p:cNvPr id="6146" name="Picture 2" descr="Дети играя twister дома стоковое фото. изображение насчитывающей - 62686204"/>
          <p:cNvPicPr>
            <a:picLocks noChangeAspect="1" noChangeArrowheads="1"/>
          </p:cNvPicPr>
          <p:nvPr/>
        </p:nvPicPr>
        <p:blipFill rotWithShape="1">
          <a:blip r:embed="rId2">
            <a:extLst>
              <a:ext uri="{28A0092B-C50C-407E-A947-70E740481C1C}">
                <a14:useLocalDpi xmlns:a14="http://schemas.microsoft.com/office/drawing/2010/main" val="0"/>
              </a:ext>
            </a:extLst>
          </a:blip>
          <a:srcRect b="7950"/>
          <a:stretch/>
        </p:blipFill>
        <p:spPr bwMode="auto">
          <a:xfrm>
            <a:off x="6986955" y="2779573"/>
            <a:ext cx="4645267" cy="369706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3363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1000"/>
                                        <p:tgtEl>
                                          <p:spTgt spid="6146"/>
                                        </p:tgtEl>
                                      </p:cBhvr>
                                    </p:animEffect>
                                    <p:anim calcmode="lin" valueType="num">
                                      <p:cBhvr>
                                        <p:cTn id="8" dur="1000" fill="hold"/>
                                        <p:tgtEl>
                                          <p:spTgt spid="6146"/>
                                        </p:tgtEl>
                                        <p:attrNameLst>
                                          <p:attrName>ppt_x</p:attrName>
                                        </p:attrNameLst>
                                      </p:cBhvr>
                                      <p:tavLst>
                                        <p:tav tm="0">
                                          <p:val>
                                            <p:strVal val="#ppt_x"/>
                                          </p:val>
                                        </p:tav>
                                        <p:tav tm="100000">
                                          <p:val>
                                            <p:strVal val="#ppt_x"/>
                                          </p:val>
                                        </p:tav>
                                      </p:tavLst>
                                    </p:anim>
                                    <p:anim calcmode="lin" valueType="num">
                                      <p:cBhvr>
                                        <p:cTn id="9" dur="1000" fill="hold"/>
                                        <p:tgtEl>
                                          <p:spTgt spid="614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75139" y="413047"/>
            <a:ext cx="6811108" cy="4832092"/>
          </a:xfrm>
          <a:prstGeom prst="rect">
            <a:avLst/>
          </a:prstGeom>
        </p:spPr>
        <p:txBody>
          <a:bodyPr wrap="square">
            <a:spAutoFit/>
          </a:bodyPr>
          <a:lstStyle/>
          <a:p>
            <a:r>
              <a:rPr lang="ru-RU" sz="2800" b="1" i="1" dirty="0"/>
              <a:t>Подвижная игра</a:t>
            </a:r>
            <a:r>
              <a:rPr lang="ru-RU" sz="2800" i="1" dirty="0"/>
              <a:t> </a:t>
            </a:r>
            <a:r>
              <a:rPr lang="ru-RU" sz="2800" dirty="0"/>
              <a:t>– одно из важных средств всестороннего воспитания детей дошкольного возраста.</a:t>
            </a:r>
          </a:p>
          <a:p>
            <a:r>
              <a:rPr lang="ru-RU" sz="2800" b="1" i="1" dirty="0"/>
              <a:t>Характерная ее особенность</a:t>
            </a:r>
            <a:r>
              <a:rPr lang="ru-RU" sz="2800" dirty="0"/>
              <a:t> – комплексность воздействия на организм и на все стороны личности ребенка: в игре одновременно осуществляется физическое, умственное, нравственное, эстетическое и трудовое воспитание. </a:t>
            </a:r>
            <a:endParaRPr lang="ru-RU" sz="2800" dirty="0"/>
          </a:p>
        </p:txBody>
      </p:sp>
      <p:pic>
        <p:nvPicPr>
          <p:cNvPr id="7170" name="Picture 2" descr="3 активные игры для детей по мотивам"/>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83198" y="2679313"/>
            <a:ext cx="4755485" cy="33932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83415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7170"/>
                                        </p:tgtEl>
                                        <p:attrNameLst>
                                          <p:attrName>style.visibility</p:attrName>
                                        </p:attrNameLst>
                                      </p:cBhvr>
                                      <p:to>
                                        <p:strVal val="visible"/>
                                      </p:to>
                                    </p:set>
                                    <p:animEffect transition="in" filter="wipe(down)">
                                      <p:cBhvr>
                                        <p:cTn id="7" dur="500"/>
                                        <p:tgtEl>
                                          <p:spTgt spid="717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Сектор">
  <a:themeElements>
    <a:clrScheme name="Slice">
      <a:dk1>
        <a:sysClr val="windowText" lastClr="000000"/>
      </a:dk1>
      <a:lt1>
        <a:sysClr val="window" lastClr="FFFFFF"/>
      </a:lt1>
      <a:dk2>
        <a:srgbClr val="146194"/>
      </a:dk2>
      <a:lt2>
        <a:srgbClr val="76DBF4"/>
      </a:lt2>
      <a:accent1>
        <a:srgbClr val="052F61"/>
      </a:accent1>
      <a:accent2>
        <a:srgbClr val="A50E82"/>
      </a:accent2>
      <a:accent3>
        <a:srgbClr val="14967C"/>
      </a:accent3>
      <a:accent4>
        <a:srgbClr val="6A9E1F"/>
      </a:accent4>
      <a:accent5>
        <a:srgbClr val="E87D37"/>
      </a:accent5>
      <a:accent6>
        <a:srgbClr val="C62324"/>
      </a:accent6>
      <a:hlink>
        <a:srgbClr val="0D2E46"/>
      </a:hlink>
      <a:folHlink>
        <a:srgbClr val="356A95"/>
      </a:folHlink>
    </a:clrScheme>
    <a:fontScheme name="Slice">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Slice">
      <a:fillStyleLst>
        <a:solidFill>
          <a:schemeClr val="phClr"/>
        </a:solidFill>
        <a:gradFill rotWithShape="1">
          <a:gsLst>
            <a:gs pos="0">
              <a:schemeClr val="phClr">
                <a:tint val="62000"/>
                <a:hueMod val="94000"/>
                <a:satMod val="140000"/>
                <a:lumMod val="110000"/>
              </a:schemeClr>
            </a:gs>
            <a:gs pos="100000">
              <a:schemeClr val="phClr">
                <a:tint val="84000"/>
                <a:satMod val="160000"/>
              </a:schemeClr>
            </a:gs>
          </a:gsLst>
          <a:lin ang="5400000" scaled="0"/>
        </a:gradFill>
        <a:gradFill rotWithShape="1">
          <a:gsLst>
            <a:gs pos="0">
              <a:schemeClr val="phClr">
                <a:tint val="98000"/>
                <a:hueMod val="94000"/>
                <a:satMod val="130000"/>
                <a:lumMod val="128000"/>
              </a:schemeClr>
            </a:gs>
            <a:gs pos="100000">
              <a:schemeClr val="phClr">
                <a:shade val="94000"/>
                <a:lumMod val="88000"/>
              </a:schemeClr>
            </a:gs>
          </a:gsLst>
          <a:lin ang="5400000" scaled="0"/>
        </a:gradFill>
      </a:fillStyleLst>
      <a:lnStyleLst>
        <a:ln w="9525" cap="rnd" cmpd="sng" algn="ctr">
          <a:solidFill>
            <a:schemeClr val="phClr">
              <a:tint val="76000"/>
              <a:alpha val="60000"/>
              <a:hueMod val="94000"/>
            </a:schemeClr>
          </a:solidFill>
          <a:prstDash val="solid"/>
        </a:ln>
        <a:ln w="15875" cap="rnd" cmpd="sng" algn="ctr">
          <a:solidFill>
            <a:schemeClr val="phClr">
              <a:hueMod val="94000"/>
            </a:schemeClr>
          </a:solidFill>
          <a:prstDash val="solid"/>
        </a:ln>
        <a:ln w="28575" cap="rnd" cmpd="sng" algn="ctr">
          <a:solidFill>
            <a:schemeClr val="phClr"/>
          </a:solidFill>
          <a:prstDash val="solid"/>
        </a:ln>
      </a:lnStyleLst>
      <a:effectStyleLst>
        <a:effectStyle>
          <a:effectLst/>
        </a:effectStyle>
        <a:effectStyle>
          <a:effectLst>
            <a:innerShdw blurRad="25400" dist="12700" dir="13500000">
              <a:srgbClr val="000000">
                <a:alpha val="45000"/>
              </a:srgbClr>
            </a:innerShdw>
          </a:effectLst>
        </a:effectStyle>
        <a:effectStyle>
          <a:effectLst>
            <a:outerShdw blurRad="50800" dist="38100" dir="5400000" rotWithShape="0">
              <a:srgbClr val="000000">
                <a:alpha val="46000"/>
              </a:srgbClr>
            </a:outerShdw>
          </a:effectLst>
          <a:scene3d>
            <a:camera prst="orthographicFront">
              <a:rot lat="0" lon="0" rev="0"/>
            </a:camera>
            <a:lightRig rig="threePt" dir="t"/>
          </a:scene3d>
          <a:sp3d prstMaterial="plastic">
            <a:bevelT w="25400" h="25400"/>
          </a:sp3d>
        </a:effectStyle>
      </a:effectStyleLst>
      <a:bgFillStyleLst>
        <a:solidFill>
          <a:schemeClr val="phClr"/>
        </a:solidFill>
        <a:gradFill rotWithShape="1">
          <a:gsLst>
            <a:gs pos="10000">
              <a:schemeClr val="phClr">
                <a:tint val="97000"/>
                <a:hueMod val="92000"/>
                <a:satMod val="169000"/>
                <a:lumMod val="164000"/>
              </a:schemeClr>
            </a:gs>
            <a:gs pos="100000">
              <a:schemeClr val="phClr">
                <a:shade val="96000"/>
                <a:satMod val="120000"/>
                <a:lumMod val="90000"/>
              </a:schemeClr>
            </a:gs>
          </a:gsLst>
          <a:lin ang="6120000" scaled="1"/>
        </a:gradFill>
        <a:gradFill rotWithShape="1">
          <a:gsLst>
            <a:gs pos="0">
              <a:schemeClr val="phClr">
                <a:tint val="97000"/>
                <a:hueMod val="92000"/>
                <a:satMod val="169000"/>
                <a:lumMod val="164000"/>
              </a:schemeClr>
            </a:gs>
            <a:gs pos="100000">
              <a:schemeClr val="phClr">
                <a:shade val="96000"/>
                <a:satMod val="120000"/>
                <a:lumMod val="90000"/>
              </a:schemeClr>
            </a:gs>
          </a:gsLst>
          <a:path path="circle">
            <a:fillToRect b="100000"/>
          </a:path>
        </a:gradFill>
      </a:bgFillStyleLst>
    </a:fmtScheme>
  </a:themeElements>
  <a:objectDefaults/>
  <a:extraClrSchemeLst/>
  <a:extLst>
    <a:ext uri="{05A4C25C-085E-4340-85A3-A5531E510DB2}">
      <thm15:themeFamily xmlns:thm15="http://schemas.microsoft.com/office/thememl/2012/main" xmlns="" name="Slice" id="{0507925B-6AC9-4358-8E18-C330545D08F8}" vid="{13FEC7C6-62A9-40C4-99D2-581AACACAA2F}"/>
    </a:ext>
  </a:extLst>
</a:theme>
</file>

<file path=docProps/app.xml><?xml version="1.0" encoding="utf-8"?>
<Properties xmlns="http://schemas.openxmlformats.org/officeDocument/2006/extended-properties" xmlns:vt="http://schemas.openxmlformats.org/officeDocument/2006/docPropsVTypes">
  <Template>{7B32A955-C551-45FA-B233-E10B84E9B940}tf02900771</Template>
  <TotalTime>431</TotalTime>
  <Words>289</Words>
  <Application>Microsoft Office PowerPoint</Application>
  <PresentationFormat>Произвольный</PresentationFormat>
  <Paragraphs>59</Paragraphs>
  <Slides>14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14</vt:i4>
      </vt:variant>
    </vt:vector>
  </HeadingPairs>
  <TitlesOfParts>
    <vt:vector size="15" baseType="lpstr">
      <vt:lpstr>Сектор</vt:lpstr>
      <vt:lpstr>Семинар-практикум «Физкультурно- оздоровительный климат в семье»</vt:lpstr>
      <vt:lpstr>Презентация PowerPoint</vt:lpstr>
      <vt:lpstr>Презентация PowerPoint</vt:lpstr>
      <vt:lpstr>Движение – это работа мозга! Если голова не управляет движениями – трудно формировать осанку…трудно формировать какие – то двигательные навыки…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Методика проведения подвижных игр  в детском саду</dc:title>
  <dc:creator>Елена Соловьёва</dc:creator>
  <cp:lastModifiedBy>Windows User</cp:lastModifiedBy>
  <cp:revision>43</cp:revision>
  <dcterms:created xsi:type="dcterms:W3CDTF">2020-03-15T12:37:30Z</dcterms:created>
  <dcterms:modified xsi:type="dcterms:W3CDTF">2021-03-17T19:40:49Z</dcterms:modified>
</cp:coreProperties>
</file>