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6" r:id="rId7"/>
    <p:sldId id="267" r:id="rId8"/>
    <p:sldId id="259" r:id="rId9"/>
    <p:sldId id="261" r:id="rId10"/>
    <p:sldId id="262" r:id="rId11"/>
    <p:sldId id="263" r:id="rId12"/>
    <p:sldId id="264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72" y="3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18353D-B351-4BDF-9CD8-C351D89F7C8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E711CD-9B7F-4D91-9A19-EF0988C33E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E868DB-CB55-4258-AB37-5D3F2D1C0E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115177-5ADD-4FCC-96A2-1E2B8292C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CA68BD-AC73-4A8A-96A8-011E82864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32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B2CEC-6D0B-40EB-BBCB-B8782BBD9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7E255A6-B193-47B1-9593-FE6C99F32D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0A3DE3-0019-4544-875F-2A8EA00B6C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843A5E-E87C-4DC4-AC22-DEEF9EE72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04A7F2-10FD-4CEC-8FE7-93002A187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923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1F38A62-FE94-45D9-AE3D-9914FF15F6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6D83C2F-73E2-4048-AF56-92D791DEA3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F48C0A-0E44-4E1E-A625-396352417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51F0E2-0F8E-4D1A-AA56-7EE78DEC6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1EE504-A227-4D9B-9513-C91F97564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601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812069-D815-4E31-BFB3-7D3AA2C99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B319C7-66D1-4800-8AE0-6E94F5829E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B270772-212A-4934-8D67-69DB94DF1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091AF9-F3F2-40E5-ACEB-2DDAB4A81A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29ED04-A54C-430B-8CC8-EF0AC5A1B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59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197EB3-1B4C-4C55-B5CD-65563DF558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D644FB8-4D00-410A-88F9-64510A9856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1D9894-F0D6-48A6-A703-4EDD2D4ED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1AE310-402D-4C9F-9255-5C6D504865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1D08DC5-54FA-4054-9858-2BF7FDDED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451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8098F3-2F58-4375-9BAC-BA3E3731F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B1A54C-6A08-485A-A278-BC94F8F054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FAAA473-AAB5-493D-B349-1D260FFCE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2D24E6F-F7CD-4B5A-A59A-161C1D56E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FED6B42-8197-4857-BE08-AB5FFC120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35D55B-A2BD-4DBC-ACB7-ED08014E8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0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B9E5E4-2F81-4BEA-80A6-B124540DCB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8C00D2-1DE5-489D-A392-9D44D45BD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04D6493-99D0-4934-B68F-27D0F47101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C58A7CF-9655-4B62-8FB7-49C63FE0CF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06745A76-2A3F-4BF0-88A0-95659009C4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81B5698-3061-448B-9E64-F19E17577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228A26A-863C-497D-A30D-F3DEF3B42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A702A9-646D-4FF2-B87F-489A72D55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490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BFD91D-E621-44EC-9CBB-B8E4A4488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2E82A01-01A6-419E-836F-535362395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4DCBD0F-C885-48DE-B0D4-2D170D824A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EB57E40-2AFA-4929-B3FF-A55E0751E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853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C6B196E-3224-4F22-ACBD-83921841B7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4FFEC98-D49E-49D7-AD03-9805A05D3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3911116-306A-42E7-B291-030BCE7F7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820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668132-5A84-43B7-84F4-536C24987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2450FD-30F7-4FA1-8753-2C3ADC33CB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A3D4F1B-30A1-4B7C-B061-9CAC3AFEC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F35F5C9-4ED1-4E12-AED0-4A63B68EE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4B8F25B-56DE-4F77-B69B-FB95C443F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F4C7C59-0DA1-463D-AC9B-2B8038BDB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93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C3FF93-2A5F-4E36-80E5-D8F03319F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4184538-B604-47B7-9F76-17E5880273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EFAD50A-E5C6-4EF9-9304-4B55A9F535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0BE30ED-09BB-4C96-BE58-5FEE2F286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42E25E-2451-427E-8438-59C8A0717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B3C28C1-985D-410D-8099-2F7CDBD8C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499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A6C07B-F33C-498C-8025-6787DA3415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DDB1121-B3BA-4E68-88BC-26A230F52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CCF368-2148-4DF6-90CD-9116410FE3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5B4EA1-E11B-4791-856B-177693003E3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E6A0D78-60AD-46EB-BA02-672FBBE439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CC8CAC-8390-4BE9-8C1E-FA83FD7869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C69C52-430D-4C03-8970-696EDB6D59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925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50CD60-A088-415F-AA07-A42B68F16C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4408" y="1184507"/>
            <a:ext cx="9203184" cy="963889"/>
          </a:xfrm>
        </p:spPr>
        <p:txBody>
          <a:bodyPr>
            <a:noAutofit/>
          </a:bodyPr>
          <a:lstStyle/>
          <a:p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Муниципальное бюджетное дошкольное образовательное учреждение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«Детский сад № 322 «Морозко»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</a:br>
            <a:endParaRPr lang="ru-RU" sz="20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B08F7B-0F5E-43B5-BEE8-0855661CE3AD}"/>
              </a:ext>
            </a:extLst>
          </p:cNvPr>
          <p:cNvSpPr txBox="1"/>
          <p:nvPr/>
        </p:nvSpPr>
        <p:spPr>
          <a:xfrm>
            <a:off x="1287262" y="2219417"/>
            <a:ext cx="9783192" cy="38595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 algn="ctr"/>
            <a:r>
              <a:rPr lang="ru-RU" sz="3200" b="1" i="1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Использование многофункционального дидактического пособия «Развивающее панно» в работе, направленной на преодоление общего недоразвития речи у детей  дошкольного возраста</a:t>
            </a:r>
            <a:endParaRPr lang="en-US" sz="3200" b="1" i="1" dirty="0">
              <a:solidFill>
                <a:srgbClr val="C00000"/>
              </a:solidFill>
              <a:effectLst/>
              <a:ea typeface="Times New Roman" panose="02020603050405020304" pitchFamily="18" charset="0"/>
            </a:endParaRPr>
          </a:p>
          <a:p>
            <a:pPr algn="ctr"/>
            <a:endParaRPr lang="en-US" sz="2800" b="1" i="1" dirty="0">
              <a:solidFill>
                <a:srgbClr val="002060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Учитель-логопед Плотникова Татьяна Николаевна</a:t>
            </a:r>
          </a:p>
          <a:p>
            <a:pPr algn="ctr"/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42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B605162-F923-4CA8-9C0B-E5FBAA442DA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663" y="1251751"/>
            <a:ext cx="5149048" cy="38617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66CC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1D09E99-6DCE-4C9A-AA08-DCD9D17F384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5290" y="1837678"/>
            <a:ext cx="5149049" cy="38617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DF0E2CF9-166F-4768-82CA-E12E5B812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4298" y="365126"/>
            <a:ext cx="10359501" cy="1002036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Автоматизация звуков проходит увлекательно и интересно</a:t>
            </a:r>
          </a:p>
        </p:txBody>
      </p:sp>
    </p:spTree>
    <p:extLst>
      <p:ext uri="{BB962C8B-B14F-4D97-AF65-F5344CB8AC3E}">
        <p14:creationId xmlns:p14="http://schemas.microsoft.com/office/powerpoint/2010/main" val="568510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83ADC5E-CA70-46B9-B805-E85458CCE24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007" y="1376038"/>
            <a:ext cx="4983333" cy="373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CF06592-2960-437C-90C5-F7418B4BCB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662" y="2254927"/>
            <a:ext cx="4983334" cy="3737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B71D39E9-8E9B-4FF1-B5EC-C22C29DB46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214" y="213065"/>
            <a:ext cx="10643586" cy="1477624"/>
          </a:xfrm>
        </p:spPr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С помощью Развивающего панно можно решать множество задач!</a:t>
            </a:r>
          </a:p>
        </p:txBody>
      </p:sp>
    </p:spTree>
    <p:extLst>
      <p:ext uri="{BB962C8B-B14F-4D97-AF65-F5344CB8AC3E}">
        <p14:creationId xmlns:p14="http://schemas.microsoft.com/office/powerpoint/2010/main" val="29724250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B37F5A02-CE6A-4591-A4C3-CD7F8B227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8182" y="2228295"/>
            <a:ext cx="9915617" cy="2805344"/>
          </a:xfrm>
        </p:spPr>
        <p:txBody>
          <a:bodyPr/>
          <a:lstStyle/>
          <a:p>
            <a:pPr algn="ctr"/>
            <a:r>
              <a:rPr lang="ru-RU" i="1" dirty="0">
                <a:solidFill>
                  <a:srgbClr val="FF0000"/>
                </a:solidFill>
                <a:latin typeface="+mn-lt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647917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A4FAEE-942D-4BCA-AFA6-25F2C7AD85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US" sz="3200" i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en-US" sz="3200" i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en-US" sz="3200" i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en-US" sz="3200" i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ru-RU" sz="3200" i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ru-RU" sz="3200" i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br>
              <a:rPr lang="en-US" sz="3200" i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ru-RU" sz="3600" i="1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Цель:  </a:t>
            </a:r>
            <a:r>
              <a:rPr lang="ru-RU" sz="36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Создать условия для успешного преодоления общего недоразвития речи у детей среднего дошкольного возраста путем использования на логопедических занятиях многофункционального дидактического пособия «Развивающее панно».</a:t>
            </a:r>
            <a:br>
              <a:rPr lang="ru-RU" sz="36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96676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2CABC70-4694-4E15-9F17-71BBD34E36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0932" y="266330"/>
            <a:ext cx="10332868" cy="591063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Задачи: 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8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Создавать положительный эмоциональный настрой у детей и вызывать устойчивое желание заниматься;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8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Повысить интерес родителей к проблеме развития речи своих детей, привлечь родителей к сотрудничеству;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8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Развивать лексико-грамматические категории речи и связную речь;</a:t>
            </a:r>
            <a:endParaRPr lang="en-US" sz="2800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i="1" dirty="0">
                <a:solidFill>
                  <a:srgbClr val="00206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Автоматизировать поставленные звуки;</a:t>
            </a:r>
            <a:endParaRPr lang="ru-RU" sz="2800" i="1" dirty="0">
              <a:solidFill>
                <a:srgbClr val="00206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8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Развивать сенсорные представления и мелкую моторику;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8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Развивать фонематический слух;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ru-RU" sz="2800" i="1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Способствовать совершенствованию высших психических функций.</a:t>
            </a:r>
          </a:p>
          <a:p>
            <a:pPr marL="0" indent="0">
              <a:buNone/>
            </a:pPr>
            <a:r>
              <a:rPr lang="ru-RU" sz="2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2750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B6AFAFA-9DED-4024-9EC9-E4D4AABBE5F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0846" y="365125"/>
            <a:ext cx="7670307" cy="40355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Заголовок 10">
            <a:extLst>
              <a:ext uri="{FF2B5EF4-FFF2-40B4-BE49-F238E27FC236}">
                <a16:creationId xmlns:a16="http://schemas.microsoft.com/office/drawing/2014/main" id="{904ED8E1-49B4-4363-AB25-77B118521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9102" y="4616387"/>
            <a:ext cx="9764697" cy="896645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002060"/>
                </a:solidFill>
              </a:rPr>
              <a:t>Развивающее панно состоит из двух функциональных зон. Зона «Времена года» и зона «Буквы и звуки». Панно содержит карманчики для предметных и сюжетных картинок».</a:t>
            </a:r>
          </a:p>
        </p:txBody>
      </p:sp>
    </p:spTree>
    <p:extLst>
      <p:ext uri="{BB962C8B-B14F-4D97-AF65-F5344CB8AC3E}">
        <p14:creationId xmlns:p14="http://schemas.microsoft.com/office/powerpoint/2010/main" val="3775609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63E9B2D-3A38-4F69-B312-9E27DFE987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60450" y="363122"/>
            <a:ext cx="6175126" cy="41289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B7A16C2D-550F-4BA3-B148-A19B9182F0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0658" y="466900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Зимнее оформление развивающего панно</a:t>
            </a:r>
          </a:p>
        </p:txBody>
      </p:sp>
    </p:spTree>
    <p:extLst>
      <p:ext uri="{BB962C8B-B14F-4D97-AF65-F5344CB8AC3E}">
        <p14:creationId xmlns:p14="http://schemas.microsoft.com/office/powerpoint/2010/main" val="287334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56CF4BC-F6AD-43D5-82E5-00F28CCB8A7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1525" y="452761"/>
            <a:ext cx="5844468" cy="43833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A2515223-82FC-42D4-AFD1-058FC922C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764" y="4980374"/>
            <a:ext cx="9232036" cy="692458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</a:rPr>
              <a:t>Осеннее оформление развивающего панно</a:t>
            </a:r>
          </a:p>
        </p:txBody>
      </p:sp>
    </p:spTree>
    <p:extLst>
      <p:ext uri="{BB962C8B-B14F-4D97-AF65-F5344CB8AC3E}">
        <p14:creationId xmlns:p14="http://schemas.microsoft.com/office/powerpoint/2010/main" val="2457188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71EFD5A-E8C9-4337-A7EE-865ECE88AE5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971309" y="-62433"/>
            <a:ext cx="2444878" cy="47110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817BAC-143D-429C-8C3F-F68B99E9EF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405960" y="2088669"/>
            <a:ext cx="2476872" cy="58100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73CC21E-E157-47CA-AA95-A19AD3D5F2C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59"/>
          <a:stretch/>
        </p:blipFill>
        <p:spPr>
          <a:xfrm rot="16200000">
            <a:off x="7321127" y="-300353"/>
            <a:ext cx="2445347" cy="52663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7DDDF7C3-274C-4B97-B524-B5F21237A5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29547"/>
            <a:ext cx="10515601" cy="780875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Панно содержит интерактивные элементы</a:t>
            </a:r>
          </a:p>
        </p:txBody>
      </p:sp>
    </p:spTree>
    <p:extLst>
      <p:ext uri="{BB962C8B-B14F-4D97-AF65-F5344CB8AC3E}">
        <p14:creationId xmlns:p14="http://schemas.microsoft.com/office/powerpoint/2010/main" val="1395703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A0DE412-D8A8-4C0D-AA79-6B6B2DAB3C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842897" y="807169"/>
            <a:ext cx="2938508" cy="55676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68A07C2-3170-4D96-86C2-88E15EE8E6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1737" y="2299317"/>
            <a:ext cx="2463457" cy="3542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782AC8C-94DA-4774-BA35-43BDDEA884E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379197" y="2547892"/>
            <a:ext cx="2552788" cy="286304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9" name="Заголовок 18">
            <a:extLst>
              <a:ext uri="{FF2B5EF4-FFF2-40B4-BE49-F238E27FC236}">
                <a16:creationId xmlns:a16="http://schemas.microsoft.com/office/drawing/2014/main" id="{B01FEDE9-B9B4-4490-B610-98EAB6919E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002060"/>
                </a:solidFill>
              </a:rPr>
              <a:t>В зоне «Буквы и звуки» расположены интерактивные элементы</a:t>
            </a:r>
          </a:p>
        </p:txBody>
      </p:sp>
    </p:spTree>
    <p:extLst>
      <p:ext uri="{BB962C8B-B14F-4D97-AF65-F5344CB8AC3E}">
        <p14:creationId xmlns:p14="http://schemas.microsoft.com/office/powerpoint/2010/main" val="373871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>
            <a:extLst>
              <a:ext uri="{FF2B5EF4-FFF2-40B4-BE49-F238E27FC236}">
                <a16:creationId xmlns:a16="http://schemas.microsoft.com/office/drawing/2014/main" id="{55E5BBC3-5B1F-43AF-A334-28AB6CF245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solidFill>
                  <a:srgbClr val="002060"/>
                </a:solidFill>
              </a:rPr>
              <a:t>Дети с интересом выполняют задания в зоне Развивающего панно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5DBE239-4B5C-471A-BF93-0F94820FE90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89"/>
          <a:stretch/>
        </p:blipFill>
        <p:spPr>
          <a:xfrm>
            <a:off x="2166151" y="1565765"/>
            <a:ext cx="4352506" cy="37264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Объект 7">
            <a:extLst>
              <a:ext uri="{FF2B5EF4-FFF2-40B4-BE49-F238E27FC236}">
                <a16:creationId xmlns:a16="http://schemas.microsoft.com/office/drawing/2014/main" id="{C97C00D8-488F-45DC-92A6-C3BC40A05A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61"/>
          <a:stretch/>
        </p:blipFill>
        <p:spPr>
          <a:xfrm rot="5400000">
            <a:off x="7014913" y="1807095"/>
            <a:ext cx="4428557" cy="3779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6098349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214</Words>
  <Application>Microsoft Office PowerPoint</Application>
  <PresentationFormat>Широкоэкранный</PresentationFormat>
  <Paragraphs>23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Symbol</vt:lpstr>
      <vt:lpstr>Times New Roman</vt:lpstr>
      <vt:lpstr>Тема Office</vt:lpstr>
      <vt:lpstr>Муниципальное бюджетное дошкольное образовательное учреждение  «Детский сад № 322 «Морозко»   </vt:lpstr>
      <vt:lpstr>       Цель:  Создать условия для успешного преодоления общего недоразвития речи у детей среднего дошкольного возраста путем использования на логопедических занятиях многофункционального дидактического пособия «Развивающее панно». </vt:lpstr>
      <vt:lpstr>Презентация PowerPoint</vt:lpstr>
      <vt:lpstr>Развивающее панно состоит из двух функциональных зон. Зона «Времена года» и зона «Буквы и звуки». Панно содержит карманчики для предметных и сюжетных картинок».</vt:lpstr>
      <vt:lpstr>Зимнее оформление развивающего панно</vt:lpstr>
      <vt:lpstr>Осеннее оформление развивающего панно</vt:lpstr>
      <vt:lpstr>Панно содержит интерактивные элементы</vt:lpstr>
      <vt:lpstr>В зоне «Буквы и звуки» расположены интерактивные элементы</vt:lpstr>
      <vt:lpstr>Дети с интересом выполняют задания в зоне Развивающего панно</vt:lpstr>
      <vt:lpstr>Автоматизация звуков проходит увлекательно и интересно</vt:lpstr>
      <vt:lpstr>С помощью Развивающего панно можно решать множество задач!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№ 322 «Морозко»</dc:title>
  <dc:creator>Денис Плотников</dc:creator>
  <cp:lastModifiedBy>Денис Плотников</cp:lastModifiedBy>
  <cp:revision>12</cp:revision>
  <cp:lastPrinted>2021-04-18T15:40:28Z</cp:lastPrinted>
  <dcterms:created xsi:type="dcterms:W3CDTF">2021-04-18T13:42:34Z</dcterms:created>
  <dcterms:modified xsi:type="dcterms:W3CDTF">2021-05-30T10:22:24Z</dcterms:modified>
</cp:coreProperties>
</file>