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91" r:id="rId2"/>
    <p:sldId id="292" r:id="rId3"/>
    <p:sldId id="293" r:id="rId4"/>
    <p:sldId id="301" r:id="rId5"/>
    <p:sldId id="279" r:id="rId6"/>
    <p:sldId id="264" r:id="rId7"/>
    <p:sldId id="261" r:id="rId8"/>
    <p:sldId id="299" r:id="rId9"/>
    <p:sldId id="280" r:id="rId10"/>
    <p:sldId id="285" r:id="rId11"/>
    <p:sldId id="265" r:id="rId12"/>
    <p:sldId id="28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1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1. Разнообразие типов леса каждой формации в бассейне левобережья р.Зимёнки ( в %)</c:v>
                </c:pt>
              </c:strCache>
            </c:strRef>
          </c:tx>
          <c:dPt>
            <c:idx val="0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1F8C-4979-92FD-F2C687A440A9}"/>
              </c:ext>
            </c:extLst>
          </c:dPt>
          <c:dPt>
            <c:idx val="1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1F8C-4979-92FD-F2C687A440A9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1F8C-4979-92FD-F2C687A440A9}"/>
              </c:ext>
            </c:extLst>
          </c:dPt>
          <c:dPt>
            <c:idx val="3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1F8C-4979-92FD-F2C687A440A9}"/>
              </c:ext>
            </c:extLst>
          </c:dPt>
          <c:dPt>
            <c:idx val="4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1F8C-4979-92FD-F2C687A440A9}"/>
              </c:ext>
            </c:extLst>
          </c:dPt>
          <c:dPt>
            <c:idx val="5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1F8C-4979-92FD-F2C687A440A9}"/>
              </c:ext>
            </c:extLst>
          </c:dPt>
          <c:dPt>
            <c:idx val="6"/>
            <c:bubble3D val="0"/>
            <c:spPr>
              <a:solidFill>
                <a:schemeClr val="accent6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1F8C-4979-92FD-F2C687A440A9}"/>
              </c:ext>
            </c:extLst>
          </c:dPt>
          <c:dLbls>
            <c:dLbl>
              <c:idx val="1"/>
              <c:layout>
                <c:manualLayout>
                  <c:x val="-2.2291056463471605E-2"/>
                  <c:y val="1.8499193587877463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1F8C-4979-92FD-F2C687A440A9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Ельник</c:v>
                </c:pt>
                <c:pt idx="1">
                  <c:v>Сосняк</c:v>
                </c:pt>
                <c:pt idx="2">
                  <c:v>Дубрава</c:v>
                </c:pt>
                <c:pt idx="3">
                  <c:v>Липняк</c:v>
                </c:pt>
                <c:pt idx="4">
                  <c:v>Березняк</c:v>
                </c:pt>
                <c:pt idx="5">
                  <c:v>Осинник</c:v>
                </c:pt>
                <c:pt idx="6">
                  <c:v>Ивняк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9</c:v>
                </c:pt>
                <c:pt idx="5">
                  <c:v>5</c:v>
                </c:pt>
                <c:pt idx="6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2E-4E5F-8B1A-50DA55FB683D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1. Разнообразие растительных ассоциаций каждой формации в бассейне левобережья р.Зимёнки (в %) </c:v>
                </c:pt>
              </c:strCache>
            </c:strRef>
          </c:tx>
          <c:dPt>
            <c:idx val="0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0061-46E5-980A-DCD9B481B0D9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061-46E5-980A-DCD9B481B0D9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0061-46E5-980A-DCD9B481B0D9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0061-46E5-980A-DCD9B481B0D9}"/>
              </c:ext>
            </c:extLst>
          </c:dPt>
          <c:dPt>
            <c:idx val="4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0061-46E5-980A-DCD9B481B0D9}"/>
              </c:ext>
            </c:extLst>
          </c:dPt>
          <c:dPt>
            <c:idx val="5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0061-46E5-980A-DCD9B481B0D9}"/>
              </c:ext>
            </c:extLst>
          </c:dPt>
          <c:dPt>
            <c:idx val="6"/>
            <c:bubble3D val="0"/>
            <c:spPr>
              <a:solidFill>
                <a:schemeClr val="accent2">
                  <a:lumMod val="80000"/>
                  <a:lumOff val="2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0061-46E5-980A-DCD9B481B0D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Ельник</c:v>
                </c:pt>
                <c:pt idx="1">
                  <c:v>Сосняк</c:v>
                </c:pt>
                <c:pt idx="2">
                  <c:v>Дубрава</c:v>
                </c:pt>
                <c:pt idx="3">
                  <c:v>Липняк</c:v>
                </c:pt>
                <c:pt idx="4">
                  <c:v>Березняк</c:v>
                </c:pt>
                <c:pt idx="5">
                  <c:v>Осинник</c:v>
                </c:pt>
                <c:pt idx="6">
                  <c:v>Ивняк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</c:v>
                </c:pt>
                <c:pt idx="1">
                  <c:v>1</c:v>
                </c:pt>
                <c:pt idx="2">
                  <c:v>6</c:v>
                </c:pt>
                <c:pt idx="3">
                  <c:v>3</c:v>
                </c:pt>
                <c:pt idx="4">
                  <c:v>17</c:v>
                </c:pt>
                <c:pt idx="5">
                  <c:v>9</c:v>
                </c:pt>
                <c:pt idx="6">
                  <c:v>11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5D-4603-A1F5-F16E397461DA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5/30/2021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5/30/2021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nhm2.uio.no/botanisk/lav/Photo_Gallery/index.php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ctrTitle"/>
          </p:nvPr>
        </p:nvSpPr>
        <p:spPr>
          <a:xfrm>
            <a:off x="1716088" y="2779713"/>
            <a:ext cx="8548687" cy="1998662"/>
          </a:xfrm>
        </p:spPr>
        <p:txBody>
          <a:bodyPr/>
          <a:lstStyle/>
          <a:p>
            <a:pPr algn="ctr" eaLnBrk="1" hangingPunct="1"/>
            <a:r>
              <a:rPr lang="ru-RU" altLang="ru-RU" sz="3200" b="1" dirty="0" smtClean="0">
                <a:solidFill>
                  <a:srgbClr val="FF0000"/>
                </a:solidFill>
              </a:rPr>
              <a:t> Бассейн левобережья реки </a:t>
            </a:r>
            <a:r>
              <a:rPr lang="ru-RU" altLang="ru-RU" sz="3200" b="1" dirty="0" err="1" smtClean="0">
                <a:solidFill>
                  <a:srgbClr val="FF0000"/>
                </a:solidFill>
              </a:rPr>
              <a:t>Зимёнки</a:t>
            </a:r>
            <a:r>
              <a:rPr lang="ru-RU" altLang="ru-RU" sz="3200" b="1" dirty="0" smtClean="0">
                <a:solidFill>
                  <a:srgbClr val="FF0000"/>
                </a:solidFill>
              </a:rPr>
              <a:t> как уникальный природный уголок </a:t>
            </a:r>
            <a:br>
              <a:rPr lang="ru-RU" altLang="ru-RU" sz="3200" b="1" dirty="0" smtClean="0">
                <a:solidFill>
                  <a:srgbClr val="FF0000"/>
                </a:solidFill>
              </a:rPr>
            </a:br>
            <a:r>
              <a:rPr lang="ru-RU" altLang="ru-RU" sz="3200" b="1" dirty="0" smtClean="0">
                <a:solidFill>
                  <a:srgbClr val="FF0000"/>
                </a:solidFill>
              </a:rPr>
              <a:t>Новой Москвы</a:t>
            </a:r>
            <a:r>
              <a:rPr lang="ru-RU" altLang="ru-RU" sz="4000" b="1" dirty="0" smtClean="0">
                <a:solidFill>
                  <a:srgbClr val="156D2C"/>
                </a:solidFill>
              </a:rPr>
              <a:t/>
            </a:r>
            <a:br>
              <a:rPr lang="ru-RU" altLang="ru-RU" sz="4000" b="1" dirty="0" smtClean="0">
                <a:solidFill>
                  <a:srgbClr val="156D2C"/>
                </a:solidFill>
              </a:rPr>
            </a:br>
            <a:endParaRPr lang="ru-RU" altLang="ru-RU" sz="1800" b="1" dirty="0" smtClean="0"/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49375" y="206375"/>
            <a:ext cx="8915400" cy="742950"/>
          </a:xfrm>
        </p:spPr>
        <p:txBody>
          <a:bodyPr>
            <a:noAutofit/>
          </a:bodyPr>
          <a:lstStyle/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ru-RU" altLang="ru-RU" sz="1600" b="1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ГБОУ Школа №2120 ТиНАО г. Москвы</a:t>
            </a:r>
          </a:p>
          <a:p>
            <a:pPr algn="ctr" eaLnBrk="1" hangingPunct="1">
              <a:lnSpc>
                <a:spcPct val="150000"/>
              </a:lnSpc>
              <a:spcBef>
                <a:spcPts val="0"/>
              </a:spcBef>
            </a:pPr>
            <a:r>
              <a:rPr lang="ru-RU" altLang="ru-RU" sz="1600" b="1" dirty="0" smtClean="0">
                <a:solidFill>
                  <a:srgbClr val="0070C0"/>
                </a:solidFill>
                <a:latin typeface="Arial Unicode MS" panose="020B0604020202020204" pitchFamily="34" charset="-128"/>
                <a:ea typeface="Arial Unicode MS" panose="020B0604020202020204" pitchFamily="34" charset="-128"/>
                <a:cs typeface="Arial Unicode MS" panose="020B0604020202020204" pitchFamily="34" charset="-128"/>
              </a:rPr>
              <a:t> МРСД №37 </a:t>
            </a:r>
          </a:p>
        </p:txBody>
      </p:sp>
      <p:sp>
        <p:nvSpPr>
          <p:cNvPr id="18436" name="Прямоугольник 3"/>
          <p:cNvSpPr>
            <a:spLocks noChangeArrowheads="1"/>
          </p:cNvSpPr>
          <p:nvPr/>
        </p:nvSpPr>
        <p:spPr bwMode="auto">
          <a:xfrm>
            <a:off x="3360738" y="5326063"/>
            <a:ext cx="6096000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dirty="0">
                <a:solidFill>
                  <a:schemeClr val="tx1"/>
                </a:solidFill>
              </a:rPr>
              <a:t>Автор: </a:t>
            </a:r>
            <a:r>
              <a:rPr lang="ru-RU" altLang="ru-RU" dirty="0" smtClean="0">
                <a:solidFill>
                  <a:schemeClr val="tx1"/>
                </a:solidFill>
              </a:rPr>
              <a:t>П. </a:t>
            </a:r>
            <a:r>
              <a:rPr lang="ru-RU" altLang="ru-RU" dirty="0">
                <a:solidFill>
                  <a:schemeClr val="tx1"/>
                </a:solidFill>
              </a:rPr>
              <a:t>Янжина, 8 класс, </a:t>
            </a:r>
            <a:r>
              <a:rPr lang="ru-RU" altLang="ru-RU" dirty="0" smtClean="0">
                <a:solidFill>
                  <a:schemeClr val="tx1"/>
                </a:solidFill>
              </a:rPr>
              <a:t>М. </a:t>
            </a:r>
            <a:r>
              <a:rPr lang="ru-RU" altLang="ru-RU" dirty="0">
                <a:solidFill>
                  <a:schemeClr val="tx1"/>
                </a:solidFill>
              </a:rPr>
              <a:t>Виктор, </a:t>
            </a:r>
            <a:r>
              <a:rPr lang="ru-RU" altLang="ru-RU" dirty="0" smtClean="0">
                <a:solidFill>
                  <a:schemeClr val="tx1"/>
                </a:solidFill>
              </a:rPr>
              <a:t>С. Максим</a:t>
            </a:r>
            <a:r>
              <a:rPr lang="ru-RU" altLang="ru-RU" dirty="0">
                <a:solidFill>
                  <a:schemeClr val="tx1"/>
                </a:solidFill>
              </a:rPr>
              <a:t>, </a:t>
            </a:r>
            <a:endParaRPr lang="ru-RU" altLang="ru-RU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dirty="0" smtClean="0">
                <a:solidFill>
                  <a:schemeClr val="tx1"/>
                </a:solidFill>
              </a:rPr>
              <a:t>9 </a:t>
            </a:r>
            <a:r>
              <a:rPr lang="ru-RU" altLang="ru-RU" dirty="0">
                <a:solidFill>
                  <a:schemeClr val="tx1"/>
                </a:solidFill>
              </a:rPr>
              <a:t>класс</a:t>
            </a:r>
            <a:br>
              <a:rPr lang="ru-RU" altLang="ru-RU" dirty="0">
                <a:solidFill>
                  <a:schemeClr val="tx1"/>
                </a:solidFill>
              </a:rPr>
            </a:br>
            <a:r>
              <a:rPr lang="ru-RU" altLang="ru-RU" dirty="0">
                <a:solidFill>
                  <a:schemeClr val="tx1"/>
                </a:solidFill>
              </a:rPr>
              <a:t>Руководитель: Пахомов В.И., учитель биологии</a:t>
            </a:r>
          </a:p>
        </p:txBody>
      </p:sp>
      <p:sp>
        <p:nvSpPr>
          <p:cNvPr id="18437" name="Прямоугольник 4"/>
          <p:cNvSpPr>
            <a:spLocks noChangeArrowheads="1"/>
          </p:cNvSpPr>
          <p:nvPr/>
        </p:nvSpPr>
        <p:spPr bwMode="auto">
          <a:xfrm>
            <a:off x="2422525" y="1387475"/>
            <a:ext cx="79740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Font typeface="Wingdings 3" panose="05040102010807070707" pitchFamily="18" charset="2"/>
              <a:buChar char="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 b="1"/>
              <a:t>Городской конкурс социально-значимых экологических проектов</a:t>
            </a:r>
            <a:endParaRPr lang="ru-RU" altLang="ru-RU" sz="2800" b="1">
              <a:solidFill>
                <a:srgbClr val="FF0000"/>
              </a:solidFill>
            </a:endParaRPr>
          </a:p>
        </p:txBody>
      </p:sp>
      <p:pic>
        <p:nvPicPr>
          <p:cNvPr id="18438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38" y="101600"/>
            <a:ext cx="238125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9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34500" y="114300"/>
            <a:ext cx="2547938" cy="1376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0" name="Рисунок 7" descr="C:\Users\Василий\Desktop\проекты 2019\Экспедиция с Ганиным июнь 2016\20160619_150707 —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25" y="2120900"/>
            <a:ext cx="1651000" cy="3636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Рисунок 9" descr="C:\Users\Василий\Desktop\проекты 2019\Экспедиция с Ганиным июнь 2016\20160619_1517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96538" y="2120900"/>
            <a:ext cx="1685925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9258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980" y="-258032"/>
            <a:ext cx="12192000" cy="1478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Биоразнообразие района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5895" y="2495339"/>
            <a:ext cx="6305003" cy="4049967"/>
          </a:xfrm>
        </p:spPr>
        <p:txBody>
          <a:bodyPr>
            <a:normAutofit fontScale="92500"/>
          </a:bodyPr>
          <a:lstStyle/>
          <a:p>
            <a:r>
              <a:rPr lang="ru-RU" altLang="ru-RU" dirty="0" smtClean="0">
                <a:solidFill>
                  <a:srgbClr val="002060"/>
                </a:solidFill>
              </a:rPr>
              <a:t>За </a:t>
            </a:r>
            <a:r>
              <a:rPr lang="ru-RU" altLang="ru-RU" dirty="0">
                <a:solidFill>
                  <a:srgbClr val="002060"/>
                </a:solidFill>
              </a:rPr>
              <a:t>2019 и 2020 года всего было обнаружено 53 </a:t>
            </a:r>
            <a:r>
              <a:rPr lang="ru-RU" altLang="ru-RU" dirty="0" smtClean="0">
                <a:solidFill>
                  <a:srgbClr val="002060"/>
                </a:solidFill>
              </a:rPr>
              <a:t>вида мохообразных</a:t>
            </a:r>
            <a:r>
              <a:rPr lang="en-US" altLang="ru-RU" dirty="0" smtClean="0">
                <a:solidFill>
                  <a:srgbClr val="002060"/>
                </a:solidFill>
              </a:rPr>
              <a:t>,</a:t>
            </a:r>
            <a:r>
              <a:rPr lang="ru-RU" altLang="ru-RU" dirty="0" smtClean="0">
                <a:solidFill>
                  <a:srgbClr val="002060"/>
                </a:solidFill>
              </a:rPr>
              <a:t> что составляет 21% от всех видов </a:t>
            </a:r>
            <a:r>
              <a:rPr lang="ru-RU" altLang="ru-RU" dirty="0">
                <a:solidFill>
                  <a:srgbClr val="002060"/>
                </a:solidFill>
              </a:rPr>
              <a:t>мохообразных</a:t>
            </a:r>
            <a:r>
              <a:rPr lang="ru-RU" altLang="ru-RU" dirty="0" smtClean="0">
                <a:solidFill>
                  <a:srgbClr val="002060"/>
                </a:solidFill>
              </a:rPr>
              <a:t> Москвы и 16% от всех видов Московской области. Среди </a:t>
            </a:r>
            <a:r>
              <a:rPr lang="ru-RU" altLang="ru-RU" dirty="0">
                <a:solidFill>
                  <a:srgbClr val="002060"/>
                </a:solidFill>
              </a:rPr>
              <a:t>которых присутствуют редкие и исчезающие виды </a:t>
            </a:r>
            <a:r>
              <a:rPr lang="ru-RU" altLang="ru-RU" dirty="0" smtClean="0">
                <a:solidFill>
                  <a:srgbClr val="002060"/>
                </a:solidFill>
              </a:rPr>
              <a:t>ККМО</a:t>
            </a:r>
          </a:p>
          <a:p>
            <a:pPr marL="0" indent="0">
              <a:buNone/>
            </a:pPr>
            <a:endParaRPr lang="ru-RU" altLang="ru-RU" dirty="0" smtClean="0">
              <a:solidFill>
                <a:srgbClr val="002060"/>
              </a:solidFill>
            </a:endParaRPr>
          </a:p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ru-RU" altLang="ru-RU" dirty="0" smtClean="0">
                <a:solidFill>
                  <a:srgbClr val="002060"/>
                </a:solidFill>
              </a:rPr>
              <a:t>Анализ биоразнообразия ландшафтов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altLang="ru-RU" dirty="0">
                <a:solidFill>
                  <a:srgbClr val="002060"/>
                </a:solidFill>
              </a:rPr>
              <a:t> </a:t>
            </a:r>
            <a:r>
              <a:rPr lang="ru-RU" altLang="ru-RU" dirty="0" smtClean="0">
                <a:solidFill>
                  <a:srgbClr val="002060"/>
                </a:solidFill>
              </a:rPr>
              <a:t>  подтверждает  вывод о высоком биологическом разнообразии района исследования.</a:t>
            </a:r>
          </a:p>
          <a:p>
            <a:pPr marL="0" indent="0">
              <a:lnSpc>
                <a:spcPct val="100000"/>
              </a:lnSpc>
              <a:buNone/>
            </a:pPr>
            <a:endParaRPr lang="ru-RU" altLang="ru-RU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1036" y="2495339"/>
            <a:ext cx="4910396" cy="4049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53737" y="1478570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88774"/>
            <a:ext cx="1219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rgbClr val="FF0000"/>
                </a:solidFill>
              </a:rPr>
              <a:t>«В соответствии с федеральным законом Возможность придания территории природоохранного  статуса рассматривается с учётом наличия в границах территории уникальных природных комплексов и объектов, а также её значения для сохранения биологического разнообразия.»</a:t>
            </a:r>
          </a:p>
        </p:txBody>
      </p:sp>
    </p:spTree>
    <p:extLst>
      <p:ext uri="{BB962C8B-B14F-4D97-AF65-F5344CB8AC3E}">
        <p14:creationId xmlns:p14="http://schemas.microsoft.com/office/powerpoint/2010/main" val="248764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291" y="0"/>
            <a:ext cx="9905998" cy="1478570"/>
          </a:xfrm>
        </p:spPr>
        <p:txBody>
          <a:bodyPr/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источники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40913" y="1300766"/>
            <a:ext cx="11651087" cy="526745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accent5">
                    <a:lumMod val="50000"/>
                  </a:schemeClr>
                </a:solidFill>
              </a:rPr>
              <a:t>1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. Красная книга Москвы. М, Департамент природопользования г. Москвы, 2011.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2. Красная книга Московской области. М., Товарищество научных изданий, 2008.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3.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Гарибова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Л.В.,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Дундин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Ю.К., Коптяева Т.Ф., Филин В.Р. – Водоросли, лишайники и мохообразные СССР. – М., Мысль, 1978.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4.Е.А.Дунаев. Методы экологических исследований. М., МГСЮН, 2000.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5.Мы изучаем лес. Составитель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</a:rPr>
              <a:t>Самкова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 В.А..М., 1993.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6.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http://docs.cntd.ru/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</a:rPr>
              <a:t>document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/537931180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7.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Сайт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US" dirty="0" err="1">
                <a:solidFill>
                  <a:schemeClr val="accent5">
                    <a:lumMod val="50000"/>
                  </a:schemeClr>
                </a:solidFill>
              </a:rPr>
              <a:t>Plantarium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</a:rPr>
              <a:t>. [https://www.plantarium.ru/]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8.Прогулки по нашему лесу[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https://my-msk.ru/topic/16404/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]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9.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http://nhm2.uio.no/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  <a:hlinkClick r:id="rId2"/>
              </a:rPr>
              <a:t>botanisk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/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  <a:hlinkClick r:id="rId2"/>
              </a:rPr>
              <a:t>lav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/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  <a:hlinkClick r:id="rId2"/>
              </a:rPr>
              <a:t>Photo_Gallery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  <a:hlinkClick r:id="rId2"/>
              </a:rPr>
              <a:t>/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  <a:hlinkClick r:id="rId2"/>
              </a:rPr>
              <a:t>index.php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10.Савинов И.А. Ботанические экскурсии по Москве и Московской области.    М.,МДЭБЦ, 2010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11. Яндекс карты</a:t>
            </a:r>
          </a:p>
          <a:p>
            <a:r>
              <a:rPr lang="ru-RU" dirty="0">
                <a:solidFill>
                  <a:schemeClr val="accent5">
                    <a:lumMod val="50000"/>
                  </a:schemeClr>
                </a:solidFill>
              </a:rPr>
              <a:t>12.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https://present5.com/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</a:rPr>
              <a:t>rastitelnyj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</a:rPr>
              <a:t>mir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</a:rPr>
              <a:t>novoj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</a:rPr>
              <a:t>moskvy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-i-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</a:rPr>
              <a:t>problemy</a:t>
            </a:r>
            <a:r>
              <a:rPr lang="ru-RU" u="sng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ru-RU" u="sng" dirty="0" err="1">
                <a:solidFill>
                  <a:schemeClr val="accent5">
                    <a:lumMod val="50000"/>
                  </a:schemeClr>
                </a:solidFill>
              </a:rPr>
              <a:t>ego-oxrany</a:t>
            </a:r>
            <a:endParaRPr lang="ru-RU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806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8382" y="206394"/>
            <a:ext cx="9905998" cy="14785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 благодарности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38382" y="1684964"/>
            <a:ext cx="10114722" cy="4015204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rgbClr val="002060"/>
                </a:solidFill>
              </a:rPr>
              <a:t>Руководителю и научному консультанту исследования -</a:t>
            </a:r>
            <a:r>
              <a:rPr lang="ru-RU" sz="2800" b="1" dirty="0">
                <a:solidFill>
                  <a:srgbClr val="00206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В.И.Пахомову</a:t>
            </a:r>
            <a:r>
              <a:rPr lang="ru-RU" sz="2800" dirty="0">
                <a:solidFill>
                  <a:srgbClr val="002060"/>
                </a:solidFill>
              </a:rPr>
              <a:t>;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научным консультантам – д.б.н. </a:t>
            </a:r>
            <a:r>
              <a:rPr lang="ru-RU" sz="2800" dirty="0" err="1" smtClean="0">
                <a:solidFill>
                  <a:srgbClr val="002060"/>
                </a:solidFill>
              </a:rPr>
              <a:t>Толпышевой</a:t>
            </a:r>
            <a:r>
              <a:rPr lang="ru-RU" sz="2800" dirty="0" smtClean="0">
                <a:solidFill>
                  <a:srgbClr val="002060"/>
                </a:solidFill>
              </a:rPr>
              <a:t> Татьяне Юрьевне и д.б.н. Пчёлкину Алексею Васильевичу,  а также д.б.н. Федосову Владимиру Эрнстовичу и к.б.н. Варлыгиной Татьяне Ивановне;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ребятам </a:t>
            </a:r>
            <a:r>
              <a:rPr lang="ru-RU" sz="2800" dirty="0">
                <a:solidFill>
                  <a:srgbClr val="002060"/>
                </a:solidFill>
              </a:rPr>
              <a:t>из группы «Юный эколог-краевед», особенно</a:t>
            </a:r>
            <a:r>
              <a:rPr lang="en-US" sz="2800" dirty="0">
                <a:solidFill>
                  <a:srgbClr val="002060"/>
                </a:solidFill>
              </a:rPr>
              <a:t> A.</a:t>
            </a:r>
            <a:r>
              <a:rPr lang="ru-RU" sz="2800" dirty="0" err="1" smtClean="0">
                <a:solidFill>
                  <a:srgbClr val="002060"/>
                </a:solidFill>
              </a:rPr>
              <a:t>В.Шишову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 err="1">
                <a:solidFill>
                  <a:srgbClr val="002060"/>
                </a:solidFill>
              </a:rPr>
              <a:t>А.М.Волковой</a:t>
            </a:r>
            <a:r>
              <a:rPr lang="ru-RU" sz="2800" dirty="0">
                <a:solidFill>
                  <a:srgbClr val="002060"/>
                </a:solidFill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</a:rPr>
              <a:t>К.С.Семенову</a:t>
            </a:r>
            <a:r>
              <a:rPr lang="ru-RU" sz="2800" dirty="0" smtClean="0">
                <a:solidFill>
                  <a:srgbClr val="002060"/>
                </a:solidFill>
              </a:rPr>
              <a:t>, </a:t>
            </a:r>
            <a:r>
              <a:rPr lang="ru-RU" sz="2800" dirty="0">
                <a:solidFill>
                  <a:srgbClr val="002060"/>
                </a:solidFill>
              </a:rPr>
              <a:t>И.В. </a:t>
            </a:r>
            <a:r>
              <a:rPr lang="ru-RU" sz="2800" dirty="0" err="1">
                <a:solidFill>
                  <a:srgbClr val="002060"/>
                </a:solidFill>
              </a:rPr>
              <a:t>Хорькову</a:t>
            </a:r>
            <a:r>
              <a:rPr lang="ru-RU" sz="2800" dirty="0">
                <a:solidFill>
                  <a:srgbClr val="002060"/>
                </a:solidFill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</a:rPr>
              <a:t>К.С.Плахину</a:t>
            </a:r>
            <a:r>
              <a:rPr lang="ru-RU" sz="2800" dirty="0">
                <a:solidFill>
                  <a:srgbClr val="002060"/>
                </a:solidFill>
              </a:rPr>
              <a:t>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8628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1017878" y="179388"/>
            <a:ext cx="8401050" cy="868362"/>
          </a:xfrm>
        </p:spPr>
        <p:txBody>
          <a:bodyPr/>
          <a:lstStyle/>
          <a:p>
            <a:pPr eaLnBrk="1" hangingPunct="1">
              <a:defRPr/>
            </a:pPr>
            <a:r>
              <a:rPr lang="ru-RU" altLang="ru-RU" dirty="0" smtClean="0"/>
              <a:t>  </a:t>
            </a:r>
            <a:r>
              <a:rPr lang="ru-RU" altLang="ru-RU" b="1" dirty="0" smtClean="0">
                <a:solidFill>
                  <a:schemeClr val="accent1">
                    <a:lumMod val="75000"/>
                  </a:schemeClr>
                </a:solidFill>
              </a:rPr>
              <a:t>Проблема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>
          <a:xfrm>
            <a:off x="566358" y="1400175"/>
            <a:ext cx="6516688" cy="4875213"/>
          </a:xfrm>
        </p:spPr>
        <p:txBody>
          <a:bodyPr>
            <a:normAutofit fontScale="77500" lnSpcReduction="20000"/>
          </a:bodyPr>
          <a:lstStyle/>
          <a:p>
            <a:pPr marL="0" indent="0" eaLnBrk="1" hangingPunct="1">
              <a:buFont typeface="Wingdings 3" panose="05040102010807070707" pitchFamily="18" charset="2"/>
              <a:buNone/>
            </a:pPr>
            <a:r>
              <a:rPr lang="ru-RU" altLang="ru-RU" sz="2800" dirty="0" smtClean="0"/>
              <a:t>Ульяновский лесопарк в районе бассейна верховьев реки </a:t>
            </a:r>
            <a:r>
              <a:rPr lang="ru-RU" altLang="ru-RU" sz="2800" dirty="0" err="1" smtClean="0"/>
              <a:t>Зимёнки</a:t>
            </a:r>
            <a:r>
              <a:rPr lang="ru-RU" altLang="ru-RU" sz="2800" dirty="0" smtClean="0"/>
              <a:t> – территория, где по экспедициям прошлого года (Семёнов К.С., 2019) обнаружено скопление редких видов Красных книг Москвы и Московской области. В официальном ответе администрации Департамента была дана высокая оценка наших открытий. Поэтому сохранение данного природного объекта в долгосрочной перспективе предполагает дальнейшее изучение территории, обоснование его высокой природоохранной ценности, доведение этих сведений до широких масс населения, а также попытки предложений о внесении изменений в природоохранное законодательство Москвы. </a:t>
            </a:r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  <a:p>
            <a:pPr marL="0" indent="0" eaLnBrk="1" hangingPunct="1">
              <a:buFont typeface="Wingdings 3" panose="05040102010807070707" pitchFamily="18" charset="2"/>
              <a:buNone/>
            </a:pPr>
            <a:endParaRPr lang="ru-RU" altLang="ru-RU" dirty="0" smtClean="0"/>
          </a:p>
        </p:txBody>
      </p:sp>
      <p:pic>
        <p:nvPicPr>
          <p:cNvPr id="19460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20088" y="2794000"/>
            <a:ext cx="2841625" cy="378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8563" y="179388"/>
            <a:ext cx="4386262" cy="244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44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6088" y="193676"/>
            <a:ext cx="9788525" cy="409828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Цель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проекта                             ЗАДАЧИ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483" name="Объект 2"/>
          <p:cNvSpPr>
            <a:spLocks noGrp="1"/>
          </p:cNvSpPr>
          <p:nvPr>
            <p:ph idx="1"/>
          </p:nvPr>
        </p:nvSpPr>
        <p:spPr>
          <a:xfrm>
            <a:off x="151195" y="859536"/>
            <a:ext cx="5143182" cy="4443412"/>
          </a:xfrm>
        </p:spPr>
        <p:txBody>
          <a:bodyPr>
            <a:normAutofit/>
          </a:bodyPr>
          <a:lstStyle/>
          <a:p>
            <a:pPr marL="0" indent="0">
              <a:buFont typeface="Wingdings 3" panose="05040102010807070707" pitchFamily="18" charset="2"/>
              <a:buNone/>
            </a:pPr>
            <a:r>
              <a:rPr lang="ru-RU" altLang="ru-RU" sz="1800" dirty="0" smtClean="0">
                <a:solidFill>
                  <a:srgbClr val="FF0000"/>
                </a:solidFill>
              </a:rPr>
              <a:t>Создание научного обоснования высокой природоохранной ценности территории левобережья реки </a:t>
            </a:r>
            <a:r>
              <a:rPr lang="ru-RU" altLang="ru-RU" sz="1800" dirty="0" err="1" smtClean="0">
                <a:solidFill>
                  <a:srgbClr val="FF0000"/>
                </a:solidFill>
              </a:rPr>
              <a:t>Зимёнки</a:t>
            </a:r>
            <a:r>
              <a:rPr lang="ru-RU" altLang="ru-RU" sz="1800" dirty="0" smtClean="0">
                <a:solidFill>
                  <a:srgbClr val="FF0000"/>
                </a:solidFill>
              </a:rPr>
              <a:t> в окрестностях микрорайона «Град Московский» и представление его в </a:t>
            </a:r>
            <a:r>
              <a:rPr lang="ru-RU" altLang="ru-RU" sz="1800" dirty="0" err="1" smtClean="0">
                <a:solidFill>
                  <a:srgbClr val="FF0000"/>
                </a:solidFill>
              </a:rPr>
              <a:t>ДПиООС</a:t>
            </a:r>
            <a:r>
              <a:rPr lang="ru-RU" altLang="ru-RU" sz="18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20485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372" y="2784094"/>
            <a:ext cx="2811463" cy="375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5888736" y="1340422"/>
            <a:ext cx="5759451" cy="643197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20000"/>
              </a:lnSpc>
              <a:spcBef>
                <a:spcPts val="1000"/>
              </a:spcBef>
              <a:buSzPct val="125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120000"/>
              </a:lnSpc>
              <a:spcBef>
                <a:spcPts val="500"/>
              </a:spcBef>
              <a:buSzPct val="125000"/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Продолжить поиски и исследования редких и исчезающих видов ККМ и ККМО, а также ландшафтов левобережья реки Зимёнки на новых, сопредельных с верховьем реки Зимёнки территориях.</a:t>
            </a:r>
          </a:p>
          <a:p>
            <a:pPr marL="0" indent="0"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Подтверждение находок специалистами биологического факультета МГУ.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sz="1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Создание картосхемы распространения редких и исчезающих видов по определённым на местности координатам и участков наибольшей природоохранной ценности.</a:t>
            </a: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4. Просветительская работа через СМИ среди населения г.Московский, Новой Москвы и </a:t>
            </a:r>
            <a:r>
              <a:rPr lang="ru-RU" altLang="ru-RU" sz="1400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г.Москвы</a:t>
            </a: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 обнаруженных видах и уникальности ландшафтов левобережья реки Зимёнки.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На основе создания исследовательских работ создание научного обоснования высокой природоохранной ценности района. (продукт проекта).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Предоставление результатов исследований в департамент Природопользования…</a:t>
            </a:r>
          </a:p>
          <a:p>
            <a:pPr>
              <a:spcBef>
                <a:spcPct val="0"/>
              </a:spcBef>
              <a:buClrTx/>
              <a:buFontTx/>
              <a:buNone/>
            </a:pPr>
            <a:r>
              <a:rPr lang="ru-RU" altLang="ru-RU" sz="1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Попытка формулирования предложений по изменению природоохранного законодательства г. Москвы по территории Новой Москвы.</a:t>
            </a:r>
          </a:p>
          <a:p>
            <a:pPr marL="0" indent="0">
              <a:spcBef>
                <a:spcPts val="0"/>
              </a:spcBef>
              <a:buFont typeface="Wingdings 3" panose="05040102010807070707" pitchFamily="18" charset="2"/>
              <a:buNone/>
              <a:defRPr/>
            </a:pPr>
            <a:endParaRPr lang="ru-RU" sz="14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charset="2"/>
              <a:buAutoNum type="arabicPeriod"/>
              <a:defRPr/>
            </a:pPr>
            <a:endParaRPr lang="ru-RU" sz="14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charset="2"/>
              <a:buAutoNum type="arabicPeriod"/>
              <a:defRPr/>
            </a:pPr>
            <a:endParaRPr lang="ru-RU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charset="2"/>
              <a:buAutoNum type="arabicPeriod"/>
              <a:defRPr/>
            </a:pPr>
            <a:endParaRPr lang="ru-RU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charset="2"/>
              <a:buAutoNum type="arabicPeriod"/>
              <a:defRPr/>
            </a:pPr>
            <a:endParaRPr lang="ru-RU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charset="2"/>
              <a:buAutoNum type="arabicPeriod"/>
              <a:defRPr/>
            </a:pPr>
            <a:endParaRPr lang="ru-RU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 3" charset="2"/>
              <a:buAutoNum type="arabicPeriod"/>
              <a:defRPr/>
            </a:pPr>
            <a:endParaRPr lang="ru-RU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charset="2"/>
              <a:buNone/>
              <a:defRPr/>
            </a:pPr>
            <a:endParaRPr lang="ru-RU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Font typeface="Wingdings 3" charset="2"/>
              <a:buNone/>
              <a:defRPr/>
            </a:pPr>
            <a:r>
              <a:rPr lang="ru-RU" sz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</a:t>
            </a:r>
          </a:p>
          <a:p>
            <a:pPr marL="0" indent="0">
              <a:buFont typeface="Wingdings 3" charset="2"/>
              <a:buNone/>
              <a:defRPr/>
            </a:pP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55068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2996" y="1868568"/>
            <a:ext cx="5594466" cy="47128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50761" y="167425"/>
            <a:ext cx="1173265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rgbClr val="FF0000"/>
                </a:solidFill>
                <a:latin typeface="+mn-lt"/>
              </a:rPr>
              <a:t>Район исследований 2019г(1) и 2020г (2)</a:t>
            </a:r>
            <a:br>
              <a:rPr lang="ru-RU" sz="2400" dirty="0">
                <a:solidFill>
                  <a:srgbClr val="FF0000"/>
                </a:solidFill>
                <a:latin typeface="+mn-lt"/>
              </a:rPr>
            </a:br>
            <a:r>
              <a:rPr lang="ru-RU" sz="2400" dirty="0">
                <a:solidFill>
                  <a:srgbClr val="002060"/>
                </a:solidFill>
                <a:latin typeface="+mn-lt"/>
              </a:rPr>
              <a:t>Синим цветом </a:t>
            </a:r>
            <a:r>
              <a:rPr lang="ru-RU" sz="2400" dirty="0">
                <a:latin typeface="+mn-lt"/>
              </a:rPr>
              <a:t>отмечена 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река </a:t>
            </a:r>
            <a:r>
              <a:rPr lang="ru-RU" sz="2400" dirty="0" err="1">
                <a:solidFill>
                  <a:srgbClr val="002060"/>
                </a:solidFill>
                <a:latin typeface="+mn-lt"/>
              </a:rPr>
              <a:t>Зимёнка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2400" dirty="0">
                <a:latin typeface="+mn-lt"/>
              </a:rPr>
              <a:t>и её </a:t>
            </a:r>
            <a:r>
              <a:rPr lang="ru-RU" sz="2400" dirty="0" smtClean="0">
                <a:latin typeface="+mn-lt"/>
              </a:rPr>
              <a:t>притоки.</a:t>
            </a:r>
            <a:r>
              <a:rPr lang="ru-RU" sz="2400" dirty="0">
                <a:solidFill>
                  <a:srgbClr val="002060"/>
                </a:solidFill>
                <a:latin typeface="+mn-lt"/>
              </a:rPr>
              <a:t/>
            </a:r>
            <a:br>
              <a:rPr lang="ru-RU" sz="2400" dirty="0">
                <a:solidFill>
                  <a:srgbClr val="002060"/>
                </a:solidFill>
                <a:latin typeface="+mn-lt"/>
              </a:rPr>
            </a:br>
            <a:r>
              <a:rPr lang="ru-RU" sz="2400" dirty="0">
                <a:solidFill>
                  <a:srgbClr val="FF0000"/>
                </a:solidFill>
                <a:latin typeface="+mn-lt"/>
              </a:rPr>
              <a:t>Красным цветом </a:t>
            </a:r>
            <a:r>
              <a:rPr lang="ru-RU" sz="2400" dirty="0">
                <a:latin typeface="+mn-lt"/>
              </a:rPr>
              <a:t>отмечена дорога</a:t>
            </a:r>
            <a:r>
              <a:rPr lang="en-US" sz="2400" dirty="0">
                <a:latin typeface="+mn-lt"/>
              </a:rPr>
              <a:t>,</a:t>
            </a:r>
            <a:r>
              <a:rPr lang="ru-RU" sz="2400" dirty="0">
                <a:latin typeface="+mn-lt"/>
              </a:rPr>
              <a:t> представляющая </a:t>
            </a:r>
            <a:r>
              <a:rPr lang="ru-RU" sz="2400" dirty="0">
                <a:solidFill>
                  <a:srgbClr val="FF0000"/>
                </a:solidFill>
                <a:latin typeface="+mn-lt"/>
              </a:rPr>
              <a:t>угрозу </a:t>
            </a:r>
            <a:r>
              <a:rPr lang="ru-RU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всему биологическому разнообразию данной 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территории</a:t>
            </a:r>
            <a:endParaRPr lang="ru-RU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07835" y="1868568"/>
            <a:ext cx="2100806" cy="4668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65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7516" y="-26651"/>
            <a:ext cx="8793324" cy="147857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РЕДКИЕ ВИДЫ КРАСНОЙ КНИГИ МОСКОВСКОЙ ОБЛАСТИ, ОБНАРУЖЕННЫЕ ГРУППОЙ «ЮНЫЙ ЭКОЛОГ-КРАЕВЕД» В ПЕРИОД С ИЮНЯ ПО НОЯБРЬ 2020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205346" y="2818922"/>
            <a:ext cx="4439042" cy="2007451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3931" y="1602848"/>
            <a:ext cx="2005249" cy="4436597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4516" y="1602849"/>
            <a:ext cx="2028113" cy="4432191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156" y="1602850"/>
            <a:ext cx="2098450" cy="1763806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8156" y="3366656"/>
            <a:ext cx="2097791" cy="2668384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06555" y="4545985"/>
            <a:ext cx="989089" cy="1489055"/>
          </a:xfrm>
          <a:prstGeom prst="rect">
            <a:avLst/>
          </a:prstGeom>
          <a:ln>
            <a:solidFill>
              <a:srgbClr val="FFFF00"/>
            </a:soli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9561" y="4418743"/>
            <a:ext cx="1096386" cy="1616297"/>
          </a:xfrm>
          <a:prstGeom prst="rect">
            <a:avLst/>
          </a:prstGeom>
          <a:ln>
            <a:solidFill>
              <a:srgbClr val="FFFF00"/>
            </a:solidFill>
          </a:ln>
        </p:spPr>
      </p:pic>
      <p:sp>
        <p:nvSpPr>
          <p:cNvPr id="14" name="Прямоугольник 13"/>
          <p:cNvSpPr/>
          <p:nvPr/>
        </p:nvSpPr>
        <p:spPr>
          <a:xfrm>
            <a:off x="288155" y="1602849"/>
            <a:ext cx="488681" cy="326187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1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421984" y="1604045"/>
            <a:ext cx="488681" cy="326187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4417736" y="1602849"/>
            <a:ext cx="488681" cy="326187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3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03931" y="1600124"/>
            <a:ext cx="488681" cy="326187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88155" y="3378842"/>
            <a:ext cx="488681" cy="326187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5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8428131" y="963522"/>
            <a:ext cx="3022442" cy="5710843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1.Уж обыкновенный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(5 категория ККМО)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2.Пельтигера новомногопалая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(3 категория ККМО, определено </a:t>
            </a:r>
            <a:r>
              <a:rPr lang="ru-RU" sz="2000" b="1" dirty="0" err="1" smtClean="0">
                <a:solidFill>
                  <a:srgbClr val="002060"/>
                </a:solidFill>
              </a:rPr>
              <a:t>д.б.н.Толпышевой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3.Ежовик коралловидный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(5 категория ККМО)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4.Ирис сибирский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(2 категория ККМ</a:t>
            </a:r>
            <a:r>
              <a:rPr lang="ru-RU" sz="2000" b="1" dirty="0">
                <a:solidFill>
                  <a:srgbClr val="002060"/>
                </a:solidFill>
              </a:rPr>
              <a:t>О</a:t>
            </a:r>
            <a:r>
              <a:rPr lang="ru-RU" sz="2000" b="1" dirty="0" smtClean="0">
                <a:solidFill>
                  <a:srgbClr val="002060"/>
                </a:solidFill>
              </a:rPr>
              <a:t>)</a:t>
            </a:r>
          </a:p>
          <a:p>
            <a:pPr algn="ctr"/>
            <a:r>
              <a:rPr lang="ru-RU" sz="2000" b="1" dirty="0" smtClean="0">
                <a:solidFill>
                  <a:srgbClr val="FF0000"/>
                </a:solidFill>
              </a:rPr>
              <a:t>5.Мох </a:t>
            </a:r>
            <a:r>
              <a:rPr lang="ru-RU" sz="2000" b="1" dirty="0" err="1" smtClean="0">
                <a:solidFill>
                  <a:srgbClr val="FF0000"/>
                </a:solidFill>
              </a:rPr>
              <a:t>левкодон</a:t>
            </a:r>
            <a:r>
              <a:rPr lang="ru-RU" sz="2000" b="1" dirty="0" smtClean="0">
                <a:solidFill>
                  <a:srgbClr val="FF0000"/>
                </a:solidFill>
              </a:rPr>
              <a:t> беличий 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</a:rPr>
              <a:t>(2 категория ККМО, определён д.б.н. Федосовым В.Э.)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682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219273"/>
            <a:ext cx="9905998" cy="147857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МНОГООБРАЗИЕ ТИПОВ ЛЕСА И АССОЦИАЦИЙ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140249" y="2746937"/>
            <a:ext cx="3541713" cy="2656284"/>
          </a:xfrm>
          <a:prstGeom prst="rect">
            <a:avLst/>
          </a:prstGeom>
        </p:spPr>
      </p:pic>
      <p:graphicFrame>
        <p:nvGraphicFramePr>
          <p:cNvPr id="7" name="Chart 1"/>
          <p:cNvGraphicFramePr/>
          <p:nvPr>
            <p:extLst>
              <p:ext uri="{D42A27DB-BD31-4B8C-83A1-F6EECF244321}">
                <p14:modId xmlns:p14="http://schemas.microsoft.com/office/powerpoint/2010/main" val="330710508"/>
              </p:ext>
            </p:extLst>
          </p:nvPr>
        </p:nvGraphicFramePr>
        <p:xfrm>
          <a:off x="215221" y="1326524"/>
          <a:ext cx="4182350" cy="51257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Chart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1021507"/>
              </p:ext>
            </p:extLst>
          </p:nvPr>
        </p:nvGraphicFramePr>
        <p:xfrm>
          <a:off x="7239248" y="1326524"/>
          <a:ext cx="5047198" cy="48810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4153893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226" y="193516"/>
            <a:ext cx="11719774" cy="1478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Результаты исследований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200" b="1" dirty="0">
                <a:solidFill>
                  <a:srgbClr val="FF0000"/>
                </a:solidFill>
              </a:rPr>
              <a:t>Распространение видов разных систематических групп высокого природоохранного статуса ККМ и ККМО  в бассейне левобережья реки </a:t>
            </a:r>
            <a:r>
              <a:rPr lang="ru-RU" sz="2200" b="1" dirty="0" err="1">
                <a:solidFill>
                  <a:srgbClr val="FF0000"/>
                </a:solidFill>
              </a:rPr>
              <a:t>Зимёнки</a:t>
            </a:r>
            <a:r>
              <a:rPr lang="ru-RU" sz="2200" dirty="0">
                <a:solidFill>
                  <a:srgbClr val="FF0000"/>
                </a:solidFill>
              </a:rPr>
              <a:t/>
            </a:r>
            <a:br>
              <a:rPr lang="ru-RU" sz="2200" dirty="0">
                <a:solidFill>
                  <a:srgbClr val="FF0000"/>
                </a:solidFill>
              </a:rPr>
            </a:br>
            <a:endParaRPr lang="ru-RU" sz="2200" dirty="0">
              <a:solidFill>
                <a:srgbClr val="FF0000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1978" y="1405905"/>
            <a:ext cx="7804597" cy="4957139"/>
          </a:xfrm>
        </p:spPr>
      </p:pic>
      <p:sp>
        <p:nvSpPr>
          <p:cNvPr id="10" name="Прямоугольник 9"/>
          <p:cNvSpPr/>
          <p:nvPr/>
        </p:nvSpPr>
        <p:spPr>
          <a:xfrm>
            <a:off x="193184" y="5383369"/>
            <a:ext cx="2459864" cy="6181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Масштаб в 1 см 200 м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21066" y="1405905"/>
            <a:ext cx="2326443" cy="5169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49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0"/>
            <a:ext cx="9905998" cy="79849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выводы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18941" y="978794"/>
            <a:ext cx="11784169" cy="56661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lnSpc>
                <a:spcPct val="107000"/>
              </a:lnSpc>
              <a:spcAft>
                <a:spcPts val="0"/>
              </a:spcAft>
              <a:buAutoNum type="arabicPeriod"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территории обнаружено более 50 видов растений, животных, грибов и лишайников Красной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книги Москвы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среди которых 11 видов высокого природоохранного статуса 0, 1 и 2-й категории редкости. Здесь же обнаружены и подтверждены находки 5 видов Красной книги Московской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На территории площадью около 7 ГА изучено многообразие мохообразных – обнаружено 53 вида мохообразных, что составляет 21% от всех видов Москвы и 16% всех видов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Московской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области, что можно считать богатым составов и это примерно столько же, сколько обнаружен на всей территории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Валуевского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лесопарка (58 видов)[8], который в несколько раз больше по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площади.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Анализ ландшафтов района показал высокое биологическое разнообразие фитоценозов – 49, </a:t>
            </a:r>
            <a:r>
              <a:rPr lang="ru-RU" sz="2000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относящихя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 27 типам леса 7 лесных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формаций.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Среди всех фитоценозов выделено 7, где высока концентрация редких видов  поэтому они имеют высокую природную ценность.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 По результатам исследований создано 5 исследовательских работ, представленных на 3 межрайонных и 2 городских конференций. 6 побед на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городских конференциях в этом учебном году.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5.Опубликовано более 20 материалов в местных и городских СМИ.</a:t>
            </a:r>
            <a:endParaRPr lang="ru-RU" sz="20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	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Данная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территория имеет уникальную природоохранную ценность и заслуживает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придания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статуса особо-охраняемой природной территории</a:t>
            </a:r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6699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63347"/>
          </a:xfrm>
        </p:spPr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Публикации в СМИ </a:t>
            </a:r>
            <a:r>
              <a:rPr lang="ru-RU" dirty="0" smtClean="0">
                <a:solidFill>
                  <a:srgbClr val="FF0000"/>
                </a:solidFill>
              </a:rPr>
              <a:t>о </a:t>
            </a:r>
            <a:r>
              <a:rPr lang="ru-RU" dirty="0">
                <a:solidFill>
                  <a:srgbClr val="FF0000"/>
                </a:solidFill>
              </a:rPr>
              <a:t>нашей деятельности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0" y="1702326"/>
            <a:ext cx="3307433" cy="4649687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4203" y="1212495"/>
            <a:ext cx="3591168" cy="4656995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5371" y="1702326"/>
            <a:ext cx="4591691" cy="519420"/>
          </a:xfrm>
          <a:prstGeom prst="rect">
            <a:avLst/>
          </a:prstGeom>
          <a:ln>
            <a:solidFill>
              <a:srgbClr val="00B0F0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25370" y="2231356"/>
            <a:ext cx="4591691" cy="3991532"/>
          </a:xfrm>
          <a:prstGeom prst="rect">
            <a:avLst/>
          </a:prstGeo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27268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Зеленый и желтый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2534</TotalTime>
  <Words>854</Words>
  <Application>Microsoft Office PowerPoint</Application>
  <PresentationFormat>Широкоэкранный</PresentationFormat>
  <Paragraphs>90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1" baseType="lpstr">
      <vt:lpstr>Arial Unicode MS</vt:lpstr>
      <vt:lpstr>Arial</vt:lpstr>
      <vt:lpstr>Calibri</vt:lpstr>
      <vt:lpstr>Century Gothic</vt:lpstr>
      <vt:lpstr>Times New Roman</vt:lpstr>
      <vt:lpstr>Trebuchet MS</vt:lpstr>
      <vt:lpstr>Tw Cen MT</vt:lpstr>
      <vt:lpstr>Wingdings 3</vt:lpstr>
      <vt:lpstr>Контур</vt:lpstr>
      <vt:lpstr> Бассейн левобережья реки Зимёнки как уникальный природный уголок  Новой Москвы </vt:lpstr>
      <vt:lpstr>  Проблема</vt:lpstr>
      <vt:lpstr>Цель проекта                             ЗАДАЧИ</vt:lpstr>
      <vt:lpstr>Презентация PowerPoint</vt:lpstr>
      <vt:lpstr>РЕДКИЕ ВИДЫ КРАСНОЙ КНИГИ МОСКОВСКОЙ ОБЛАСТИ, ОБНАРУЖЕННЫЕ ГРУППОЙ «ЮНЫЙ ЭКОЛОГ-КРАЕВЕД» В ПЕРИОД С ИЮНЯ ПО НОЯБРЬ 2020</vt:lpstr>
      <vt:lpstr>МНОГООБРАЗИЕ ТИПОВ ЛЕСА И АССОЦИАЦИЙ</vt:lpstr>
      <vt:lpstr>Результаты исследований Распространение видов разных систематических групп высокого природоохранного статуса ККМ и ККМО  в бассейне левобережья реки Зимёнки </vt:lpstr>
      <vt:lpstr>выводы</vt:lpstr>
      <vt:lpstr>Публикации в СМИ о нашей деятельности</vt:lpstr>
      <vt:lpstr>Биоразнообразие района </vt:lpstr>
      <vt:lpstr>источники</vt:lpstr>
      <vt:lpstr> благодарности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Татьяна</cp:lastModifiedBy>
  <cp:revision>77</cp:revision>
  <dcterms:created xsi:type="dcterms:W3CDTF">2020-11-25T11:44:22Z</dcterms:created>
  <dcterms:modified xsi:type="dcterms:W3CDTF">2021-05-30T11:19:11Z</dcterms:modified>
</cp:coreProperties>
</file>