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AFFB-3548-4B8E-A4CE-2BB217BFCFC4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14D3-5AF7-4A40-B1D4-9B9EF38F9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AFFB-3548-4B8E-A4CE-2BB217BFCFC4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14D3-5AF7-4A40-B1D4-9B9EF38F9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AFFB-3548-4B8E-A4CE-2BB217BFCFC4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14D3-5AF7-4A40-B1D4-9B9EF38F9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AFFB-3548-4B8E-A4CE-2BB217BFCFC4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14D3-5AF7-4A40-B1D4-9B9EF38F9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AFFB-3548-4B8E-A4CE-2BB217BFCFC4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14D3-5AF7-4A40-B1D4-9B9EF38F9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AFFB-3548-4B8E-A4CE-2BB217BFCFC4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14D3-5AF7-4A40-B1D4-9B9EF38F9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AFFB-3548-4B8E-A4CE-2BB217BFCFC4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14D3-5AF7-4A40-B1D4-9B9EF38F9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AFFB-3548-4B8E-A4CE-2BB217BFCFC4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14D3-5AF7-4A40-B1D4-9B9EF38F9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AFFB-3548-4B8E-A4CE-2BB217BFCFC4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14D3-5AF7-4A40-B1D4-9B9EF38F9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AFFB-3548-4B8E-A4CE-2BB217BFCFC4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B14D3-5AF7-4A40-B1D4-9B9EF38F9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9AFFB-3548-4B8E-A4CE-2BB217BFCFC4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CCB14D3-5AF7-4A40-B1D4-9B9EF38F92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09AFFB-3548-4B8E-A4CE-2BB217BFCFC4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CB14D3-5AF7-4A40-B1D4-9B9EF38F92B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nsportal.ru/shkola/mezhdistsiplinarnoe-obobshchenie/library/2018/07/29/duhovno-nravstvennoe-vospitanie-zalog" TargetMode="External"/><Relationship Id="rId3" Type="http://schemas.openxmlformats.org/officeDocument/2006/relationships/hyperlink" Target="https://moluch.ru/archive/183/46452/" TargetMode="External"/><Relationship Id="rId7" Type="http://schemas.openxmlformats.org/officeDocument/2006/relationships/hyperlink" Target="http://metodika.68edu.ru/docs/vladimir/metod/slovar_dukhov.pdf" TargetMode="External"/><Relationship Id="rId2" Type="http://schemas.openxmlformats.org/officeDocument/2006/relationships/hyperlink" Target="http://www.niro.nnov.ru/?id=1874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ortal-slovo.ru/pedagogy/44377.php" TargetMode="External"/><Relationship Id="rId5" Type="http://schemas.openxmlformats.org/officeDocument/2006/relationships/hyperlink" Target="http://www.myshared.ru/slide/734395/" TargetMode="External"/><Relationship Id="rId4" Type="http://schemas.openxmlformats.org/officeDocument/2006/relationships/hyperlink" Target="https://nsportal.ru/detskiy-sad/raznoe/2012/03/04/dukhovno-nravstvennoe-vospitaniematerial-k-pedsovet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Теория </a:t>
            </a:r>
            <a:br>
              <a:rPr lang="ru-RU" dirty="0" smtClean="0"/>
            </a:br>
            <a:r>
              <a:rPr lang="ru-RU" dirty="0" smtClean="0"/>
              <a:t>духовно-нравственного воспитания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4429132"/>
            <a:ext cx="2815964" cy="192882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 smtClean="0"/>
          </a:p>
          <a:p>
            <a:r>
              <a:rPr lang="ru-RU" sz="2200" dirty="0" smtClean="0"/>
              <a:t>Меркурьева </a:t>
            </a:r>
            <a:r>
              <a:rPr lang="ru-RU" sz="2200" dirty="0" smtClean="0"/>
              <a:t>И.М.,</a:t>
            </a:r>
            <a:endParaRPr lang="ru-RU" sz="2200" dirty="0" smtClean="0"/>
          </a:p>
          <a:p>
            <a:r>
              <a:rPr lang="ru-RU" sz="2200" dirty="0" smtClean="0"/>
              <a:t>у</a:t>
            </a:r>
            <a:r>
              <a:rPr lang="ru-RU" sz="2200" dirty="0" smtClean="0"/>
              <a:t>читель </a:t>
            </a:r>
          </a:p>
          <a:p>
            <a:r>
              <a:rPr lang="ru-RU" sz="2200" dirty="0" smtClean="0"/>
              <a:t>н</a:t>
            </a:r>
            <a:r>
              <a:rPr lang="ru-RU" sz="2200" dirty="0" smtClean="0"/>
              <a:t>ачальных классов</a:t>
            </a:r>
            <a:endParaRPr lang="ru-RU" sz="2200" dirty="0"/>
          </a:p>
        </p:txBody>
      </p:sp>
      <p:pic>
        <p:nvPicPr>
          <p:cNvPr id="4" name="Рисунок 3" descr="Педагогический проект по патриотическому воспитанию детей «Духовно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643314"/>
            <a:ext cx="3528000" cy="24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20099999"/>
            </a:camera>
            <a:lightRig rig="threePt" dir="t"/>
          </a:scene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В.И.Павлов: объекты духовно-нравственного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4043362" cy="41434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Формирование нравственной позиции – способности к различению добра и зла; проявление самоотверженной любви, готовности к преодолению жизненных испытаний</a:t>
            </a:r>
            <a:endParaRPr lang="ru-RU" dirty="0"/>
          </a:p>
        </p:txBody>
      </p:sp>
      <p:pic>
        <p:nvPicPr>
          <p:cNvPr id="4" name="Рисунок 3" descr="Духовно-нравственное воспитание детей дошкольного возраста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928802"/>
            <a:ext cx="3852000" cy="42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В.И.Павлов: объекты духовно-нравственного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636396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dirty="0" smtClean="0"/>
              <a:t>   Формирование нравственного поведения – готовности  служения людям и Отечеству, проявление духовной рассудительности, послушания, доброй воли.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214686"/>
            <a:ext cx="6467466" cy="32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Высшие духовные ценности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0648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u="sng" dirty="0" smtClean="0"/>
              <a:t>Индивидуально – личностные </a:t>
            </a:r>
            <a:r>
              <a:rPr lang="ru-RU" dirty="0" smtClean="0"/>
              <a:t>-  жизнь человека, права ребенка, честь, достоинство</a:t>
            </a:r>
            <a:endParaRPr lang="ru-RU" dirty="0"/>
          </a:p>
        </p:txBody>
      </p:sp>
      <p:pic>
        <p:nvPicPr>
          <p:cNvPr id="4" name="Рисунок 3" descr="Духовно-нравственное воспитание дошкольников, что это такое❓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5" y="3071810"/>
            <a:ext cx="764386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Высшие духовные ценности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2400288" cy="35719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   </a:t>
            </a:r>
            <a:r>
              <a:rPr lang="ru-RU" u="sng" dirty="0" smtClean="0"/>
              <a:t>Семейные</a:t>
            </a:r>
            <a:r>
              <a:rPr lang="ru-RU" dirty="0" smtClean="0"/>
              <a:t> – отчий дом, родители, семейный лад, родословная семьи, ее традиции.</a:t>
            </a:r>
          </a:p>
          <a:p>
            <a:endParaRPr lang="ru-RU" dirty="0"/>
          </a:p>
        </p:txBody>
      </p:sp>
      <p:pic>
        <p:nvPicPr>
          <p:cNvPr id="4" name="Рисунок 3" descr="Духовно-нравственное воспитание | Балахнинский район Нижегородской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000240"/>
            <a:ext cx="4716000" cy="42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Высшие духовные ценности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2214554"/>
            <a:ext cx="3571900" cy="4389120"/>
          </a:xfrm>
        </p:spPr>
        <p:txBody>
          <a:bodyPr>
            <a:normAutofit fontScale="92500"/>
          </a:bodyPr>
          <a:lstStyle/>
          <a:p>
            <a:pPr lvl="0" algn="r">
              <a:buNone/>
            </a:pPr>
            <a:r>
              <a:rPr lang="ru-RU" dirty="0" smtClean="0"/>
              <a:t>   </a:t>
            </a:r>
            <a:r>
              <a:rPr lang="ru-RU" u="sng" dirty="0" smtClean="0"/>
              <a:t>Национальные</a:t>
            </a:r>
            <a:r>
              <a:rPr lang="ru-RU" dirty="0" smtClean="0"/>
              <a:t> – </a:t>
            </a:r>
          </a:p>
          <a:p>
            <a:pPr lvl="0" algn="r">
              <a:buNone/>
            </a:pPr>
            <a:r>
              <a:rPr lang="ru-RU" dirty="0" smtClean="0"/>
              <a:t>  образ жизни, Родина, </a:t>
            </a:r>
          </a:p>
          <a:p>
            <a:pPr lvl="0" algn="r">
              <a:buNone/>
            </a:pPr>
            <a:r>
              <a:rPr lang="ru-RU" dirty="0" smtClean="0"/>
              <a:t>    общение, поведение, </a:t>
            </a:r>
          </a:p>
          <a:p>
            <a:pPr lvl="0" algn="r">
              <a:buNone/>
            </a:pPr>
            <a:r>
              <a:rPr lang="ru-RU" dirty="0" smtClean="0"/>
              <a:t>    святыни страны, национальная геральдика, </a:t>
            </a:r>
          </a:p>
          <a:p>
            <a:pPr lvl="0" algn="r">
              <a:buNone/>
            </a:pPr>
            <a:r>
              <a:rPr lang="ru-RU" dirty="0" smtClean="0"/>
              <a:t>    родной язык, </a:t>
            </a:r>
          </a:p>
          <a:p>
            <a:pPr lvl="0" algn="r">
              <a:buNone/>
            </a:pPr>
            <a:r>
              <a:rPr lang="ru-RU" dirty="0" smtClean="0"/>
              <a:t>    родная земля, </a:t>
            </a:r>
          </a:p>
          <a:p>
            <a:pPr lvl="0" algn="r">
              <a:buNone/>
            </a:pPr>
            <a:r>
              <a:rPr lang="ru-RU" dirty="0" smtClean="0"/>
              <a:t>    единство нации,</a:t>
            </a:r>
          </a:p>
          <a:p>
            <a:pPr lvl="0" algn="r">
              <a:buNone/>
            </a:pPr>
            <a:r>
              <a:rPr lang="ru-RU" dirty="0" smtClean="0"/>
              <a:t>    народная культура.</a:t>
            </a:r>
          </a:p>
          <a:p>
            <a:pPr algn="r"/>
            <a:endParaRPr lang="ru-RU" dirty="0"/>
          </a:p>
        </p:txBody>
      </p:sp>
      <p:pic>
        <p:nvPicPr>
          <p:cNvPr id="4" name="Рисунок 3" descr="Нравственно-патриотическое воспитание дошкольника в семье - Дети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428868"/>
            <a:ext cx="432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00132"/>
          </a:xfrm>
        </p:spPr>
        <p:txBody>
          <a:bodyPr/>
          <a:lstStyle/>
          <a:p>
            <a:pPr algn="ctr"/>
            <a:r>
              <a:rPr lang="ru-RU" dirty="0" smtClean="0"/>
              <a:t>Высшие духовные ценности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71678"/>
            <a:ext cx="2714644" cy="1143008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/>
              <a:t> среда человека – </a:t>
            </a:r>
          </a:p>
          <a:p>
            <a:pPr lvl="0">
              <a:buNone/>
            </a:pPr>
            <a:r>
              <a:rPr lang="ru-RU" dirty="0" smtClean="0"/>
              <a:t> биосфера </a:t>
            </a:r>
          </a:p>
          <a:p>
            <a:pPr lvl="0">
              <a:buNone/>
            </a:pPr>
            <a:r>
              <a:rPr lang="ru-RU" dirty="0" smtClean="0"/>
              <a:t>   </a:t>
            </a:r>
          </a:p>
          <a:p>
            <a:endParaRPr lang="ru-RU" dirty="0"/>
          </a:p>
        </p:txBody>
      </p:sp>
      <p:pic>
        <p:nvPicPr>
          <p:cNvPr id="3074" name="Picture 2" descr="C:\Users\Иринка\Desktop\земля в руках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285992"/>
            <a:ext cx="4071966" cy="3714776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5500702"/>
            <a:ext cx="2786082" cy="922016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мировая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наука и культура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643174" y="1571612"/>
            <a:ext cx="3571900" cy="857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Общечеловеческие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6286512" y="1928802"/>
            <a:ext cx="2471758" cy="10001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экологическая культура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715008" y="5857892"/>
            <a:ext cx="3214710" cy="7077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мир на Земле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Идеал процесса духовно-нравственного воспитания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85720" y="2000240"/>
            <a:ext cx="400052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 ЗДОРОВЫЙ ЧЕЛОВЕК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3286124"/>
            <a:ext cx="757242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ЭСТЕТИЧЕСКИ, ИНТЕЛЛЕКТУАЛЬНО РАЗВИТЫЙ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857752" y="1928802"/>
            <a:ext cx="378621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ТРУЖЕНИК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4429124" y="2357430"/>
            <a:ext cx="35719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643702" y="2928934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00496" y="5286388"/>
            <a:ext cx="400052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3. КОЛЛЕКТИВИСТ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357158" y="4500570"/>
            <a:ext cx="400052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 СЕМЬЯНИН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Идеал процесса духовно-нравственного воспитания</a:t>
            </a:r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85720" y="1785926"/>
            <a:ext cx="3214710" cy="85725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4. СЫН СВОЕГО НАРОДА</a:t>
            </a:r>
            <a:endParaRPr lang="ru-RU" dirty="0"/>
          </a:p>
        </p:txBody>
      </p:sp>
      <p:pic>
        <p:nvPicPr>
          <p:cNvPr id="5" name="Рисунок 4" descr="Консультация. Мини-блог педагогов. Петрова Валентина Васильевна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714488"/>
            <a:ext cx="48768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71472" y="3000372"/>
            <a:ext cx="3214710" cy="85725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5. ГРАЖДАНИН РОССИИ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79985" y="4487347"/>
            <a:ext cx="405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Ж</a:t>
            </a:r>
            <a:endParaRPr lang="ru-RU" dirty="0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1071538" y="4143380"/>
            <a:ext cx="3214710" cy="85725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  <a:r>
              <a:rPr lang="ru-RU" dirty="0" smtClean="0"/>
              <a:t>. ГРАЖДАНИН МИРА</a:t>
            </a:r>
            <a:endParaRPr lang="ru-RU" dirty="0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1571604" y="5214950"/>
            <a:ext cx="5357850" cy="85725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7.  ГРАЖДАНИН ЦАРСТВИЯ НЕБЕСНОГО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pPr algn="ctr"/>
            <a:r>
              <a:rPr lang="ru-RU" dirty="0" smtClean="0"/>
              <a:t>Таким образом,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1935480"/>
            <a:ext cx="5472122" cy="4389120"/>
          </a:xfrm>
        </p:spPr>
        <p:txBody>
          <a:bodyPr/>
          <a:lstStyle/>
          <a:p>
            <a:pPr algn="r">
              <a:buNone/>
            </a:pPr>
            <a:r>
              <a:rPr lang="ru-RU" dirty="0" smtClean="0"/>
              <a:t>    духовно-нравственное воспитание содействует развитию основ  личностной культуры в отношении к людям, явлениям общественной жизни, природе, предметному миру, к самому себе в соответствии с общечеловеческими духовно-нравственными ценностями, принятыми в обществе</a:t>
            </a:r>
          </a:p>
          <a:p>
            <a:pPr algn="r"/>
            <a:endParaRPr lang="ru-RU" dirty="0"/>
          </a:p>
        </p:txBody>
      </p:sp>
      <p:pic>
        <p:nvPicPr>
          <p:cNvPr id="5" name="Рисунок 4" descr="Духовно-нравственное воспитание » МАОУ &quot;СОШ №1 г.Краснознаменска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29146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Список использованных источников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 smtClean="0">
                <a:hlinkClick r:id="rId2"/>
              </a:rPr>
              <a:t>http://www.niro.nnov.ru/?id=18748</a:t>
            </a:r>
            <a:r>
              <a:rPr lang="ru-RU" u="sng" dirty="0" smtClean="0"/>
              <a:t> </a:t>
            </a:r>
          </a:p>
          <a:p>
            <a:r>
              <a:rPr lang="ru-RU" u="sng" dirty="0" smtClean="0">
                <a:hlinkClick r:id="rId3"/>
              </a:rPr>
              <a:t>https://moluch.ru/archive/183/46452/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4"/>
              </a:rPr>
              <a:t>https://nsportal.ru/detskiy-sad/raznoe/2012/03/04/dukhovno-nravstvennoe-vospitaniematerial-k-pedsovetu</a:t>
            </a:r>
            <a:endParaRPr lang="ru-RU" dirty="0" smtClean="0"/>
          </a:p>
          <a:p>
            <a:r>
              <a:rPr lang="ru-RU" u="sng" dirty="0" smtClean="0">
                <a:hlinkClick r:id="rId5"/>
              </a:rPr>
              <a:t>http://www.myshared.ru/slide/734395/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6"/>
              </a:rPr>
              <a:t>https://www.portal-slovo.ru/pedagogy/44377.php</a:t>
            </a:r>
            <a:endParaRPr lang="ru-RU" dirty="0" smtClean="0"/>
          </a:p>
          <a:p>
            <a:r>
              <a:rPr lang="ru-RU" u="sng" dirty="0" smtClean="0">
                <a:hlinkClick r:id="rId7"/>
              </a:rPr>
              <a:t>http://metodika.68edu.ru/docs/vladimir/metod/slovar_dukhov.pdf</a:t>
            </a:r>
            <a:endParaRPr lang="ru-RU" dirty="0" smtClean="0"/>
          </a:p>
          <a:p>
            <a:r>
              <a:rPr lang="ru-RU" u="sng" dirty="0" smtClean="0">
                <a:hlinkClick r:id="rId8"/>
              </a:rPr>
              <a:t>https://nsportal.ru/shkola/mezhdistsiplinarnoe-obobshchenie/library/2018/07/29/duhovno-nravstvennoe-vospitanie-zalog</a:t>
            </a:r>
            <a:endParaRPr lang="ru-RU" u="sng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/>
          <a:lstStyle/>
          <a:p>
            <a:pPr algn="ctr"/>
            <a:r>
              <a:rPr lang="ru-RU" dirty="0" smtClean="0"/>
              <a:t>Духовный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935480"/>
            <a:ext cx="4900618" cy="3422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Духовный – всё относимое к душе человека, все умственные и нравственные силы его, ум и воля.</a:t>
            </a:r>
          </a:p>
          <a:p>
            <a:pPr>
              <a:buNone/>
            </a:pPr>
            <a:r>
              <a:rPr lang="ru-RU" dirty="0" smtClean="0"/>
              <a:t>                                        В.И.Даль</a:t>
            </a:r>
            <a:endParaRPr lang="ru-RU" dirty="0"/>
          </a:p>
        </p:txBody>
      </p:sp>
      <p:pic>
        <p:nvPicPr>
          <p:cNvPr id="1026" name="Picture 2" descr="C:\Users\Иринка\Desktop\да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00240"/>
            <a:ext cx="2609850" cy="3057525"/>
          </a:xfrm>
          <a:prstGeom prst="rect">
            <a:avLst/>
          </a:prstGeom>
          <a:noFill/>
        </p:spPr>
      </p:pic>
      <p:pic>
        <p:nvPicPr>
          <p:cNvPr id="5" name="Рисунок 4" descr="Владимир Даль - Толковый словарь живого великорусского языка ..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4000504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2858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Рисунок 3" descr="Духовно-нравственное воспитание » МАОУ &quot;СОШ №1 г.Краснознаменска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285992"/>
            <a:ext cx="6768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/>
          <a:lstStyle/>
          <a:p>
            <a:pPr algn="ctr"/>
            <a:r>
              <a:rPr lang="ru-RU" dirty="0" smtClean="0"/>
              <a:t>Нравственность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340042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Внутренние, духовные качества, которыми руководствуется человек, этические нормы; правила поведения, определяемые этими нормами. </a:t>
            </a:r>
          </a:p>
          <a:p>
            <a:pPr>
              <a:buNone/>
            </a:pPr>
            <a:r>
              <a:rPr lang="ru-RU" dirty="0" smtClean="0"/>
              <a:t>            С.И.Ожегов</a:t>
            </a:r>
            <a:endParaRPr lang="ru-RU" dirty="0"/>
          </a:p>
        </p:txBody>
      </p:sp>
      <p:pic>
        <p:nvPicPr>
          <p:cNvPr id="4" name="Picture 2" descr="C:\Users\Иринка\Desktop\Ожегов_Портрет_гравюра_1950-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714488"/>
            <a:ext cx="2205450" cy="288000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5" name="Рисунок 4" descr="Ожегов Сергей Иванович. Спасибо Ожегову - человеку и словарю ..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071810"/>
            <a:ext cx="2124000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Духовно-нравственное </a:t>
            </a:r>
            <a:br>
              <a:rPr lang="ru-RU" dirty="0" smtClean="0"/>
            </a:br>
            <a:r>
              <a:rPr lang="ru-RU" dirty="0" smtClean="0"/>
              <a:t>воспитание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56495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Процесс, который способствует формированию нравственных чувств; нравственного облика; нравственной позиции; нравственного поведения.</a:t>
            </a:r>
          </a:p>
          <a:p>
            <a:endParaRPr lang="ru-RU" dirty="0"/>
          </a:p>
        </p:txBody>
      </p:sp>
      <p:pic>
        <p:nvPicPr>
          <p:cNvPr id="4" name="Рисунок 3" descr="Духовно-нравственное развитие и воспитание школьников как ключевое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357562"/>
            <a:ext cx="7056000" cy="31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Цель духовно-нравственного </a:t>
            </a:r>
            <a:br>
              <a:rPr lang="ru-RU" dirty="0" smtClean="0"/>
            </a:br>
            <a:r>
              <a:rPr lang="ru-RU" dirty="0" smtClean="0"/>
              <a:t>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357430"/>
            <a:ext cx="5857916" cy="3643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Развитие основ личностной культуры в отношении к людям, явлениям общественной жизни, природе, предметному миру, к самому себе в соответствии с общечеловеческими духовно-нравственными ценностями, принятыми в обществе.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Проводятся курсы повышения квалификации в формате стажировки по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5" y="3071810"/>
            <a:ext cx="3312000" cy="31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Задачи духовно-нравственного</a:t>
            </a:r>
            <a:br>
              <a:rPr lang="ru-RU" dirty="0" smtClean="0"/>
            </a:br>
            <a:r>
              <a:rPr lang="ru-RU" dirty="0" smtClean="0"/>
              <a:t>воспитания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571612"/>
          <a:ext cx="82296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2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цельной, целомудренной личности, понимающей и принимающей свои обязанности; способной к правильному оцениванию жизни и себя, своих поступков с точки зрения норм духовно-нравственного поведения.</a:t>
                      </a:r>
                      <a:endParaRPr lang="ru-RU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Восстановление традиционного образа семьи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Оказание помощи ребенку в обретении подлинных способов социального самоутверждения на основе понимания сущности устоев православной культуры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Освоение национальной культуры и воспитание чувства национального самосознания, воспитание уважения к другим народам и их культурам 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Задачи духовно-нравственного</a:t>
            </a:r>
            <a:br>
              <a:rPr lang="ru-RU" dirty="0" smtClean="0"/>
            </a:br>
            <a:r>
              <a:rPr lang="ru-RU" dirty="0" smtClean="0"/>
              <a:t>воспитания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24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достойного гражданина России, формирование патриотического сознания и самосознания, потребности в гражданском и духовном служении своему Отечеству.</a:t>
                      </a:r>
                      <a:endParaRPr lang="ru-RU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Осознание себя органичной частью всего человечества, ответственного за его состояние.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Уважительное бережное отношение к духовному и историческому наследию своего народа, истории православия, традициям христианской культуры.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В.И.Павлов: объекты духовно-нравственного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3543296" cy="3643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Формирование нравственных чувств – совести, веры, долга, ответственности, гражданственности, патриотизма.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Патриотическое воспитание школьников - 6 Марта 2018 - Школьный портал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071678"/>
            <a:ext cx="4876800" cy="449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В.И.Павлов: объекты духовно-нравственного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43636" y="2428868"/>
            <a:ext cx="2714644" cy="385765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  Формирование нравственного облика – терпения, милосердия, кротости, незлобивости;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Добрые Дети Мира, ГБОУ Школа № 2010, Москв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5220000" cy="46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286</TotalTime>
  <Words>530</Words>
  <Application>Microsoft Office PowerPoint</Application>
  <PresentationFormat>Экран (4:3)</PresentationFormat>
  <Paragraphs>79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Теория  духовно-нравственного воспитания</vt:lpstr>
      <vt:lpstr>Духовный</vt:lpstr>
      <vt:lpstr>Нравственность</vt:lpstr>
      <vt:lpstr>Духовно-нравственное  воспитание</vt:lpstr>
      <vt:lpstr>Цель духовно-нравственного  воспитания</vt:lpstr>
      <vt:lpstr>Задачи духовно-нравственного воспитания</vt:lpstr>
      <vt:lpstr>   Задачи духовно-нравственного воспитания</vt:lpstr>
      <vt:lpstr>В.И.Павлов: объекты духовно-нравственного воспитания</vt:lpstr>
      <vt:lpstr>В.И.Павлов: объекты духовно-нравственного воспитания</vt:lpstr>
      <vt:lpstr>В.И.Павлов: объекты духовно-нравственного воспитания</vt:lpstr>
      <vt:lpstr>В.И.Павлов: объекты духовно-нравственного воспитания</vt:lpstr>
      <vt:lpstr>Высшие духовные ценности</vt:lpstr>
      <vt:lpstr>Высшие духовные ценности</vt:lpstr>
      <vt:lpstr>Высшие духовные ценности</vt:lpstr>
      <vt:lpstr>Высшие духовные ценности</vt:lpstr>
      <vt:lpstr>Идеал процесса духовно-нравственного воспитания</vt:lpstr>
      <vt:lpstr>Идеал процесса духовно-нравственного воспитания</vt:lpstr>
      <vt:lpstr>Таким образом,</vt:lpstr>
      <vt:lpstr>Список использованных источников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 духовно-нравственного воспитания</dc:title>
  <dc:creator>Иринка</dc:creator>
  <cp:lastModifiedBy>Иринка</cp:lastModifiedBy>
  <cp:revision>35</cp:revision>
  <dcterms:created xsi:type="dcterms:W3CDTF">2020-04-27T11:06:02Z</dcterms:created>
  <dcterms:modified xsi:type="dcterms:W3CDTF">2021-05-30T03:48:14Z</dcterms:modified>
</cp:coreProperties>
</file>