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82" r:id="rId6"/>
    <p:sldId id="291" r:id="rId7"/>
    <p:sldId id="287" r:id="rId8"/>
    <p:sldId id="292" r:id="rId9"/>
    <p:sldId id="283" r:id="rId10"/>
    <p:sldId id="293" r:id="rId11"/>
    <p:sldId id="288" r:id="rId12"/>
    <p:sldId id="294" r:id="rId13"/>
    <p:sldId id="290" r:id="rId14"/>
    <p:sldId id="257" r:id="rId15"/>
    <p:sldId id="265" r:id="rId16"/>
    <p:sldId id="295" r:id="rId17"/>
    <p:sldId id="281" r:id="rId18"/>
  </p:sldIdLst>
  <p:sldSz cx="9144000" cy="6858000" type="screen4x3"/>
  <p:notesSz cx="6888163" cy="100203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3399"/>
    <a:srgbClr val="000099"/>
    <a:srgbClr val="0033CC"/>
    <a:srgbClr val="9900FF"/>
    <a:srgbClr val="660066"/>
    <a:srgbClr val="FF99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18" autoAdjust="0"/>
    <p:restoredTop sz="94679" autoAdjust="0"/>
  </p:normalViewPr>
  <p:slideViewPr>
    <p:cSldViewPr>
      <p:cViewPr varScale="1">
        <p:scale>
          <a:sx n="109" d="100"/>
          <a:sy n="109" d="100"/>
        </p:scale>
        <p:origin x="183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46038-0CCD-4107-B046-F56D8255142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89038" y="1252538"/>
            <a:ext cx="45100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BFDC7-0BAB-4AD3-B5B6-DF2FC9AC7F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253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BFDC7-0BAB-4AD3-B5B6-DF2FC9AC7F2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039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6CF3C-FBEE-4D98-B524-D1ED1E745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CE2B2-04CB-41E7-AD11-21D89005F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1EAB4-F85F-4128-A18A-48645075D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54236-6F71-4954-ABF8-EE4DF725A3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C7266-376A-44E1-B57E-83CF2B345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C3CCB-B427-4FFC-A313-DDE628137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9D9CB-80EA-4997-A340-6CE563E33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DE1D0-1B57-475A-A644-39C6DA8CD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5AD1F-4EB4-46FA-98A3-EC27C019C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73C58-DE64-434A-97EC-BFE2FE881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4044C-CEEA-46E4-910F-4D23BC4C1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1703DC4-337A-4607-AD5E-D675DC3BB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Box 8"/>
          <p:cNvSpPr txBox="1">
            <a:spLocks noChangeArrowheads="1"/>
          </p:cNvSpPr>
          <p:nvPr/>
        </p:nvSpPr>
        <p:spPr bwMode="auto">
          <a:xfrm>
            <a:off x="5605234" y="4408557"/>
            <a:ext cx="2251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</a:rPr>
              <a:t>Подготовила:</a:t>
            </a:r>
          </a:p>
          <a:p>
            <a:r>
              <a:rPr lang="ru-RU" sz="2000" b="1" dirty="0" err="1" smtClean="0">
                <a:solidFill>
                  <a:srgbClr val="FFFFFF"/>
                </a:solidFill>
              </a:rPr>
              <a:t>Комшилова</a:t>
            </a:r>
            <a:r>
              <a:rPr lang="ru-RU" sz="2000" b="1" dirty="0" smtClean="0">
                <a:solidFill>
                  <a:srgbClr val="FFFFFF"/>
                </a:solidFill>
              </a:rPr>
              <a:t> А.А.</a:t>
            </a:r>
            <a:endParaRPr lang="ru-RU" sz="2000" b="1" dirty="0">
              <a:solidFill>
                <a:srgbClr val="FFFFFF"/>
              </a:solidFill>
            </a:endParaRPr>
          </a:p>
        </p:txBody>
      </p:sp>
      <p:sp>
        <p:nvSpPr>
          <p:cNvPr id="2055" name="Горизонтальный свиток 10"/>
          <p:cNvSpPr>
            <a:spLocks noChangeArrowheads="1"/>
          </p:cNvSpPr>
          <p:nvPr/>
        </p:nvSpPr>
        <p:spPr bwMode="auto">
          <a:xfrm>
            <a:off x="457200" y="359019"/>
            <a:ext cx="8458200" cy="32766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800" b="1" i="1" dirty="0" smtClean="0">
                <a:solidFill>
                  <a:srgbClr val="0000FF"/>
                </a:solidFill>
              </a:rPr>
              <a:t>«Влияние </a:t>
            </a:r>
            <a:r>
              <a:rPr lang="ru-RU" sz="2800" b="1" i="1" dirty="0">
                <a:solidFill>
                  <a:srgbClr val="0000FF"/>
                </a:solidFill>
              </a:rPr>
              <a:t>изобразительной деятельности на успешность адаптации к ДОУ детей раннего возраста». </a:t>
            </a:r>
            <a:endParaRPr lang="ru-RU" sz="2800" b="1" dirty="0">
              <a:solidFill>
                <a:srgbClr val="0000FF"/>
              </a:solidFill>
            </a:endParaRPr>
          </a:p>
          <a:p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228600" y="304800"/>
            <a:ext cx="8610600" cy="1981200"/>
          </a:xfrm>
        </p:spPr>
        <p:txBody>
          <a:bodyPr/>
          <a:lstStyle/>
          <a:p>
            <a:pPr marL="0" indent="0" algn="just">
              <a:buFontTx/>
              <a:buNone/>
              <a:tabLst>
                <a:tab pos="0" algn="l"/>
              </a:tabLst>
              <a:defRPr/>
            </a:pPr>
            <a:r>
              <a:rPr lang="ru-RU" sz="2000" dirty="0">
                <a:solidFill>
                  <a:srgbClr val="0000CC"/>
                </a:solidFill>
              </a:rPr>
              <a:t> </a:t>
            </a:r>
            <a:r>
              <a:rPr lang="ru-RU" sz="1800" dirty="0">
                <a:solidFill>
                  <a:srgbClr val="0000CC"/>
                </a:solidFill>
              </a:rPr>
              <a:t>Особенностью в оформлении  группы являются разнообразные красочные коробочки разных размеров и формы, стаканчики, которые  выглядят как живые, притягивая  взор ребенка. </a:t>
            </a:r>
          </a:p>
          <a:p>
            <a:pPr marL="0" indent="0" algn="just">
              <a:buFontTx/>
              <a:buNone/>
              <a:tabLst>
                <a:tab pos="0" algn="l"/>
              </a:tabLst>
              <a:defRPr/>
            </a:pPr>
            <a:r>
              <a:rPr lang="ru-RU" sz="1800" dirty="0" smtClean="0">
                <a:solidFill>
                  <a:srgbClr val="0000CC"/>
                </a:solidFill>
              </a:rPr>
              <a:t> Мы позаботиться о том, чтобы в поле зрения малыша  оказались разнообразные материалы художественного творчества.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9500"/>
            <a:ext cx="4267200" cy="3200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7308" y="2288931"/>
            <a:ext cx="4568092" cy="34260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514350" y="0"/>
            <a:ext cx="78486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ru-RU" dirty="0">
              <a:solidFill>
                <a:srgbClr val="0000CC"/>
              </a:solidFill>
            </a:endParaRPr>
          </a:p>
          <a:p>
            <a:pPr algn="just"/>
            <a:r>
              <a:rPr lang="ru-RU" dirty="0">
                <a:solidFill>
                  <a:srgbClr val="0000CC"/>
                </a:solidFill>
              </a:rPr>
              <a:t> Материалы для художественного творчества </a:t>
            </a:r>
            <a:r>
              <a:rPr lang="ru-RU" dirty="0" smtClean="0">
                <a:solidFill>
                  <a:srgbClr val="0000CC"/>
                </a:solidFill>
              </a:rPr>
              <a:t>мы подобрали достаточно </a:t>
            </a:r>
            <a:r>
              <a:rPr lang="ru-RU" dirty="0">
                <a:solidFill>
                  <a:srgbClr val="0000CC"/>
                </a:solidFill>
              </a:rPr>
              <a:t>прочными, так как малыш, исследуя эти вещи, не всегда использует их по назначению. . Не следует одновременно давать слишком много материала, это рассеивает внимание малыша. Он может катать, бросать карандаши, стучать ими, просовывать в какую-нибудь щель, пробовать на вкус и т.д. Бумагу он может мять, и рвать на мелкие кусочки.</a:t>
            </a:r>
          </a:p>
          <a:p>
            <a:pPr algn="just"/>
            <a:endParaRPr lang="ru-RU" dirty="0">
              <a:solidFill>
                <a:srgbClr val="0000CC"/>
              </a:solidFill>
            </a:endParaRPr>
          </a:p>
          <a:p>
            <a:pPr algn="just"/>
            <a:endParaRPr lang="ru-RU" dirty="0">
              <a:solidFill>
                <a:srgbClr val="0000CC"/>
              </a:solidFill>
            </a:endParaRPr>
          </a:p>
          <a:p>
            <a:pPr algn="just"/>
            <a:endParaRPr lang="ru-RU" dirty="0">
              <a:solidFill>
                <a:srgbClr val="0000CC"/>
              </a:solidFill>
            </a:endParaRPr>
          </a:p>
          <a:p>
            <a:pPr algn="just"/>
            <a:endParaRPr lang="ru-RU" dirty="0">
              <a:solidFill>
                <a:srgbClr val="0000CC"/>
              </a:solidFill>
            </a:endParaRPr>
          </a:p>
          <a:p>
            <a:pPr algn="just"/>
            <a:endParaRPr lang="ru-RU" dirty="0">
              <a:solidFill>
                <a:srgbClr val="0000CC"/>
              </a:solidFill>
            </a:endParaRPr>
          </a:p>
          <a:p>
            <a:pPr algn="just"/>
            <a:endParaRPr lang="ru-RU" dirty="0">
              <a:solidFill>
                <a:srgbClr val="0000CC"/>
              </a:solidFill>
            </a:endParaRPr>
          </a:p>
          <a:p>
            <a:pPr algn="just"/>
            <a:endParaRPr lang="ru-RU" dirty="0">
              <a:solidFill>
                <a:srgbClr val="000099"/>
              </a:solidFill>
            </a:endParaRPr>
          </a:p>
          <a:p>
            <a:pPr algn="just"/>
            <a:endParaRPr lang="ru-RU" dirty="0">
              <a:solidFill>
                <a:srgbClr val="000099"/>
              </a:solidFill>
            </a:endParaRPr>
          </a:p>
          <a:p>
            <a:pPr algn="just"/>
            <a:endParaRPr lang="ru-RU" dirty="0">
              <a:solidFill>
                <a:srgbClr val="000099"/>
              </a:solidFill>
            </a:endParaRPr>
          </a:p>
          <a:p>
            <a:pPr algn="just"/>
            <a:endParaRPr lang="ru-RU" dirty="0">
              <a:solidFill>
                <a:srgbClr val="000099"/>
              </a:solidFill>
            </a:endParaRPr>
          </a:p>
          <a:p>
            <a:endParaRPr lang="ru-RU" dirty="0"/>
          </a:p>
        </p:txBody>
      </p:sp>
      <p:sp>
        <p:nvSpPr>
          <p:cNvPr id="10244" name="Прямоугольник 5"/>
          <p:cNvSpPr>
            <a:spLocks noChangeArrowheads="1"/>
          </p:cNvSpPr>
          <p:nvPr/>
        </p:nvSpPr>
        <p:spPr bwMode="auto">
          <a:xfrm>
            <a:off x="685800" y="685800"/>
            <a:ext cx="8229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solidFill>
                  <a:srgbClr val="000099"/>
                </a:solidFill>
              </a:rPr>
              <a:t> </a:t>
            </a:r>
          </a:p>
          <a:p>
            <a:pPr algn="just"/>
            <a:endParaRPr lang="ru-RU" sz="2000">
              <a:solidFill>
                <a:srgbClr val="000099"/>
              </a:solidFill>
            </a:endParaRPr>
          </a:p>
          <a:p>
            <a:pPr algn="just"/>
            <a:endParaRPr lang="ru-RU" sz="2000">
              <a:solidFill>
                <a:srgbClr val="000099"/>
              </a:solidFill>
            </a:endParaRPr>
          </a:p>
          <a:p>
            <a:pPr algn="just"/>
            <a:endParaRPr lang="ru-RU" sz="2000">
              <a:solidFill>
                <a:srgbClr val="000099"/>
              </a:solidFill>
            </a:endParaRP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1676400" y="3858514"/>
            <a:ext cx="8763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dirty="0" smtClean="0">
                <a:solidFill>
                  <a:srgbClr val="000099"/>
                </a:solidFill>
                <a:cs typeface="Times New Roman" pitchFamily="18" charset="0"/>
              </a:rPr>
              <a:t> 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6950" y="2599071"/>
            <a:ext cx="4343400" cy="3257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5" descr="E:\фоны ИЗО\f69ef0c195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3"/>
          <p:cNvSpPr>
            <a:spLocks noChangeArrowheads="1"/>
          </p:cNvSpPr>
          <p:nvPr/>
        </p:nvSpPr>
        <p:spPr bwMode="auto">
          <a:xfrm>
            <a:off x="2286000" y="2551113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000099"/>
                </a:solidFill>
              </a:rPr>
              <a:t>.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762000" y="838200"/>
            <a:ext cx="7924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 eaLnBrk="0" hangingPunct="0"/>
            <a:r>
              <a:rPr lang="ru-RU" sz="200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>
              <a:solidFill>
                <a:srgbClr val="000099"/>
              </a:solidFill>
            </a:endParaRPr>
          </a:p>
        </p:txBody>
      </p:sp>
      <p:sp>
        <p:nvSpPr>
          <p:cNvPr id="2" name="Прямоугольник 6"/>
          <p:cNvSpPr>
            <a:spLocks noChangeArrowheads="1"/>
          </p:cNvSpPr>
          <p:nvPr/>
        </p:nvSpPr>
        <p:spPr bwMode="auto">
          <a:xfrm>
            <a:off x="533400" y="381000"/>
            <a:ext cx="80692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CC"/>
                </a:solidFill>
              </a:rPr>
              <a:t>Если интерес малыша иссяк, </a:t>
            </a:r>
            <a:r>
              <a:rPr lang="ru-RU" dirty="0" smtClean="0">
                <a:solidFill>
                  <a:srgbClr val="0000CC"/>
                </a:solidFill>
              </a:rPr>
              <a:t>мы предлагали  </a:t>
            </a:r>
            <a:r>
              <a:rPr lang="ru-RU" dirty="0">
                <a:solidFill>
                  <a:srgbClr val="0000CC"/>
                </a:solidFill>
              </a:rPr>
              <a:t>ему материал другого свойства, цвета, величины и т.д. </a:t>
            </a:r>
            <a:r>
              <a:rPr lang="ru-RU" dirty="0" smtClean="0">
                <a:solidFill>
                  <a:srgbClr val="0000CC"/>
                </a:solidFill>
              </a:rPr>
              <a:t>  Давали  </a:t>
            </a:r>
            <a:r>
              <a:rPr lang="ru-RU" dirty="0">
                <a:solidFill>
                  <a:srgbClr val="0000CC"/>
                </a:solidFill>
              </a:rPr>
              <a:t>возможность малышу опробовать материал так, как он </a:t>
            </a:r>
            <a:r>
              <a:rPr lang="ru-RU" dirty="0" smtClean="0">
                <a:solidFill>
                  <a:srgbClr val="0000CC"/>
                </a:solidFill>
              </a:rPr>
              <a:t>хочет, шли на </a:t>
            </a:r>
            <a:r>
              <a:rPr lang="ru-RU" dirty="0">
                <a:solidFill>
                  <a:srgbClr val="0000CC"/>
                </a:solidFill>
              </a:rPr>
              <a:t>встречу его желаниям (исключая действия, опасные для его здоровья). </a:t>
            </a:r>
            <a:r>
              <a:rPr lang="ru-RU" dirty="0" smtClean="0">
                <a:solidFill>
                  <a:srgbClr val="0000CC"/>
                </a:solidFill>
              </a:rPr>
              <a:t> 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" y="2438117"/>
            <a:ext cx="2752848" cy="30587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2448837"/>
            <a:ext cx="2286000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04638" y="2919330"/>
            <a:ext cx="2945725" cy="2209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52400"/>
            <a:ext cx="8305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CC"/>
                </a:solidFill>
              </a:rPr>
              <a:t>Психологи советуют взрослым научиться делать что-либо не за ребенка, а вместе с ним, и доверять ему то, с чем он вполне может справиться сам</a:t>
            </a:r>
            <a:r>
              <a:rPr lang="ru-RU" dirty="0" smtClean="0">
                <a:solidFill>
                  <a:srgbClr val="0000CC"/>
                </a:solidFill>
              </a:rPr>
              <a:t>.</a:t>
            </a:r>
          </a:p>
          <a:p>
            <a:endParaRPr lang="ru-RU" dirty="0">
              <a:solidFill>
                <a:srgbClr val="0000CC"/>
              </a:solidFill>
            </a:endParaRPr>
          </a:p>
          <a:p>
            <a:r>
              <a:rPr lang="ru-RU" dirty="0" smtClean="0">
                <a:solidFill>
                  <a:srgbClr val="0000CC"/>
                </a:solidFill>
              </a:rPr>
              <a:t>Художественная </a:t>
            </a:r>
            <a:r>
              <a:rPr lang="ru-RU" dirty="0">
                <a:solidFill>
                  <a:srgbClr val="0000CC"/>
                </a:solidFill>
              </a:rPr>
              <a:t>деятельность является одним из любимейших занятий детей. </a:t>
            </a:r>
            <a:r>
              <a:rPr lang="ru-RU" dirty="0" smtClean="0">
                <a:solidFill>
                  <a:srgbClr val="0000CC"/>
                </a:solidFill>
              </a:rPr>
              <a:t> С </a:t>
            </a:r>
            <a:r>
              <a:rPr lang="ru-RU" dirty="0">
                <a:solidFill>
                  <a:srgbClr val="0000CC"/>
                </a:solidFill>
              </a:rPr>
              <a:t>помощью процесса творчества малыш может преодолеть свой страх перед незнакомым местом, людьми  </a:t>
            </a:r>
            <a:r>
              <a:rPr lang="ru-RU" dirty="0" smtClean="0">
                <a:solidFill>
                  <a:srgbClr val="0000CC"/>
                </a:solidFill>
              </a:rPr>
              <a:t>.На </a:t>
            </a:r>
            <a:r>
              <a:rPr lang="ru-RU" dirty="0">
                <a:solidFill>
                  <a:srgbClr val="0000CC"/>
                </a:solidFill>
              </a:rPr>
              <a:t>основании полученного опыта можно сделать вывод, что художественная деятельность является средством успешной адаптации дошкольников к ДОУ, а это необходимое условие полноценного развития ребенка.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289560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38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762000" y="990600"/>
            <a:ext cx="6096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/>
            <a:r>
              <a:rPr lang="ru-RU" sz="2800" b="1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И в десять лет, и в  семь, и в три,  и впять</a:t>
            </a:r>
            <a:endParaRPr lang="ru-RU" sz="2800" b="1">
              <a:solidFill>
                <a:srgbClr val="0000CC"/>
              </a:solidFill>
              <a:latin typeface="Monotype Corsiva" pitchFamily="66" charset="0"/>
            </a:endParaRPr>
          </a:p>
          <a:p>
            <a:pPr algn="l" eaLnBrk="0" hangingPunct="0"/>
            <a:r>
              <a:rPr lang="ru-RU" sz="2800" b="1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Все дети любят рисовать.</a:t>
            </a:r>
            <a:endParaRPr lang="ru-RU" sz="2800" b="1">
              <a:solidFill>
                <a:srgbClr val="0000CC"/>
              </a:solidFill>
              <a:latin typeface="Monotype Corsiva" pitchFamily="66" charset="0"/>
            </a:endParaRPr>
          </a:p>
          <a:p>
            <a:pPr algn="l" eaLnBrk="0" hangingPunct="0"/>
            <a:r>
              <a:rPr lang="ru-RU" sz="2800" b="1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И каждый смело нарисует</a:t>
            </a:r>
            <a:endParaRPr lang="ru-RU" sz="2800" b="1">
              <a:solidFill>
                <a:srgbClr val="0000CC"/>
              </a:solidFill>
              <a:latin typeface="Monotype Corsiva" pitchFamily="66" charset="0"/>
            </a:endParaRPr>
          </a:p>
          <a:p>
            <a:pPr algn="l" eaLnBrk="0" hangingPunct="0"/>
            <a:r>
              <a:rPr lang="ru-RU" sz="2800" b="1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Все, что его интересует.</a:t>
            </a:r>
            <a:endParaRPr lang="ru-RU" sz="2800" b="1">
              <a:solidFill>
                <a:srgbClr val="0000CC"/>
              </a:solidFill>
              <a:latin typeface="Monotype Corsiva" pitchFamily="66" charset="0"/>
            </a:endParaRPr>
          </a:p>
          <a:p>
            <a:pPr algn="l" eaLnBrk="0" hangingPunct="0"/>
            <a:r>
              <a:rPr lang="ru-RU" sz="2800" b="1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Все вызывает интерес:</a:t>
            </a:r>
            <a:endParaRPr lang="ru-RU" sz="2800" b="1">
              <a:solidFill>
                <a:srgbClr val="0000CC"/>
              </a:solidFill>
              <a:latin typeface="Monotype Corsiva" pitchFamily="66" charset="0"/>
            </a:endParaRPr>
          </a:p>
          <a:p>
            <a:pPr algn="l" eaLnBrk="0" hangingPunct="0"/>
            <a:r>
              <a:rPr lang="ru-RU" sz="2800" b="1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Далекий космос, ближний лес,</a:t>
            </a:r>
            <a:endParaRPr lang="ru-RU" sz="2800" b="1">
              <a:solidFill>
                <a:srgbClr val="0000CC"/>
              </a:solidFill>
              <a:latin typeface="Monotype Corsiva" pitchFamily="66" charset="0"/>
            </a:endParaRPr>
          </a:p>
          <a:p>
            <a:pPr algn="l" eaLnBrk="0" hangingPunct="0"/>
            <a:r>
              <a:rPr lang="ru-RU" sz="2800" b="1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Цветы, машины, сказки, пляски…</a:t>
            </a:r>
            <a:endParaRPr lang="ru-RU" sz="2800" b="1">
              <a:solidFill>
                <a:srgbClr val="0000CC"/>
              </a:solidFill>
              <a:latin typeface="Monotype Corsiva" pitchFamily="66" charset="0"/>
            </a:endParaRPr>
          </a:p>
          <a:p>
            <a:pPr algn="l" eaLnBrk="0" hangingPunct="0"/>
            <a:r>
              <a:rPr lang="ru-RU" sz="2800" b="1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Все нарисуем: были б краски,</a:t>
            </a:r>
            <a:endParaRPr lang="ru-RU" sz="2800" b="1">
              <a:solidFill>
                <a:srgbClr val="0000CC"/>
              </a:solidFill>
              <a:latin typeface="Monotype Corsiva" pitchFamily="66" charset="0"/>
            </a:endParaRPr>
          </a:p>
          <a:p>
            <a:pPr algn="l" eaLnBrk="0" hangingPunct="0"/>
            <a:r>
              <a:rPr lang="ru-RU" sz="2800" b="1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Да лист бумаги на столе,</a:t>
            </a:r>
            <a:endParaRPr lang="ru-RU" sz="2800" b="1">
              <a:solidFill>
                <a:srgbClr val="0000CC"/>
              </a:solidFill>
              <a:latin typeface="Monotype Corsiva" pitchFamily="66" charset="0"/>
            </a:endParaRPr>
          </a:p>
          <a:p>
            <a:pPr algn="l" eaLnBrk="0" hangingPunct="0"/>
            <a:r>
              <a:rPr lang="ru-RU" sz="2800" b="1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Да мир в семье и на Земле.      </a:t>
            </a:r>
            <a:endParaRPr lang="ru-RU" sz="2800" b="1">
              <a:solidFill>
                <a:srgbClr val="0000CC"/>
              </a:solidFill>
              <a:latin typeface="Monotype Corsiva" pitchFamily="66" charset="0"/>
            </a:endParaRPr>
          </a:p>
          <a:p>
            <a:pPr algn="l" eaLnBrk="0" hangingPunct="0"/>
            <a:r>
              <a:rPr lang="ru-RU" sz="2800" b="1">
                <a:solidFill>
                  <a:srgbClr val="0000CC"/>
                </a:solidFill>
                <a:latin typeface="Monotype Corsiva" pitchFamily="66" charset="0"/>
                <a:cs typeface="Times New Roman" pitchFamily="18" charset="0"/>
              </a:rPr>
              <a:t>                                                   (В. Берестов)</a:t>
            </a:r>
            <a:endParaRPr lang="ru-RU" sz="2800" b="1">
              <a:solidFill>
                <a:srgbClr val="0000CC"/>
              </a:solidFill>
              <a:latin typeface="Monotype Corsiva" pitchFamily="66" charset="0"/>
            </a:endParaRPr>
          </a:p>
          <a:p>
            <a:pPr algn="l" eaLnBrk="0" hangingPunct="0"/>
            <a:endParaRPr lang="ru-RU" sz="2800" b="1">
              <a:solidFill>
                <a:srgbClr val="0000CC"/>
              </a:solidFill>
              <a:latin typeface="Monotype Corsiva" pitchFamily="66" charset="0"/>
            </a:endParaRPr>
          </a:p>
        </p:txBody>
      </p:sp>
      <p:pic>
        <p:nvPicPr>
          <p:cNvPr id="18435" name="Рисунок 26" descr="F:\фото дети\12612-1280x1024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2286000"/>
            <a:ext cx="2590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Рисунок 26" descr="F:\фото дети\12612-1280x1024.jpg"/>
          <p:cNvPicPr>
            <a:picLocks noGrp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42175" y="0"/>
            <a:ext cx="1901825" cy="1544638"/>
          </a:xfr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81000" y="1010422"/>
            <a:ext cx="8305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0850" algn="just" eaLnBrk="0" hangingPunct="0"/>
            <a:endParaRPr lang="ru-RU" dirty="0">
              <a:solidFill>
                <a:srgbClr val="000099"/>
              </a:solidFill>
              <a:ea typeface="Times New Roman" pitchFamily="18" charset="0"/>
              <a:cs typeface="Calibri" pitchFamily="34" charset="0"/>
            </a:endParaRPr>
          </a:p>
          <a:p>
            <a:pPr indent="450850" eaLnBrk="0" hangingPunct="0"/>
            <a:r>
              <a:rPr lang="ru-RU" dirty="0" smtClean="0">
                <a:solidFill>
                  <a:srgbClr val="0000CC"/>
                </a:solidFill>
                <a:ea typeface="Times New Roman" pitchFamily="18" charset="0"/>
                <a:cs typeface="Calibri" pitchFamily="34" charset="0"/>
              </a:rPr>
              <a:t>Кажется</a:t>
            </a:r>
            <a:r>
              <a:rPr lang="ru-RU" dirty="0">
                <a:solidFill>
                  <a:srgbClr val="0000CC"/>
                </a:solidFill>
                <a:ea typeface="Times New Roman" pitchFamily="18" charset="0"/>
                <a:cs typeface="Calibri" pitchFamily="34" charset="0"/>
              </a:rPr>
              <a:t>, еще вчера ребенок  делал свои первые </a:t>
            </a:r>
            <a:endParaRPr lang="ru-RU" dirty="0" smtClean="0">
              <a:solidFill>
                <a:srgbClr val="0000CC"/>
              </a:solidFill>
              <a:ea typeface="Times New Roman" pitchFamily="18" charset="0"/>
              <a:cs typeface="Calibri" pitchFamily="34" charset="0"/>
            </a:endParaRPr>
          </a:p>
          <a:p>
            <a:pPr indent="450850" eaLnBrk="0" hangingPunct="0"/>
            <a:r>
              <a:rPr lang="ru-RU" dirty="0" smtClean="0">
                <a:solidFill>
                  <a:srgbClr val="0000CC"/>
                </a:solidFill>
                <a:ea typeface="Times New Roman" pitchFamily="18" charset="0"/>
                <a:cs typeface="Calibri" pitchFamily="34" charset="0"/>
              </a:rPr>
              <a:t>шаги...Время </a:t>
            </a:r>
            <a:r>
              <a:rPr lang="ru-RU" dirty="0">
                <a:solidFill>
                  <a:srgbClr val="0000CC"/>
                </a:solidFill>
                <a:ea typeface="Times New Roman" pitchFamily="18" charset="0"/>
                <a:cs typeface="Calibri" pitchFamily="34" charset="0"/>
              </a:rPr>
              <a:t>летит не заметно, и вот пришло время малышу идти в детский сад.  Очень важно,  для нас, чтобы маленький  ребенок  успешно адаптировался к детскому саду, и помочь ему в этом —  должны мы взрослые - воспитатели, родители</a:t>
            </a:r>
            <a:r>
              <a:rPr lang="ru-RU" b="1" dirty="0">
                <a:solidFill>
                  <a:srgbClr val="0000CC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.</a:t>
            </a:r>
          </a:p>
          <a:p>
            <a:pPr indent="450850" eaLnBrk="0" hangingPunct="0"/>
            <a:r>
              <a:rPr lang="ru-RU" dirty="0">
                <a:solidFill>
                  <a:srgbClr val="0000CC"/>
                </a:solidFill>
                <a:ea typeface="Times New Roman" pitchFamily="18" charset="0"/>
                <a:cs typeface="Calibri" pitchFamily="34" charset="0"/>
              </a:rPr>
              <a:t>С приходом в детский сад  у ребенка начинается новый этап в его жизни. Часто адаптация сопровождается нервными и эмоциональными расстройствами. Новую обстановку, незнакомых людей не все дети принимают сразу и без проблем. </a:t>
            </a:r>
            <a:r>
              <a:rPr lang="ru-RU" dirty="0" smtClean="0">
                <a:solidFill>
                  <a:srgbClr val="0000CC"/>
                </a:solidFill>
                <a:ea typeface="Times New Roman" pitchFamily="18" charset="0"/>
                <a:cs typeface="Calibri" pitchFamily="34" charset="0"/>
              </a:rPr>
              <a:t> </a:t>
            </a:r>
            <a:endParaRPr lang="ru-RU" dirty="0">
              <a:solidFill>
                <a:srgbClr val="0000CC"/>
              </a:solidFill>
              <a:ea typeface="Times New Roman" pitchFamily="18" charset="0"/>
              <a:cs typeface="Calibri" pitchFamily="34" charset="0"/>
            </a:endParaRPr>
          </a:p>
          <a:p>
            <a:pPr indent="450850" algn="just" eaLnBrk="0" hangingPunct="0"/>
            <a:endParaRPr lang="ru-RU" dirty="0">
              <a:solidFill>
                <a:srgbClr val="0000CC"/>
              </a:solidFill>
              <a:ea typeface="Times New Roman" pitchFamily="18" charset="0"/>
              <a:cs typeface="Calibri" pitchFamily="34" charset="0"/>
            </a:endParaRPr>
          </a:p>
          <a:p>
            <a:pPr indent="450850" algn="just" eaLnBrk="0" hangingPunct="0"/>
            <a:r>
              <a:rPr lang="ru-RU" dirty="0" smtClean="0">
                <a:solidFill>
                  <a:srgbClr val="0000CC"/>
                </a:solidFill>
                <a:ea typeface="Times New Roman" pitchFamily="18" charset="0"/>
                <a:cs typeface="Calibri" pitchFamily="34" charset="0"/>
              </a:rPr>
              <a:t> </a:t>
            </a:r>
            <a:endParaRPr lang="ru-RU" b="1" dirty="0">
              <a:solidFill>
                <a:srgbClr val="0000CC"/>
              </a:solidFill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5" name="Picture 9" descr="сканирование0012"/>
          <p:cNvPicPr>
            <a:picLocks noChangeAspect="1" noChangeArrowheads="1"/>
          </p:cNvPicPr>
          <p:nvPr/>
        </p:nvPicPr>
        <p:blipFill>
          <a:blip r:embed="rId3" cstate="screen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4426742"/>
            <a:ext cx="2514600" cy="23034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533400" y="152400"/>
            <a:ext cx="8229600" cy="2971800"/>
          </a:xfrm>
        </p:spPr>
        <p:txBody>
          <a:bodyPr/>
          <a:lstStyle/>
          <a:p>
            <a:pPr marL="0" indent="0" algn="just">
              <a:buFontTx/>
              <a:buNone/>
            </a:pPr>
            <a:endParaRPr lang="ru-RU" sz="1800" dirty="0" smtClean="0">
              <a:solidFill>
                <a:srgbClr val="000099"/>
              </a:solidFill>
            </a:endParaRPr>
          </a:p>
          <a:p>
            <a:pPr marL="0" indent="0" algn="just">
              <a:buFontTx/>
              <a:buNone/>
            </a:pPr>
            <a:endParaRPr lang="ru-RU" sz="1800" dirty="0">
              <a:solidFill>
                <a:srgbClr val="000099"/>
              </a:solidFill>
            </a:endParaRPr>
          </a:p>
          <a:p>
            <a:pPr marL="0" indent="0" algn="just">
              <a:buFontTx/>
              <a:buNone/>
            </a:pPr>
            <a:r>
              <a:rPr lang="ru-RU" sz="1800" dirty="0" smtClean="0">
                <a:solidFill>
                  <a:srgbClr val="0000CC"/>
                </a:solidFill>
              </a:rPr>
              <a:t>В </a:t>
            </a:r>
            <a:r>
              <a:rPr lang="ru-RU" sz="1800" dirty="0">
                <a:solidFill>
                  <a:srgbClr val="0000CC"/>
                </a:solidFill>
              </a:rPr>
              <a:t>период адаптации у ребенка происходит перестройка ранее сформированных привычек и уклада жизни. Резкое предъявление нового помещения, новых игрушек, новых людей, новых правил жизни – это и эмоциональный, и информационный стресс, проявления которого у ребенка разнообразны: отказ от еды, сна, общения с окружающими, уход в себя, плач, болезни. Эмоциональные проблемы малыша требуют разрешения в первые же дни его пребывания в группе. </a:t>
            </a:r>
            <a:endParaRPr lang="ru-RU" sz="1800" dirty="0" smtClean="0">
              <a:solidFill>
                <a:srgbClr val="0000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124200"/>
            <a:ext cx="1143000" cy="1295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800600"/>
            <a:ext cx="1143000" cy="1295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2667000"/>
            <a:ext cx="38862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3810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dirty="0" smtClean="0">
                <a:solidFill>
                  <a:srgbClr val="0000CC"/>
                </a:solidFill>
              </a:rPr>
              <a:t>От </a:t>
            </a:r>
            <a:r>
              <a:rPr lang="ru-RU" sz="1800" dirty="0">
                <a:solidFill>
                  <a:srgbClr val="0000CC"/>
                </a:solidFill>
              </a:rPr>
              <a:t>успешности деятельности педагога в этом направлении зависит дальнейшая жизнь ребенка, и не только в детском саду . Для оптимального осуществления периода адаптации переход ребенка из семьи в дошкольное учреждение необходимо сделать по возможности более </a:t>
            </a:r>
            <a:r>
              <a:rPr lang="ru-RU" sz="1800" dirty="0" smtClean="0">
                <a:solidFill>
                  <a:srgbClr val="0000CC"/>
                </a:solidFill>
              </a:rPr>
              <a:t>плавным. Поэтому </a:t>
            </a:r>
            <a:r>
              <a:rPr lang="ru-RU" sz="1800" dirty="0">
                <a:solidFill>
                  <a:srgbClr val="0000CC"/>
                </a:solidFill>
              </a:rPr>
              <a:t>в период адаптации с детьми необходимо проведение особой работы, чтобы облегчить этот процесс. </a:t>
            </a:r>
            <a:endParaRPr lang="ru-RU" sz="1800" dirty="0" smtClean="0">
              <a:solidFill>
                <a:srgbClr val="0000CC"/>
              </a:solidFill>
            </a:endParaRPr>
          </a:p>
          <a:p>
            <a:pPr algn="ctr">
              <a:buFontTx/>
              <a:buNone/>
            </a:pPr>
            <a:r>
              <a:rPr lang="ru-RU" sz="1800" dirty="0" smtClean="0">
                <a:solidFill>
                  <a:srgbClr val="0000CC"/>
                </a:solidFill>
              </a:rPr>
              <a:t>Художественная </a:t>
            </a:r>
            <a:r>
              <a:rPr lang="ru-RU" sz="1800" dirty="0">
                <a:solidFill>
                  <a:srgbClr val="0000CC"/>
                </a:solidFill>
              </a:rPr>
              <a:t>деятельность отвечает психологическим и эмоциональным потребностям ребенка и оказывает на его психическое состояние положительное действие. </a:t>
            </a:r>
            <a:endParaRPr lang="ru-RU" sz="1800" dirty="0" smtClean="0">
              <a:solidFill>
                <a:srgbClr val="0000CC"/>
              </a:solidFill>
            </a:endParaRPr>
          </a:p>
        </p:txBody>
      </p:sp>
      <p:pic>
        <p:nvPicPr>
          <p:cNvPr id="5125" name="Picture 96" descr="82745c3dae38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4495800"/>
            <a:ext cx="23622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4963" y="2971800"/>
            <a:ext cx="3598437" cy="35801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4" descr="E:\фоны ИЗО\f69ef0c195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9448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2c121fd51d1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219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8600" y="228600"/>
            <a:ext cx="7467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CC"/>
                </a:solidFill>
              </a:rPr>
              <a:t>Изобразительное творчество является одним из любимейших занятий детей. У ребенка возникает вполне естественное желание передать в рисунках свои впечатления от увиденного и пережитого. Он берет в руки карандаш, краски, кисти, бумагу, и начинается процесс творчества. С его помощью малыш может преодолеть свой страх перед незнакомым местом, людьми, вследствие чего процесс адаптации пройдет легче</a:t>
            </a:r>
            <a:r>
              <a:rPr lang="ru-RU" dirty="0" smtClean="0">
                <a:solidFill>
                  <a:srgbClr val="0000CC"/>
                </a:solidFill>
              </a:rPr>
              <a:t>.</a:t>
            </a:r>
          </a:p>
          <a:p>
            <a:r>
              <a:rPr lang="ru-RU" dirty="0" smtClean="0">
                <a:solidFill>
                  <a:srgbClr val="0000CC"/>
                </a:solidFill>
              </a:rPr>
              <a:t> </a:t>
            </a:r>
            <a:r>
              <a:rPr lang="ru-RU" dirty="0">
                <a:solidFill>
                  <a:srgbClr val="0000CC"/>
                </a:solidFill>
              </a:rPr>
              <a:t>Создавая образы, пусть в виде каракуль, </a:t>
            </a:r>
            <a:r>
              <a:rPr lang="ru-RU" dirty="0" err="1">
                <a:solidFill>
                  <a:srgbClr val="0000CC"/>
                </a:solidFill>
              </a:rPr>
              <a:t>головоногов</a:t>
            </a:r>
            <a:r>
              <a:rPr lang="ru-RU" dirty="0">
                <a:solidFill>
                  <a:srgbClr val="0000CC"/>
                </a:solidFill>
              </a:rPr>
              <a:t> и т.п., ребенок бессознательно передает свои чувства. Конечно, ребенок раннего возраста еще не способен четко выразить в рисунках свои страхи, но, тем не менее, занимаясь рисованием, малыш отвлекается от своих переживаний, связанных с отсутствием мамы.</a:t>
            </a:r>
            <a:endParaRPr lang="ru-RU" dirty="0" smtClean="0">
              <a:solidFill>
                <a:srgbClr val="0000CC"/>
              </a:solidFill>
            </a:endParaRPr>
          </a:p>
          <a:p>
            <a:endParaRPr lang="ru-RU" dirty="0">
              <a:solidFill>
                <a:srgbClr val="0000CC"/>
              </a:solidFill>
            </a:endParaRPr>
          </a:p>
          <a:p>
            <a:endParaRPr lang="ru-RU" dirty="0" smtClean="0">
              <a:solidFill>
                <a:srgbClr val="0000CC"/>
              </a:solidFill>
            </a:endParaRPr>
          </a:p>
          <a:p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3581400"/>
            <a:ext cx="2724150" cy="3188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7958" y="3664113"/>
            <a:ext cx="2694842" cy="3193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304800" y="228600"/>
            <a:ext cx="8534400" cy="58674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1800" dirty="0" smtClean="0">
                <a:solidFill>
                  <a:srgbClr val="000099"/>
                </a:solidFill>
              </a:rPr>
              <a:t>  </a:t>
            </a:r>
            <a:r>
              <a:rPr lang="ru-RU" sz="1800" dirty="0" smtClean="0">
                <a:solidFill>
                  <a:srgbClr val="0000CC"/>
                </a:solidFill>
              </a:rPr>
              <a:t>Зачастую </a:t>
            </a:r>
            <a:r>
              <a:rPr lang="ru-RU" sz="1800" dirty="0">
                <a:solidFill>
                  <a:srgbClr val="0000CC"/>
                </a:solidFill>
              </a:rPr>
              <a:t>рисование красками является новым видом деятельности для ребенка младшего дошкольного возраста, так как большинство родителей не любят, когда ребенок пачкается сам, и пачкает все вокруг, поскольку рисование довольно грязное занятие. Придя в детский сад, ребенок открывает для себя новые горизонты  Художественная деятельность позволяет детям справиться со многими психологическими проблемами. В том числе и со стрессами. </a:t>
            </a:r>
            <a:endParaRPr lang="ru-RU" sz="1800" dirty="0" smtClean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2423707"/>
            <a:ext cx="2959274" cy="4267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1"/>
          <a:stretch/>
        </p:blipFill>
        <p:spPr>
          <a:xfrm>
            <a:off x="4330874" y="2423707"/>
            <a:ext cx="4157352" cy="4023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solidFill>
                  <a:srgbClr val="C00000"/>
                </a:solidFill>
              </a:rPr>
              <a:t>В период адаптации моя работа с детьми  основывалась на следующих принципах</a:t>
            </a:r>
            <a:r>
              <a:rPr lang="ru-RU" sz="2000" dirty="0" smtClean="0">
                <a:solidFill>
                  <a:srgbClr val="C00000"/>
                </a:solidFill>
              </a:rPr>
              <a:t>: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0099"/>
                </a:solidFill>
              </a:rPr>
              <a:t> </a:t>
            </a:r>
            <a:r>
              <a:rPr lang="ru-RU" sz="1800" dirty="0" smtClean="0">
                <a:solidFill>
                  <a:srgbClr val="0000CC"/>
                </a:solidFill>
              </a:rPr>
              <a:t>1.Не </a:t>
            </a:r>
            <a:r>
              <a:rPr lang="ru-RU" sz="1800" dirty="0">
                <a:solidFill>
                  <a:srgbClr val="0000CC"/>
                </a:solidFill>
              </a:rPr>
              <a:t>ограничивать ребенка и не навязывать своего мнения</a:t>
            </a:r>
            <a:r>
              <a:rPr lang="ru-RU" sz="1800" dirty="0" smtClean="0">
                <a:solidFill>
                  <a:srgbClr val="0000CC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00CC"/>
                </a:solidFill>
              </a:rPr>
              <a:t> 2.Педагог </a:t>
            </a:r>
            <a:r>
              <a:rPr lang="ru-RU" sz="1800" dirty="0">
                <a:solidFill>
                  <a:srgbClr val="0000CC"/>
                </a:solidFill>
              </a:rPr>
              <a:t>является лишь направляющим. </a:t>
            </a:r>
            <a:endParaRPr lang="ru-RU" sz="1800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0000CC"/>
                </a:solidFill>
              </a:rPr>
              <a:t> 3.Проявлять </a:t>
            </a:r>
            <a:r>
              <a:rPr lang="ru-RU" sz="1800" dirty="0">
                <a:solidFill>
                  <a:srgbClr val="0000CC"/>
                </a:solidFill>
              </a:rPr>
              <a:t>внимательное и терпеливое отношение к детям, которое проявляется в том, что ребенок чувствует к себе любовь и принятие таким, какой он </a:t>
            </a:r>
            <a:r>
              <a:rPr lang="ru-RU" sz="1800" dirty="0" smtClean="0">
                <a:solidFill>
                  <a:srgbClr val="0000CC"/>
                </a:solidFill>
              </a:rPr>
              <a:t>есть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00CC"/>
                </a:solidFill>
              </a:rPr>
              <a:t> </a:t>
            </a:r>
            <a:r>
              <a:rPr lang="ru-RU" sz="1800" dirty="0">
                <a:solidFill>
                  <a:srgbClr val="0000CC"/>
                </a:solidFill>
              </a:rPr>
              <a:t>В своей работе  </a:t>
            </a:r>
            <a:r>
              <a:rPr lang="ru-RU" sz="1800" dirty="0" smtClean="0">
                <a:solidFill>
                  <a:srgbClr val="0000CC"/>
                </a:solidFill>
              </a:rPr>
              <a:t>мы  используем  </a:t>
            </a:r>
            <a:r>
              <a:rPr lang="ru-RU" sz="1800" dirty="0">
                <a:solidFill>
                  <a:srgbClr val="0000CC"/>
                </a:solidFill>
              </a:rPr>
              <a:t>активные игры по художественному творчеству: рисование пальчиками, разноцветные кирпичики,  цветные брызги, </a:t>
            </a:r>
            <a:r>
              <a:rPr lang="ru-RU" sz="1800" dirty="0" smtClean="0">
                <a:solidFill>
                  <a:srgbClr val="0000CC"/>
                </a:solidFill>
              </a:rPr>
              <a:t>   </a:t>
            </a:r>
            <a:r>
              <a:rPr lang="ru-RU" sz="1800" dirty="0" err="1">
                <a:solidFill>
                  <a:srgbClr val="0000CC"/>
                </a:solidFill>
              </a:rPr>
              <a:t>пластилинография</a:t>
            </a:r>
            <a:r>
              <a:rPr lang="ru-RU" sz="1800" dirty="0">
                <a:solidFill>
                  <a:srgbClr val="0000CC"/>
                </a:solidFill>
              </a:rPr>
              <a:t>, </a:t>
            </a:r>
            <a:r>
              <a:rPr lang="ru-RU" sz="1800" dirty="0" err="1">
                <a:solidFill>
                  <a:srgbClr val="0000CC"/>
                </a:solidFill>
              </a:rPr>
              <a:t>кляксография</a:t>
            </a:r>
            <a:r>
              <a:rPr lang="ru-RU" sz="1800" dirty="0">
                <a:solidFill>
                  <a:srgbClr val="0000CC"/>
                </a:solidFill>
              </a:rPr>
              <a:t>, нетрадиционное рисование. Это хорошо снижает эмоциональную напряженность детей, учит управлять своими чувствами</a:t>
            </a:r>
            <a:r>
              <a:rPr lang="ru-RU" sz="1800">
                <a:solidFill>
                  <a:srgbClr val="0000CC"/>
                </a:solidFill>
              </a:rPr>
              <a:t>, </a:t>
            </a:r>
            <a:r>
              <a:rPr lang="ru-RU" sz="1800" smtClean="0">
                <a:solidFill>
                  <a:srgbClr val="0000CC"/>
                </a:solidFill>
              </a:rPr>
              <a:t>переживаниями.</a:t>
            </a:r>
            <a:endParaRPr lang="ru-RU" sz="1800" dirty="0">
              <a:solidFill>
                <a:srgbClr val="0000CC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4728" y="3722077"/>
            <a:ext cx="2665535" cy="31591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0942" y="3661833"/>
            <a:ext cx="2876550" cy="319616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546" y="3722077"/>
            <a:ext cx="2291167" cy="305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5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8229600" cy="2819400"/>
          </a:xfrm>
        </p:spPr>
        <p:txBody>
          <a:bodyPr/>
          <a:lstStyle/>
          <a:p>
            <a:pPr algn="just"/>
            <a:r>
              <a:rPr lang="ru-RU" sz="1800" dirty="0" smtClean="0">
                <a:solidFill>
                  <a:srgbClr val="0000CC"/>
                </a:solidFill>
              </a:rPr>
              <a:t>Эстетически оформленная развивающая среда у нас в группе так же способствует  установлению, утверждению у дошкольника чувства уверенности в себе, дает ему возможность испытывать и использовать свои способности, стимулирует проявление им самостоятельности, инициативности и творчества.   </a:t>
            </a:r>
            <a:endParaRPr lang="ru-RU" sz="1800" b="1" dirty="0" smtClean="0">
              <a:solidFill>
                <a:srgbClr val="0000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2514600"/>
            <a:ext cx="3929063" cy="4191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4400" y="1981200"/>
            <a:ext cx="3714750" cy="429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200"/>
            <a:ext cx="8229600" cy="6049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solidFill>
                  <a:srgbClr val="0000CC"/>
                </a:solidFill>
              </a:rPr>
              <a:t>Центр изобразительной деятельности </a:t>
            </a:r>
            <a:r>
              <a:rPr lang="ru-RU" sz="1800" dirty="0" smtClean="0">
                <a:solidFill>
                  <a:srgbClr val="0000CC"/>
                </a:solidFill>
              </a:rPr>
              <a:t> мы расположили  </a:t>
            </a:r>
            <a:r>
              <a:rPr lang="ru-RU" sz="1800" dirty="0">
                <a:solidFill>
                  <a:srgbClr val="0000CC"/>
                </a:solidFill>
              </a:rPr>
              <a:t>в хорошо освещенном месте, в стороне от играющих </a:t>
            </a:r>
            <a:r>
              <a:rPr lang="ru-RU" sz="1800" dirty="0" smtClean="0">
                <a:solidFill>
                  <a:srgbClr val="0000CC"/>
                </a:solidFill>
              </a:rPr>
              <a:t>детей .Эстетическое </a:t>
            </a:r>
            <a:r>
              <a:rPr lang="ru-RU" sz="1800" dirty="0">
                <a:solidFill>
                  <a:srgbClr val="0000CC"/>
                </a:solidFill>
              </a:rPr>
              <a:t>оформление </a:t>
            </a:r>
            <a:r>
              <a:rPr lang="ru-RU" sz="1800" dirty="0" smtClean="0">
                <a:solidFill>
                  <a:srgbClr val="0000CC"/>
                </a:solidFill>
              </a:rPr>
              <a:t>его создает  </a:t>
            </a:r>
            <a:r>
              <a:rPr lang="ru-RU" sz="1800" dirty="0">
                <a:solidFill>
                  <a:srgbClr val="0000CC"/>
                </a:solidFill>
              </a:rPr>
              <a:t>атмосферу красоты и творчества, спокойствия и умиротворенности. </a:t>
            </a:r>
            <a:r>
              <a:rPr lang="ru-RU" sz="1800" dirty="0" smtClean="0">
                <a:solidFill>
                  <a:srgbClr val="0000CC"/>
                </a:solidFill>
              </a:rPr>
              <a:t> </a:t>
            </a:r>
            <a:endParaRPr lang="ru-RU" sz="1800" dirty="0">
              <a:solidFill>
                <a:srgbClr val="0000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1397000"/>
            <a:ext cx="409575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30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CDEDCB615701EC4699C573A7F151030B" ma:contentTypeVersion="0" ma:contentTypeDescription="Создание документа." ma:contentTypeScope="" ma:versionID="e6c6902f0ede2c39dba0b401c7ccd0a1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F66578E-4794-45C6-8E6E-77CC6FF639A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61B88F-DE5D-4A64-854E-601E0D3F09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8DE173E-994D-498B-A7BD-DC7892F6E6C0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2331</TotalTime>
  <Words>843</Words>
  <Application>Microsoft Office PowerPoint</Application>
  <PresentationFormat>Экран (4:3)</PresentationFormat>
  <Paragraphs>61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Monotype Corsiva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Эстетически оформленная развивающая среда у нас в группе так же способствует  установлению, утверждению у дошкольника чувства уверенности в себе, дает ему возможность испытывать и использовать свои способности, стимулирует проявление им самостоятельности, инициативности и творчества.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Локи74</dc:creator>
  <cp:lastModifiedBy>Локи74</cp:lastModifiedBy>
  <cp:revision>197</cp:revision>
  <cp:lastPrinted>1601-01-01T00:00:00Z</cp:lastPrinted>
  <dcterms:created xsi:type="dcterms:W3CDTF">1601-01-01T00:00:00Z</dcterms:created>
  <dcterms:modified xsi:type="dcterms:W3CDTF">2021-05-30T15:39:41Z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