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7" r:id="rId4"/>
    <p:sldId id="260" r:id="rId5"/>
    <p:sldId id="262" r:id="rId6"/>
    <p:sldId id="259" r:id="rId7"/>
    <p:sldId id="267" r:id="rId8"/>
    <p:sldId id="263" r:id="rId9"/>
    <p:sldId id="264" r:id="rId10"/>
    <p:sldId id="265" r:id="rId11"/>
    <p:sldId id="268" r:id="rId12"/>
    <p:sldId id="266" r:id="rId13"/>
    <p:sldId id="271" r:id="rId14"/>
    <p:sldId id="273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D29C14"/>
    <a:srgbClr val="3C10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1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1ECFF-9302-4093-82E8-D75F3AB6AE6F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24046-3666-4183-9FEB-D759384EEB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404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1ECFF-9302-4093-82E8-D75F3AB6AE6F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24046-3666-4183-9FEB-D759384EEB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5795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1ECFF-9302-4093-82E8-D75F3AB6AE6F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24046-3666-4183-9FEB-D759384EEB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941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1ECFF-9302-4093-82E8-D75F3AB6AE6F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24046-3666-4183-9FEB-D759384EEB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004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1ECFF-9302-4093-82E8-D75F3AB6AE6F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24046-3666-4183-9FEB-D759384EEB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4105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1ECFF-9302-4093-82E8-D75F3AB6AE6F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24046-3666-4183-9FEB-D759384EEB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30228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1ECFF-9302-4093-82E8-D75F3AB6AE6F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24046-3666-4183-9FEB-D759384EEB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422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1ECFF-9302-4093-82E8-D75F3AB6AE6F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24046-3666-4183-9FEB-D759384EEB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6695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1ECFF-9302-4093-82E8-D75F3AB6AE6F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24046-3666-4183-9FEB-D759384EEB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86439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1ECFF-9302-4093-82E8-D75F3AB6AE6F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24046-3666-4183-9FEB-D759384EEB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719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F1ECFF-9302-4093-82E8-D75F3AB6AE6F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24046-3666-4183-9FEB-D759384EEB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536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F1ECFF-9302-4093-82E8-D75F3AB6AE6F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24046-3666-4183-9FEB-D759384EEBA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09234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8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.xml"/><Relationship Id="rId4" Type="http://schemas.openxmlformats.org/officeDocument/2006/relationships/image" Target="../media/image14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2548346-0232-4AD9-9779-A57862095F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7287" y="1900216"/>
            <a:ext cx="10209854" cy="1007951"/>
          </a:xfrm>
        </p:spPr>
        <p:txBody>
          <a:bodyPr>
            <a:normAutofit fontScale="90000"/>
          </a:bodyPr>
          <a:lstStyle/>
          <a:p>
            <a:r>
              <a:rPr lang="ru-RU" dirty="0"/>
              <a:t>Тема: «Знакомство с  цифрой </a:t>
            </a:r>
            <a:r>
              <a:rPr lang="ru-RU" sz="7200" dirty="0"/>
              <a:t>1»</a:t>
            </a: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1404787-4ED0-4FD9-AD5F-BFE0A122026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100" b="94800" l="3658" r="89876">
                        <a14:foregroundMark x1="32266" y1="7100" x2="32266" y2="7100"/>
                        <a14:foregroundMark x1="53233" y1="53600" x2="53233" y2="53600"/>
                        <a14:foregroundMark x1="52841" y1="52400" x2="52841" y2="52400"/>
                        <a14:foregroundMark x1="52449" y1="49700" x2="52449" y2="49700"/>
                        <a14:foregroundMark x1="52711" y1="51300" x2="53233" y2="56900"/>
                        <a14:foregroundMark x1="59504" y1="73700" x2="59504" y2="73700"/>
                        <a14:foregroundMark x1="59765" y1="69700" x2="59765" y2="69700"/>
                        <a14:foregroundMark x1="59700" y1="70900" x2="59765" y2="66000"/>
                        <a14:foregroundMark x1="32789" y1="72400" x2="32789" y2="72400"/>
                        <a14:foregroundMark x1="34291" y1="55700" x2="35206" y2="56400"/>
                        <a14:foregroundMark x1="38210" y1="71200" x2="38994" y2="71200"/>
                        <a14:foregroundMark x1="25669" y1="93300" x2="36381" y2="91100"/>
                        <a14:foregroundMark x1="36381" y1="91100" x2="42913" y2="91600"/>
                        <a14:foregroundMark x1="42913" y1="91600" x2="47877" y2="90700"/>
                        <a14:foregroundMark x1="47877" y1="90700" x2="52711" y2="91100"/>
                        <a14:foregroundMark x1="52711" y1="91100" x2="63292" y2="90500"/>
                        <a14:foregroundMark x1="63292" y1="90500" x2="80013" y2="91400"/>
                        <a14:foregroundMark x1="80013" y1="91400" x2="84716" y2="91100"/>
                        <a14:foregroundMark x1="84716" y1="91100" x2="79295" y2="94100"/>
                        <a14:foregroundMark x1="79295" y1="94100" x2="57805" y2="96000"/>
                        <a14:foregroundMark x1="57805" y1="96000" x2="53103" y2="94300"/>
                        <a14:foregroundMark x1="53103" y1="94300" x2="48857" y2="97100"/>
                        <a14:foregroundMark x1="48857" y1="97100" x2="44415" y2="94800"/>
                        <a14:foregroundMark x1="44415" y1="94800" x2="43828" y2="92300"/>
                        <a14:foregroundMark x1="6924" y1="86900" x2="3658" y2="92500"/>
                        <a14:foregroundMark x1="3658" y1="92500" x2="6466" y2="93600"/>
                        <a14:foregroundMark x1="6140" y1="84800" x2="6140" y2="84800"/>
                        <a14:foregroundMark x1="42391" y1="76300" x2="44807" y2="78500"/>
                        <a14:foregroundMark x1="43501" y1="76100" x2="43501" y2="76100"/>
                        <a14:foregroundMark x1="44350" y1="77200" x2="44350" y2="77200"/>
                        <a14:foregroundMark x1="45134" y1="76900" x2="45134" y2="76900"/>
                        <a14:foregroundMark x1="45918" y1="78000" x2="45918" y2="78000"/>
                        <a14:foregroundMark x1="45918" y1="77100" x2="45918" y2="771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565" y="3255962"/>
            <a:ext cx="5493258" cy="358802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4049579-30A9-48E7-B0D9-3AE0D421AD00}"/>
              </a:ext>
            </a:extLst>
          </p:cNvPr>
          <p:cNvSpPr/>
          <p:nvPr/>
        </p:nvSpPr>
        <p:spPr>
          <a:xfrm>
            <a:off x="4112916" y="434428"/>
            <a:ext cx="37785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ru-RU" b="1" kern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itchFamily="18" charset="0"/>
              </a:rPr>
              <a:t>МБДОУ «</a:t>
            </a:r>
            <a:r>
              <a:rPr lang="ru-RU" b="1" kern="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itchFamily="18" charset="0"/>
              </a:rPr>
              <a:t>ЦРР</a:t>
            </a:r>
            <a:r>
              <a:rPr lang="ru-RU" b="1" kern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itchFamily="18" charset="0"/>
              </a:rPr>
              <a:t> – детский сад № 123»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91D6F566-9E1B-4B6F-9D82-5BD06ADE0532}"/>
              </a:ext>
            </a:extLst>
          </p:cNvPr>
          <p:cNvSpPr/>
          <p:nvPr/>
        </p:nvSpPr>
        <p:spPr>
          <a:xfrm>
            <a:off x="8493370" y="5140076"/>
            <a:ext cx="3921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itchFamily="18" charset="0"/>
              </a:rPr>
              <a:t>Выполнила:</a:t>
            </a:r>
          </a:p>
          <a:p>
            <a:pPr lvl="0"/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itchFamily="18" charset="0"/>
              </a:rPr>
              <a:t>Воспитатель Чернышева </a:t>
            </a:r>
            <a:r>
              <a:rPr lang="ru-RU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itchFamily="18" charset="0"/>
              </a:rPr>
              <a:t>И.И</a:t>
            </a: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Times New Roman" pitchFamily="18" charset="0"/>
              </a:rPr>
              <a:t>, ВКК</a:t>
            </a: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56650B03-144A-47B3-B4D5-F91CB277472B}"/>
              </a:ext>
            </a:extLst>
          </p:cNvPr>
          <p:cNvSpPr/>
          <p:nvPr/>
        </p:nvSpPr>
        <p:spPr>
          <a:xfrm>
            <a:off x="5609266" y="6054240"/>
            <a:ext cx="17940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rebuchet MS" panose="020B0603020202020204"/>
                <a:cs typeface="Times New Roman" pitchFamily="18" charset="0"/>
              </a:rPr>
              <a:t>город Воронеж</a:t>
            </a:r>
          </a:p>
        </p:txBody>
      </p:sp>
    </p:spTree>
    <p:extLst>
      <p:ext uri="{BB962C8B-B14F-4D97-AF65-F5344CB8AC3E}">
        <p14:creationId xmlns:p14="http://schemas.microsoft.com/office/powerpoint/2010/main" val="254619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7363">
        <p14:vortex dir="r"/>
      </p:transition>
    </mc:Choice>
    <mc:Fallback xmlns="">
      <p:transition spd="slow" advTm="7363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extLst>
              <a:ext uri="{FF2B5EF4-FFF2-40B4-BE49-F238E27FC236}">
                <a16:creationId xmlns:a16="http://schemas.microsoft.com/office/drawing/2014/main" id="{27D5306A-2407-4E1F-AC9A-9045AC148F34}"/>
              </a:ext>
            </a:extLst>
          </p:cNvPr>
          <p:cNvSpPr/>
          <p:nvPr/>
        </p:nvSpPr>
        <p:spPr>
          <a:xfrm>
            <a:off x="9681890" y="836676"/>
            <a:ext cx="1623060" cy="163449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9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3" name="Овал 2">
            <a:extLst>
              <a:ext uri="{FF2B5EF4-FFF2-40B4-BE49-F238E27FC236}">
                <a16:creationId xmlns:a16="http://schemas.microsoft.com/office/drawing/2014/main" id="{73777A0D-784A-4F46-80E3-EAC8A0A93C67}"/>
              </a:ext>
            </a:extLst>
          </p:cNvPr>
          <p:cNvSpPr/>
          <p:nvPr/>
        </p:nvSpPr>
        <p:spPr>
          <a:xfrm>
            <a:off x="7745052" y="4861560"/>
            <a:ext cx="1504950" cy="14859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C1F4B16F-009A-432B-B8CB-45D6C92D42F9}"/>
              </a:ext>
            </a:extLst>
          </p:cNvPr>
          <p:cNvSpPr/>
          <p:nvPr/>
        </p:nvSpPr>
        <p:spPr>
          <a:xfrm>
            <a:off x="957253" y="985266"/>
            <a:ext cx="1504950" cy="14859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9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C74BC69-8C9F-4900-BB33-51942F48E6D8}"/>
              </a:ext>
            </a:extLst>
          </p:cNvPr>
          <p:cNvSpPr/>
          <p:nvPr/>
        </p:nvSpPr>
        <p:spPr>
          <a:xfrm>
            <a:off x="3227070" y="5029200"/>
            <a:ext cx="1504950" cy="139446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9600" b="1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ru-RU" sz="96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63EFF091-B890-46BA-8617-E46B20663A2C}"/>
              </a:ext>
            </a:extLst>
          </p:cNvPr>
          <p:cNvSpPr/>
          <p:nvPr/>
        </p:nvSpPr>
        <p:spPr>
          <a:xfrm>
            <a:off x="6872683" y="1091400"/>
            <a:ext cx="1257300" cy="121158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A66F2F52-83E2-4BE4-8AF9-092B38C4D1BB}"/>
              </a:ext>
            </a:extLst>
          </p:cNvPr>
          <p:cNvSpPr/>
          <p:nvPr/>
        </p:nvSpPr>
        <p:spPr>
          <a:xfrm>
            <a:off x="5901012" y="3118487"/>
            <a:ext cx="1504950" cy="14859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>
            <a:extLst>
              <a:ext uri="{FF2B5EF4-FFF2-40B4-BE49-F238E27FC236}">
                <a16:creationId xmlns:a16="http://schemas.microsoft.com/office/drawing/2014/main" id="{8068C8B0-BF22-406C-A8D2-41E9670E0C0F}"/>
              </a:ext>
            </a:extLst>
          </p:cNvPr>
          <p:cNvSpPr/>
          <p:nvPr/>
        </p:nvSpPr>
        <p:spPr>
          <a:xfrm>
            <a:off x="3333751" y="2044066"/>
            <a:ext cx="1844040" cy="1645920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96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Равнобедренный треугольник 8">
            <a:extLst>
              <a:ext uri="{FF2B5EF4-FFF2-40B4-BE49-F238E27FC236}">
                <a16:creationId xmlns:a16="http://schemas.microsoft.com/office/drawing/2014/main" id="{270483EE-7A5A-4F10-B91A-34CCE4D2F9D0}"/>
              </a:ext>
            </a:extLst>
          </p:cNvPr>
          <p:cNvSpPr/>
          <p:nvPr/>
        </p:nvSpPr>
        <p:spPr>
          <a:xfrm>
            <a:off x="123931" y="3429000"/>
            <a:ext cx="2139880" cy="1817370"/>
          </a:xfrm>
          <a:prstGeom prst="triangl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96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Равнобедренный треугольник 9">
            <a:extLst>
              <a:ext uri="{FF2B5EF4-FFF2-40B4-BE49-F238E27FC236}">
                <a16:creationId xmlns:a16="http://schemas.microsoft.com/office/drawing/2014/main" id="{69B4F3E9-3445-4C28-8477-B1A7C7EB023B}"/>
              </a:ext>
            </a:extLst>
          </p:cNvPr>
          <p:cNvSpPr/>
          <p:nvPr/>
        </p:nvSpPr>
        <p:spPr>
          <a:xfrm>
            <a:off x="9829801" y="3429000"/>
            <a:ext cx="1844040" cy="1645920"/>
          </a:xfrm>
          <a:prstGeom prst="triangl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ru-RU" sz="96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74FEF2-A0F8-41CE-9E9F-4986A3A937FE}"/>
              </a:ext>
            </a:extLst>
          </p:cNvPr>
          <p:cNvSpPr txBox="1"/>
          <p:nvPr/>
        </p:nvSpPr>
        <p:spPr>
          <a:xfrm>
            <a:off x="7986857" y="4836797"/>
            <a:ext cx="86914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DBA40D1B-711C-4356-9FBD-0398DD2794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5171" y="2699053"/>
            <a:ext cx="2139881" cy="2560542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5EED737D-0FB7-4AAA-81E2-CFE95749799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81890" y="3324116"/>
            <a:ext cx="2139881" cy="2560542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B4FCBD26-6A06-4A3E-8BEF-51DFEC7E4B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3485" y="1977390"/>
            <a:ext cx="2139881" cy="2560542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6DD52E3A-19DC-4245-9059-3400935F68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923" y="3429000"/>
            <a:ext cx="2139881" cy="256054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3292FAD-332B-4938-BF19-D5DAE637A068}"/>
              </a:ext>
            </a:extLst>
          </p:cNvPr>
          <p:cNvSpPr txBox="1"/>
          <p:nvPr/>
        </p:nvSpPr>
        <p:spPr>
          <a:xfrm flipH="1">
            <a:off x="3900142" y="138467"/>
            <a:ext cx="5349860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 какой фигуре спряталась цифра один.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58949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072"/>
    </mc:Choice>
    <mc:Fallback xmlns="">
      <p:transition spd="slow" advTm="380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extLst>
              <a:ext uri="{FF2B5EF4-FFF2-40B4-BE49-F238E27FC236}">
                <a16:creationId xmlns:a16="http://schemas.microsoft.com/office/drawing/2014/main" id="{F2007CA5-A3D5-407A-B6B2-7831F76A70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9040" y="1983480"/>
            <a:ext cx="7914323" cy="4874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8B384DA-72AC-4D8A-A83C-F0FC65497894}"/>
              </a:ext>
            </a:extLst>
          </p:cNvPr>
          <p:cNvSpPr txBox="1"/>
          <p:nvPr/>
        </p:nvSpPr>
        <p:spPr>
          <a:xfrm>
            <a:off x="4325112" y="329184"/>
            <a:ext cx="4251420" cy="5847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Сколько птиц на ветке?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041A3B7-B4E5-445C-981E-9CD3FF242C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144" y="2367758"/>
            <a:ext cx="1493901" cy="2636296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23729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972"/>
    </mc:Choice>
    <mc:Fallback xmlns="">
      <p:transition spd="slow" advTm="1897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2">
            <a:extLst>
              <a:ext uri="{FF2B5EF4-FFF2-40B4-BE49-F238E27FC236}">
                <a16:creationId xmlns:a16="http://schemas.microsoft.com/office/drawing/2014/main" id="{DE19C98E-3136-454E-AFC8-7E0F7F9BA6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8201604"/>
              </p:ext>
            </p:extLst>
          </p:nvPr>
        </p:nvGraphicFramePr>
        <p:xfrm>
          <a:off x="2423497" y="1017270"/>
          <a:ext cx="5400000" cy="540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1953507794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3448381893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1217733626"/>
                    </a:ext>
                  </a:extLst>
                </a:gridCol>
              </a:tblGrid>
              <a:tr h="1800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 w="28575"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933132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5406022"/>
                  </a:ext>
                </a:extLst>
              </a:tr>
              <a:tr h="1800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6502516"/>
                  </a:ext>
                </a:extLst>
              </a:tr>
            </a:tbl>
          </a:graphicData>
        </a:graphic>
      </p:graphicFrame>
      <p:sp>
        <p:nvSpPr>
          <p:cNvPr id="4" name="Овал 3">
            <a:extLst>
              <a:ext uri="{FF2B5EF4-FFF2-40B4-BE49-F238E27FC236}">
                <a16:creationId xmlns:a16="http://schemas.microsoft.com/office/drawing/2014/main" id="{8D8CA1F1-8D8F-4309-81DF-B49AAE1F9912}"/>
              </a:ext>
            </a:extLst>
          </p:cNvPr>
          <p:cNvSpPr/>
          <p:nvPr/>
        </p:nvSpPr>
        <p:spPr>
          <a:xfrm>
            <a:off x="2676525" y="1291590"/>
            <a:ext cx="1165860" cy="11087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26F03C36-E4C1-4989-A332-6B25B903EE33}"/>
              </a:ext>
            </a:extLst>
          </p:cNvPr>
          <p:cNvSpPr/>
          <p:nvPr/>
        </p:nvSpPr>
        <p:spPr>
          <a:xfrm>
            <a:off x="6404610" y="3075623"/>
            <a:ext cx="1165860" cy="11087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6BF3A77D-8A33-412B-A51B-470CA7CE3A66}"/>
              </a:ext>
            </a:extLst>
          </p:cNvPr>
          <p:cNvSpPr/>
          <p:nvPr/>
        </p:nvSpPr>
        <p:spPr>
          <a:xfrm>
            <a:off x="4540567" y="4919092"/>
            <a:ext cx="1165860" cy="110871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>
            <a:extLst>
              <a:ext uri="{FF2B5EF4-FFF2-40B4-BE49-F238E27FC236}">
                <a16:creationId xmlns:a16="http://schemas.microsoft.com/office/drawing/2014/main" id="{A2D47DF1-9AAF-4CE6-AA53-AFB6496E7639}"/>
              </a:ext>
            </a:extLst>
          </p:cNvPr>
          <p:cNvSpPr/>
          <p:nvPr/>
        </p:nvSpPr>
        <p:spPr>
          <a:xfrm>
            <a:off x="4592093" y="1291590"/>
            <a:ext cx="1165860" cy="110871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>
            <a:extLst>
              <a:ext uri="{FF2B5EF4-FFF2-40B4-BE49-F238E27FC236}">
                <a16:creationId xmlns:a16="http://schemas.microsoft.com/office/drawing/2014/main" id="{E554A570-FE9E-4046-992F-D589C83B5F2D}"/>
              </a:ext>
            </a:extLst>
          </p:cNvPr>
          <p:cNvSpPr/>
          <p:nvPr/>
        </p:nvSpPr>
        <p:spPr>
          <a:xfrm>
            <a:off x="2676525" y="3075623"/>
            <a:ext cx="1165860" cy="110871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>
            <a:extLst>
              <a:ext uri="{FF2B5EF4-FFF2-40B4-BE49-F238E27FC236}">
                <a16:creationId xmlns:a16="http://schemas.microsoft.com/office/drawing/2014/main" id="{0E104559-AB41-44CC-9676-39D59FF81801}"/>
              </a:ext>
            </a:extLst>
          </p:cNvPr>
          <p:cNvSpPr/>
          <p:nvPr/>
        </p:nvSpPr>
        <p:spPr>
          <a:xfrm>
            <a:off x="6404610" y="4850512"/>
            <a:ext cx="1165860" cy="110871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A8467A31-845F-44D3-A718-3DBDB6523E65}"/>
              </a:ext>
            </a:extLst>
          </p:cNvPr>
          <p:cNvSpPr/>
          <p:nvPr/>
        </p:nvSpPr>
        <p:spPr>
          <a:xfrm>
            <a:off x="6537960" y="1360170"/>
            <a:ext cx="1032510" cy="97155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6CA35E8A-FC7D-42D4-B4A8-32F7C062E922}"/>
              </a:ext>
            </a:extLst>
          </p:cNvPr>
          <p:cNvSpPr/>
          <p:nvPr/>
        </p:nvSpPr>
        <p:spPr>
          <a:xfrm>
            <a:off x="4658768" y="3144203"/>
            <a:ext cx="1032510" cy="97155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11F9F7E0-4553-40DE-9C28-E6F64BEE395E}"/>
              </a:ext>
            </a:extLst>
          </p:cNvPr>
          <p:cNvSpPr/>
          <p:nvPr/>
        </p:nvSpPr>
        <p:spPr>
          <a:xfrm>
            <a:off x="2823210" y="4987672"/>
            <a:ext cx="1032510" cy="97155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4BB7EE4-6AED-4C22-8226-5150D562C200}"/>
              </a:ext>
            </a:extLst>
          </p:cNvPr>
          <p:cNvSpPr txBox="1"/>
          <p:nvPr/>
        </p:nvSpPr>
        <p:spPr>
          <a:xfrm>
            <a:off x="4087368" y="265176"/>
            <a:ext cx="3395225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dirty="0"/>
              <a:t>Найди какой фигуры не хватает?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31697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328"/>
    </mc:Choice>
    <mc:Fallback xmlns="">
      <p:transition spd="slow" advTm="3232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>
            <a:extLst>
              <a:ext uri="{FF2B5EF4-FFF2-40B4-BE49-F238E27FC236}">
                <a16:creationId xmlns:a16="http://schemas.microsoft.com/office/drawing/2014/main" id="{6A03D653-E5BF-4ABD-94B0-E87D0FDA04AB}"/>
              </a:ext>
            </a:extLst>
          </p:cNvPr>
          <p:cNvSpPr/>
          <p:nvPr/>
        </p:nvSpPr>
        <p:spPr>
          <a:xfrm>
            <a:off x="1014984" y="1271016"/>
            <a:ext cx="3529584" cy="35478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F9CD7967-C44C-45E6-B954-6BA733F085CC}"/>
              </a:ext>
            </a:extLst>
          </p:cNvPr>
          <p:cNvCxnSpPr/>
          <p:nvPr/>
        </p:nvCxnSpPr>
        <p:spPr>
          <a:xfrm>
            <a:off x="5797296" y="0"/>
            <a:ext cx="91440" cy="685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7D2A269-A7E4-435C-BAC3-22E631920DB0}"/>
              </a:ext>
            </a:extLst>
          </p:cNvPr>
          <p:cNvSpPr/>
          <p:nvPr/>
        </p:nvSpPr>
        <p:spPr>
          <a:xfrm>
            <a:off x="7543800" y="1344168"/>
            <a:ext cx="3410712" cy="3410712"/>
          </a:xfrm>
          <a:prstGeom prst="rect">
            <a:avLst/>
          </a:prstGeom>
          <a:solidFill>
            <a:srgbClr val="3C10F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: вправо 5">
            <a:extLst>
              <a:ext uri="{FF2B5EF4-FFF2-40B4-BE49-F238E27FC236}">
                <a16:creationId xmlns:a16="http://schemas.microsoft.com/office/drawing/2014/main" id="{AF519C9D-7D53-40DA-B95E-313D339583D7}"/>
              </a:ext>
            </a:extLst>
          </p:cNvPr>
          <p:cNvSpPr/>
          <p:nvPr/>
        </p:nvSpPr>
        <p:spPr>
          <a:xfrm>
            <a:off x="6190488" y="5870448"/>
            <a:ext cx="950976" cy="466344"/>
          </a:xfrm>
          <a:prstGeom prst="rightArrow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id="{7AF7408D-8638-4983-AFC1-9F5B2ED76D90}"/>
              </a:ext>
            </a:extLst>
          </p:cNvPr>
          <p:cNvSpPr/>
          <p:nvPr/>
        </p:nvSpPr>
        <p:spPr>
          <a:xfrm flipH="1">
            <a:off x="4613148" y="5870448"/>
            <a:ext cx="950976" cy="466344"/>
          </a:xfrm>
          <a:prstGeom prst="rightArrow">
            <a:avLst/>
          </a:prstGeom>
          <a:solidFill>
            <a:srgbClr val="FFFF0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53585DF-11ED-4C70-801B-5269EEB88604}"/>
              </a:ext>
            </a:extLst>
          </p:cNvPr>
          <p:cNvSpPr txBox="1"/>
          <p:nvPr/>
        </p:nvSpPr>
        <p:spPr>
          <a:xfrm>
            <a:off x="1646771" y="163599"/>
            <a:ext cx="8392490" cy="5232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Назови какая фигура находится справа, а какая слева.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4616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367"/>
    </mc:Choice>
    <mc:Fallback xmlns="">
      <p:transition spd="slow" advTm="293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E8AB0372-D9AD-4CD2-A6B3-02E670E7E39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625" b="98250" l="0" r="100000">
                        <a14:foregroundMark x1="46528" y1="31500" x2="46528" y2="31500"/>
                        <a14:foregroundMark x1="32639" y1="28375" x2="32639" y2="28375"/>
                        <a14:foregroundMark x1="52083" y1="6375" x2="52083" y2="6375"/>
                        <a14:foregroundMark x1="47222" y1="91250" x2="47222" y2="91250"/>
                        <a14:foregroundMark x1="52778" y1="96000" x2="52778" y2="96000"/>
                        <a14:foregroundMark x1="50000" y1="98250" x2="50000" y2="9825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3054096" y="1529757"/>
            <a:ext cx="585114" cy="5328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207B12A-0E77-4EA7-9A1C-6CD95743DC8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8534" y="1183684"/>
            <a:ext cx="978408" cy="5328366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88C5B19-1857-4F16-9518-5D2863E857E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35059" y="1089199"/>
            <a:ext cx="1791519" cy="5328366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FF7AB1D-216F-4CD4-A078-62247DB5544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58658" y="1183684"/>
            <a:ext cx="1380041" cy="532836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0A9FA10-4079-402B-8DF1-4D9157D3F9C2}"/>
              </a:ext>
            </a:extLst>
          </p:cNvPr>
          <p:cNvSpPr txBox="1"/>
          <p:nvPr/>
        </p:nvSpPr>
        <p:spPr>
          <a:xfrm>
            <a:off x="2715768" y="208790"/>
            <a:ext cx="7777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Назови   какого цвета карандаш самый тонкий и какого цвета самый толстый.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29476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5796"/>
    </mc:Choice>
    <mc:Fallback xmlns="">
      <p:transition spd="slow" advTm="3579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EA0C0EE2-31EE-4E45-868B-A49304A1B7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492927"/>
            <a:ext cx="3429497" cy="5872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F926C6CF-31C0-49CD-95DA-B37A85CAEF4B}"/>
              </a:ext>
            </a:extLst>
          </p:cNvPr>
          <p:cNvSpPr/>
          <p:nvPr/>
        </p:nvSpPr>
        <p:spPr>
          <a:xfrm>
            <a:off x="957770" y="1144768"/>
            <a:ext cx="418115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i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/>
              </a:rPr>
              <a:t>Единица, единица –</a:t>
            </a:r>
            <a:b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000" i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/>
              </a:rPr>
              <a:t>Цифра тонкая, как спица.</a:t>
            </a:r>
            <a:b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000" i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/>
              </a:rPr>
              <a:t>Очень стройная она,</a:t>
            </a:r>
            <a:b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000" i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/>
              </a:rPr>
              <a:t>Всем и каждому видна.</a:t>
            </a:r>
            <a:b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000" i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/>
              </a:rPr>
              <a:t>Первой песенку поёт,</a:t>
            </a:r>
            <a:b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000" i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/>
              </a:rPr>
              <a:t>Первой в пляс всегда идёт.</a:t>
            </a:r>
            <a:b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000" i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/>
              </a:rPr>
              <a:t>С этой цифры каждый день</a:t>
            </a:r>
            <a:b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000" i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/>
              </a:rPr>
              <a:t>Мы ведём отсчёт всех дел.</a:t>
            </a:r>
            <a:b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000" i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/>
              </a:rPr>
              <a:t>Есть девиз отличный, дети,</a:t>
            </a:r>
            <a:b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000" i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/>
              </a:rPr>
              <a:t>Что один за всё в ответе,</a:t>
            </a:r>
            <a:b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000" i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/>
              </a:rPr>
              <a:t>Мушкетёры чтут его,</a:t>
            </a:r>
            <a:b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000" i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/>
              </a:rPr>
              <a:t>Рвутся в бой за одного.</a:t>
            </a:r>
            <a:endParaRPr lang="ru-RU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53749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305"/>
    </mc:Choice>
    <mc:Fallback xmlns="">
      <p:transition spd="slow" advTm="293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FD567D5-D6A7-4442-8A68-3B59AA95DA15}"/>
              </a:ext>
            </a:extLst>
          </p:cNvPr>
          <p:cNvSpPr txBox="1"/>
          <p:nvPr/>
        </p:nvSpPr>
        <p:spPr>
          <a:xfrm>
            <a:off x="4044322" y="256032"/>
            <a:ext cx="3604256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400" dirty="0"/>
              <a:t>На, что похожа единица ?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E771E4D-A9D7-4DBD-A272-1784D29B64D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6834" y="1552507"/>
            <a:ext cx="2687950" cy="3752986"/>
          </a:xfrm>
          <a:prstGeom prst="rect">
            <a:avLst/>
          </a:prstGeom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C644CDDD-72B6-4877-9092-06D93CF44C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0032" y="1264347"/>
            <a:ext cx="2452027" cy="4634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8">
            <a:extLst>
              <a:ext uri="{FF2B5EF4-FFF2-40B4-BE49-F238E27FC236}">
                <a16:creationId xmlns:a16="http://schemas.microsoft.com/office/drawing/2014/main" id="{FA3B0F45-E3E4-42B9-B8B0-BEA4860E699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58071A-4D55-4351-B817-06179BCDD83F}"/>
              </a:ext>
            </a:extLst>
          </p:cNvPr>
          <p:cNvSpPr txBox="1"/>
          <p:nvPr/>
        </p:nvSpPr>
        <p:spPr>
          <a:xfrm>
            <a:off x="8613648" y="2856535"/>
            <a:ext cx="34161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Единица – это птица,</a:t>
            </a:r>
          </a:p>
          <a:p>
            <a:pPr algn="ctr"/>
            <a:r>
              <a:rPr lang="ru-RU" dirty="0"/>
              <a:t>Длинный клюв, сама – как спица</a:t>
            </a:r>
          </a:p>
          <a:p>
            <a:pPr algn="ctr"/>
            <a:r>
              <a:rPr lang="ru-RU" dirty="0"/>
              <a:t>Просто птица мало ела</a:t>
            </a:r>
          </a:p>
          <a:p>
            <a:pPr algn="ctr"/>
            <a:r>
              <a:rPr lang="ru-RU" dirty="0"/>
              <a:t>И немного похудела.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9AF11E0-DAB6-4C6A-BFD4-FA3A1127A38D}"/>
              </a:ext>
            </a:extLst>
          </p:cNvPr>
          <p:cNvSpPr txBox="1"/>
          <p:nvPr/>
        </p:nvSpPr>
        <p:spPr>
          <a:xfrm>
            <a:off x="656834" y="5679086"/>
            <a:ext cx="33166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Похожа единица на крючок, </a:t>
            </a:r>
          </a:p>
          <a:p>
            <a:r>
              <a:rPr lang="ru-RU" dirty="0"/>
              <a:t>А может, на обломанный сучок.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96848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893"/>
    </mc:Choice>
    <mc:Fallback xmlns="">
      <p:transition spd="slow" advTm="2189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62B251F-A3B6-46E0-9842-3354082CCE8C}"/>
              </a:ext>
            </a:extLst>
          </p:cNvPr>
          <p:cNvSpPr/>
          <p:nvPr/>
        </p:nvSpPr>
        <p:spPr>
          <a:xfrm>
            <a:off x="311600" y="1366897"/>
            <a:ext cx="508101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i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 одиночку день за днём</a:t>
            </a:r>
            <a:b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3200" i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Сторожит Дружок наш дом.</a:t>
            </a:r>
            <a:b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3200" i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Мама удивляется:</a:t>
            </a:r>
            <a:br>
              <a:rPr lang="ru-RU" sz="3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3200" i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Как один справляется?</a:t>
            </a:r>
            <a:endParaRPr lang="ru-RU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30DB0473-45F2-4D24-8CAD-55A7320CDF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11278" y="750569"/>
            <a:ext cx="5351119" cy="5126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45690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06"/>
    </mc:Choice>
    <mc:Fallback xmlns="">
      <p:transition spd="slow" advTm="1100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0A9D359-544B-4467-858F-E0424CB499AD}"/>
              </a:ext>
            </a:extLst>
          </p:cNvPr>
          <p:cNvSpPr/>
          <p:nvPr/>
        </p:nvSpPr>
        <p:spPr>
          <a:xfrm>
            <a:off x="368808" y="1192060"/>
            <a:ext cx="39928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/>
              </a:rPr>
              <a:t>Один в саванне слон стоит,</a:t>
            </a:r>
            <a:b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000" i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/>
              </a:rPr>
              <a:t>И день молчит, и ночь молчит.</a:t>
            </a:r>
            <a:b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000" i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/>
              </a:rPr>
              <a:t>Ему так скучно одному…</a:t>
            </a:r>
          </a:p>
          <a:p>
            <a:r>
              <a:rPr lang="ru-RU" sz="2000" i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Open Sans"/>
              </a:rPr>
              <a:t>Давай, пошлем письмо ему!</a:t>
            </a:r>
            <a:endParaRPr lang="ru-RU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75F8CE36-794D-47DD-BEA1-EE332831C7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605046" y="615988"/>
            <a:ext cx="7318730" cy="4861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>
            <a:extLst>
              <a:ext uri="{FF2B5EF4-FFF2-40B4-BE49-F238E27FC236}">
                <a16:creationId xmlns:a16="http://schemas.microsoft.com/office/drawing/2014/main" id="{EFDECEDA-C0A9-466A-A61A-6ED42EB98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7631" y="3249115"/>
            <a:ext cx="2409561" cy="2622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09105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763"/>
    </mc:Choice>
    <mc:Fallback xmlns="">
      <p:transition spd="slow" advTm="1476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0EDE549-72F5-4071-B783-642A80F9EB48}"/>
              </a:ext>
            </a:extLst>
          </p:cNvPr>
          <p:cNvSpPr/>
          <p:nvPr/>
        </p:nvSpPr>
        <p:spPr>
          <a:xfrm>
            <a:off x="908304" y="3689925"/>
            <a:ext cx="38740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i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 небе солнышко одно,</a:t>
            </a:r>
            <a:b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800" i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Согревает всех оно.</a:t>
            </a:r>
            <a:b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99E29030-B92B-458D-9001-2EE857D66DA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6632" y="-234291"/>
            <a:ext cx="6565392" cy="6587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EDE4AF6-D5B2-4C93-A0CF-4D7BFBBCEA97}"/>
              </a:ext>
            </a:extLst>
          </p:cNvPr>
          <p:cNvSpPr/>
          <p:nvPr/>
        </p:nvSpPr>
        <p:spPr>
          <a:xfrm>
            <a:off x="1182624" y="1024128"/>
            <a:ext cx="3874008" cy="15696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Ты весь мир обогреваешь,</a:t>
            </a:r>
            <a:b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И усталости не знаешь,</a:t>
            </a:r>
            <a:b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Улыбаешься в оконце,</a:t>
            </a:r>
            <a:b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А зовут тебя все…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129673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974"/>
    </mc:Choice>
    <mc:Fallback xmlns="">
      <p:transition spd="slow" advTm="1697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E60DAF3-27BB-4CA8-9DB2-EFBEA708FB9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5171" y="96950"/>
            <a:ext cx="6761050" cy="6761050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317A9B7-4C87-440F-882D-7A80368EB495}"/>
              </a:ext>
            </a:extLst>
          </p:cNvPr>
          <p:cNvSpPr/>
          <p:nvPr/>
        </p:nvSpPr>
        <p:spPr>
          <a:xfrm>
            <a:off x="1027176" y="3864787"/>
            <a:ext cx="28133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Sans Pro" panose="020B0503030403020204" pitchFamily="34" charset="0"/>
              </a:rPr>
              <a:t>Ночью на небе луна</a:t>
            </a:r>
            <a:b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ource Sans Pro" panose="020B0503030403020204" pitchFamily="34" charset="0"/>
              </a:rPr>
              <a:t>Среди тысяч звезд одна</a:t>
            </a: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2ADFBA70-016F-4C8A-B825-362F00494BB9}"/>
              </a:ext>
            </a:extLst>
          </p:cNvPr>
          <p:cNvSpPr/>
          <p:nvPr/>
        </p:nvSpPr>
        <p:spPr>
          <a:xfrm>
            <a:off x="697992" y="1347508"/>
            <a:ext cx="3471672" cy="13234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0000"/>
                </a:solidFill>
                <a:latin typeface="Open Sans"/>
              </a:rPr>
              <a:t> 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Освещает ночью путь,</a:t>
            </a:r>
            <a:b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Звездам не дает заснуть.</a:t>
            </a:r>
            <a:b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Пусть все спят, ей не до сна,</a:t>
            </a:r>
            <a:b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В небе светит нам…</a:t>
            </a:r>
            <a:endParaRPr lang="ru-RU" sz="20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69018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332"/>
    </mc:Choice>
    <mc:Fallback xmlns="">
      <p:transition spd="slow" advTm="2033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CA35668E-7EAA-4A43-9A7B-72C58867BC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1147" y="815505"/>
            <a:ext cx="7291578" cy="5832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517E380-AFBC-4851-BF65-A58C95AF0BF7}"/>
              </a:ext>
            </a:extLst>
          </p:cNvPr>
          <p:cNvSpPr txBox="1"/>
          <p:nvPr/>
        </p:nvSpPr>
        <p:spPr>
          <a:xfrm>
            <a:off x="4087368" y="210312"/>
            <a:ext cx="55204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Как правильно писать цифру один.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96523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694"/>
    </mc:Choice>
    <mc:Fallback xmlns="">
      <p:transition spd="slow" advTm="3369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63E0211-6508-4EF1-86E5-BF6FF1ADB6B0}"/>
              </a:ext>
            </a:extLst>
          </p:cNvPr>
          <p:cNvSpPr txBox="1"/>
          <p:nvPr/>
        </p:nvSpPr>
        <p:spPr>
          <a:xfrm>
            <a:off x="550908" y="667512"/>
            <a:ext cx="9418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3FB3E1-7082-4D30-A891-B6084CA4463A}"/>
              </a:ext>
            </a:extLst>
          </p:cNvPr>
          <p:cNvSpPr txBox="1"/>
          <p:nvPr/>
        </p:nvSpPr>
        <p:spPr>
          <a:xfrm>
            <a:off x="5402148" y="2660672"/>
            <a:ext cx="9418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b="1" dirty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6222EDA-C7AD-4D7A-91D3-66CF2C80C73D}"/>
              </a:ext>
            </a:extLst>
          </p:cNvPr>
          <p:cNvSpPr txBox="1"/>
          <p:nvPr/>
        </p:nvSpPr>
        <p:spPr>
          <a:xfrm>
            <a:off x="8373858" y="2322112"/>
            <a:ext cx="9418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48DF234-F14D-4B58-B817-FBE05CC47049}"/>
              </a:ext>
            </a:extLst>
          </p:cNvPr>
          <p:cNvSpPr txBox="1"/>
          <p:nvPr/>
        </p:nvSpPr>
        <p:spPr>
          <a:xfrm>
            <a:off x="10029171" y="383120"/>
            <a:ext cx="9418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B8931A4-97F1-4836-BC80-2A25C0351DD7}"/>
              </a:ext>
            </a:extLst>
          </p:cNvPr>
          <p:cNvSpPr txBox="1"/>
          <p:nvPr/>
        </p:nvSpPr>
        <p:spPr>
          <a:xfrm>
            <a:off x="8844774" y="4919008"/>
            <a:ext cx="1040670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45C41E17-608B-4885-9935-4F3956813A28}"/>
              </a:ext>
            </a:extLst>
          </p:cNvPr>
          <p:cNvSpPr/>
          <p:nvPr/>
        </p:nvSpPr>
        <p:spPr>
          <a:xfrm>
            <a:off x="2826892" y="4839588"/>
            <a:ext cx="1040670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7DE4456C-42A3-4F4B-9CB3-D683165645F0}"/>
              </a:ext>
            </a:extLst>
          </p:cNvPr>
          <p:cNvSpPr/>
          <p:nvPr/>
        </p:nvSpPr>
        <p:spPr>
          <a:xfrm>
            <a:off x="4660068" y="721680"/>
            <a:ext cx="1040670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6862FA39-DD95-44BE-9B59-4053D2381372}"/>
              </a:ext>
            </a:extLst>
          </p:cNvPr>
          <p:cNvSpPr/>
          <p:nvPr/>
        </p:nvSpPr>
        <p:spPr>
          <a:xfrm>
            <a:off x="5492335" y="4919008"/>
            <a:ext cx="1040670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AB980F19-7BD3-4270-B010-2D4D34A80E81}"/>
              </a:ext>
            </a:extLst>
          </p:cNvPr>
          <p:cNvSpPr/>
          <p:nvPr/>
        </p:nvSpPr>
        <p:spPr>
          <a:xfrm>
            <a:off x="10661698" y="3723788"/>
            <a:ext cx="1040670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DF950E04-B42D-4D81-9126-06B61304D623}"/>
              </a:ext>
            </a:extLst>
          </p:cNvPr>
          <p:cNvSpPr/>
          <p:nvPr/>
        </p:nvSpPr>
        <p:spPr>
          <a:xfrm>
            <a:off x="850647" y="2900596"/>
            <a:ext cx="1040670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id="{DED7120D-D18E-42A8-B98A-E562F5519CA9}"/>
              </a:ext>
            </a:extLst>
          </p:cNvPr>
          <p:cNvSpPr/>
          <p:nvPr/>
        </p:nvSpPr>
        <p:spPr>
          <a:xfrm>
            <a:off x="6941952" y="704088"/>
            <a:ext cx="1040670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9B4108A2-3CBD-4A0E-A495-34AEFD51A882}"/>
              </a:ext>
            </a:extLst>
          </p:cNvPr>
          <p:cNvSpPr/>
          <p:nvPr/>
        </p:nvSpPr>
        <p:spPr>
          <a:xfrm>
            <a:off x="2880525" y="1490008"/>
            <a:ext cx="1040670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802A4C1-2B00-43E1-984D-AC67FF02C300}"/>
              </a:ext>
            </a:extLst>
          </p:cNvPr>
          <p:cNvSpPr txBox="1"/>
          <p:nvPr/>
        </p:nvSpPr>
        <p:spPr>
          <a:xfrm>
            <a:off x="4306818" y="121510"/>
            <a:ext cx="3411703" cy="5232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Найди цифру – один.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69997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684"/>
    </mc:Choice>
    <mc:Fallback xmlns="">
      <p:transition spd="slow" advTm="2768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5.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4|4.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5.2|3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2|7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0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2.9|2.5|2.4|2.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6.1|3.7|3.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"/>
</p:tagLst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457</TotalTime>
  <Words>156</Words>
  <Application>Microsoft Office PowerPoint</Application>
  <PresentationFormat>Широкоэкранный</PresentationFormat>
  <Paragraphs>44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Open Sans</vt:lpstr>
      <vt:lpstr>Source Sans Pro</vt:lpstr>
      <vt:lpstr>Trebuchet MS</vt:lpstr>
      <vt:lpstr>Office Theme</vt:lpstr>
      <vt:lpstr>Тема: «Знакомство с  цифрой 1»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Инна</dc:creator>
  <cp:lastModifiedBy>Анастасия Чернышева</cp:lastModifiedBy>
  <cp:revision>40</cp:revision>
  <dcterms:created xsi:type="dcterms:W3CDTF">2021-01-08T13:09:02Z</dcterms:created>
  <dcterms:modified xsi:type="dcterms:W3CDTF">2021-05-30T15:51:46Z</dcterms:modified>
</cp:coreProperties>
</file>