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67" r:id="rId2"/>
    <p:sldId id="296" r:id="rId3"/>
    <p:sldId id="269" r:id="rId4"/>
    <p:sldId id="270" r:id="rId5"/>
    <p:sldId id="271" r:id="rId6"/>
    <p:sldId id="272" r:id="rId7"/>
    <p:sldId id="273" r:id="rId8"/>
    <p:sldId id="274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7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ветлана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75" autoAdjust="0"/>
    <p:restoredTop sz="94660"/>
  </p:normalViewPr>
  <p:slideViewPr>
    <p:cSldViewPr>
      <p:cViewPr varScale="1">
        <p:scale>
          <a:sx n="115" d="100"/>
          <a:sy n="115" d="100"/>
        </p:scale>
        <p:origin x="1050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0B19799-29A7-4506-BBC5-8AFB45EA77D2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BC0B8E2-717C-4B4E-8D6B-DB39D448C8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BE47B3-9919-47D3-913F-0100288E409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978E23F-C16C-48E9-BA18-5D03069041D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A9A74-1611-4C83-BFEA-1290F6E02AA5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3A48D-4197-4521-914B-118B9575E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605EC-6F7B-4BE2-81A9-FB271BA2035F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97959-6EE4-49B9-9F54-3CA9441B9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72272-E005-4CDF-97C3-8D0E7391D5E0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7B08E-A0D4-4F2C-8BCF-DA93E8B9C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9CA2E-F050-4BE8-AE94-10D0246C26ED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09066-CF21-43E5-8015-34C453277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3673D-6643-4186-B804-C37403F6CCE6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62587-5DE6-4180-AC8B-6D1B68D1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2AFCEB-4DCD-4F4F-AF23-00438ACA18CC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A19B1-B52B-486B-B42B-0A44E8ABED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C3549-6147-44CA-A5F7-E3DB6DF9DE47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C3B51-920A-4C97-8F3D-4B9081CB0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151A5-479C-4356-8C41-C5787D221FF2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36DDF-F03F-44C4-8881-29D225A5E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F8784-BDE0-4AF2-B060-882A4419FC85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6EFB4-348E-4039-8EE5-CEA9BAB18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667D5-90C3-43ED-9360-FC0ABCC3F11F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6420E-067D-4156-AB09-6B85D77DD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FB22A-AA3E-4A5E-A9F8-FE07CA3936D4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38DC5-7BCE-439B-A123-8E422345AA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A376FB-F5B5-4BA7-BA46-F7FF57F620CE}" type="datetimeFigureOut">
              <a:rPr lang="ru-RU"/>
              <a:pPr>
                <a:defRPr/>
              </a:pPr>
              <a:t>20.11.2020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65A5F8-944E-407E-8770-40237CEB4E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29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jpeg"/><Relationship Id="rId2" Type="http://schemas.openxmlformats.org/officeDocument/2006/relationships/audio" Target="file:///E:\&#1048;&#1089;&#1090;&#1086;&#1088;&#1080;&#1095;&#1077;&#1082;&#1072;&#1103;%20&#1080;&#1075;&#1088;&#1072;\Smuglyanka_vechnaya_pesnya_-_Smuglyanka_(Gybka.com).mp3" TargetMode="External"/><Relationship Id="rId1" Type="http://schemas.microsoft.com/office/2007/relationships/media" Target="file:///E:\&#1048;&#1089;&#1090;&#1086;&#1088;&#1080;&#1095;&#1077;&#1082;&#1072;&#1103;%20&#1080;&#1075;&#1088;&#1072;\Smuglyanka_vechnaya_pesnya_-_Smuglyanka_(Gybka.com).mp3" TargetMode="External"/><Relationship Id="rId6" Type="http://schemas.openxmlformats.org/officeDocument/2006/relationships/slide" Target="slide3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9.xml"/><Relationship Id="rId4" Type="http://schemas.openxmlformats.org/officeDocument/2006/relationships/slide" Target="slid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6.png"/><Relationship Id="rId2" Type="http://schemas.openxmlformats.org/officeDocument/2006/relationships/audio" Target="file:///E:\&#1048;&#1089;&#1090;&#1086;&#1088;&#1080;&#1095;&#1077;&#1082;&#1072;&#1103;%20&#1080;&#1075;&#1088;&#1072;\&#1057;&#1086;&#1074;&#1077;&#1090;&#1089;&#1082;&#1080;&#1077;%20&#1074;&#1086;&#1077;&#1085;&#1085;&#1099;&#1077;%20&#1087;&#1077;&#1089;&#1085;&#1080;%20-%20&#1042;%20&#1079;&#1077;&#1084;&#1083;&#1103;&#1085;&#1082;&#1077;_(Audio-VK4.ru).mp3" TargetMode="External"/><Relationship Id="rId1" Type="http://schemas.microsoft.com/office/2007/relationships/media" Target="file:///E:\&#1048;&#1089;&#1090;&#1086;&#1088;&#1080;&#1095;&#1077;&#1082;&#1072;&#1103;%20&#1080;&#1075;&#1088;&#1072;\&#1057;&#1086;&#1074;&#1077;&#1090;&#1089;&#1082;&#1080;&#1077;%20&#1074;&#1086;&#1077;&#1085;&#1085;&#1099;&#1077;%20&#1087;&#1077;&#1089;&#1085;&#1080;%20-%20&#1042;%20&#1079;&#1077;&#1084;&#1083;&#1103;&#1085;&#1082;&#1077;_(Audio-VK4.ru).mp3" TargetMode="Externa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image" Target="../media/image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7.png"/><Relationship Id="rId2" Type="http://schemas.openxmlformats.org/officeDocument/2006/relationships/audio" Target="file:///E:\&#1048;&#1089;&#1090;&#1086;&#1088;&#1080;&#1095;&#1077;&#1082;&#1072;&#1103;%20&#1080;&#1075;&#1088;&#1072;\&#1042;&#1054;&#1042;%20-%20&#1053;&#1072;%20&#1073;&#1077;&#1079;&#1099;&#1084;&#1103;&#1085;&#1085;&#1086;&#1081;%20&#1074;&#1099;&#1089;&#1086;&#1090;&#1077;._(Audio-VK4.ru).mp3" TargetMode="External"/><Relationship Id="rId1" Type="http://schemas.microsoft.com/office/2007/relationships/media" Target="file:///E:\&#1048;&#1089;&#1090;&#1086;&#1088;&#1080;&#1095;&#1077;&#1082;&#1072;&#1103;%20&#1080;&#1075;&#1088;&#1072;\&#1042;&#1054;&#1042;%20-%20&#1053;&#1072;%20&#1073;&#1077;&#1079;&#1099;&#1084;&#1103;&#1085;&#1085;&#1086;&#1081;%20&#1074;&#1099;&#1089;&#1086;&#1090;&#1077;._(Audio-VK4.ru).mp3" TargetMode="Externa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image" Target="../media/image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5.jpeg"/><Relationship Id="rId2" Type="http://schemas.openxmlformats.org/officeDocument/2006/relationships/audio" Target="file:///E:\&#1048;&#1089;&#1090;&#1086;&#1088;&#1080;&#1095;&#1077;&#1082;&#1072;&#1103;%20&#1080;&#1075;&#1088;&#1072;\&#1058;&#1077;&#1084;&#1085;&#1072;&#1103;%20&#1085;&#1086;&#1095;&#1100;.mp3" TargetMode="External"/><Relationship Id="rId1" Type="http://schemas.microsoft.com/office/2007/relationships/media" Target="file:///E:\&#1048;&#1089;&#1090;&#1086;&#1088;&#1080;&#1095;&#1077;&#1082;&#1072;&#1103;%20&#1080;&#1075;&#1088;&#1072;\&#1058;&#1077;&#1084;&#1085;&#1072;&#1103;%20&#1085;&#1086;&#1095;&#1100;.mp3" TargetMode="External"/><Relationship Id="rId6" Type="http://schemas.openxmlformats.org/officeDocument/2006/relationships/slide" Target="slide3.xml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9.png"/><Relationship Id="rId2" Type="http://schemas.openxmlformats.org/officeDocument/2006/relationships/audio" Target="file:///E:\&#1048;&#1089;&#1090;&#1086;&#1088;&#1080;&#1095;&#1077;&#1082;&#1072;&#1103;%20&#1080;&#1075;&#1088;&#1072;\&#1053;&#1077;&#1080;&#1079;&#1074;&#1077;&#1089;&#1090;&#1077;&#1085;%20-%20&#1076;&#1077;&#1089;&#1103;&#1090;&#1099;&#1081;%20&#1085;&#1072;&#1096;%20&#1076;&#1077;&#1089;&#1072;&#1085;&#1090;&#1085;&#1099;&#1081;%20&#1073;&#1072;&#1090;&#1072;&#1083;&#1100;&#1086;&#1085;_(Audio-VK4.ru).mp3" TargetMode="External"/><Relationship Id="rId1" Type="http://schemas.microsoft.com/office/2007/relationships/media" Target="file:///E:\&#1048;&#1089;&#1090;&#1086;&#1088;&#1080;&#1095;&#1077;&#1082;&#1072;&#1103;%20&#1080;&#1075;&#1088;&#1072;\&#1053;&#1077;&#1080;&#1079;&#1074;&#1077;&#1089;&#1090;&#1077;&#1085;%20-%20&#1076;&#1077;&#1089;&#1103;&#1090;&#1099;&#1081;%20&#1085;&#1072;&#1096;%20&#1076;&#1077;&#1089;&#1072;&#1085;&#1090;&#1085;&#1099;&#1081;%20&#1073;&#1072;&#1090;&#1072;&#1083;&#1100;&#1086;&#1085;_(Audio-VK4.ru).mp3" TargetMode="Externa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slide" Target="slide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29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4.xml"/><Relationship Id="rId18" Type="http://schemas.openxmlformats.org/officeDocument/2006/relationships/slide" Target="slide21.xml"/><Relationship Id="rId26" Type="http://schemas.openxmlformats.org/officeDocument/2006/relationships/slide" Target="slide23.xml"/><Relationship Id="rId3" Type="http://schemas.openxmlformats.org/officeDocument/2006/relationships/slide" Target="slide5.xml"/><Relationship Id="rId21" Type="http://schemas.openxmlformats.org/officeDocument/2006/relationships/slide" Target="slide24.xml"/><Relationship Id="rId7" Type="http://schemas.openxmlformats.org/officeDocument/2006/relationships/slide" Target="slide8.xml"/><Relationship Id="rId12" Type="http://schemas.openxmlformats.org/officeDocument/2006/relationships/slide" Target="slide15.xml"/><Relationship Id="rId17" Type="http://schemas.openxmlformats.org/officeDocument/2006/relationships/slide" Target="slide19.xml"/><Relationship Id="rId25" Type="http://schemas.openxmlformats.org/officeDocument/2006/relationships/slide" Target="slide18.xml"/><Relationship Id="rId2" Type="http://schemas.openxmlformats.org/officeDocument/2006/relationships/image" Target="../media/image3.png"/><Relationship Id="rId16" Type="http://schemas.openxmlformats.org/officeDocument/2006/relationships/slide" Target="slide20.xml"/><Relationship Id="rId20" Type="http://schemas.openxmlformats.org/officeDocument/2006/relationships/slide" Target="slide2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13.xml"/><Relationship Id="rId5" Type="http://schemas.openxmlformats.org/officeDocument/2006/relationships/slide" Target="slide6.xml"/><Relationship Id="rId15" Type="http://schemas.openxmlformats.org/officeDocument/2006/relationships/slide" Target="slide17.xml"/><Relationship Id="rId23" Type="http://schemas.openxmlformats.org/officeDocument/2006/relationships/slide" Target="slide27.xml"/><Relationship Id="rId10" Type="http://schemas.openxmlformats.org/officeDocument/2006/relationships/slide" Target="slide11.xml"/><Relationship Id="rId19" Type="http://schemas.openxmlformats.org/officeDocument/2006/relationships/slide" Target="slide22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6.xml"/><Relationship Id="rId22" Type="http://schemas.openxmlformats.org/officeDocument/2006/relationships/slide" Target="slide26.xml"/><Relationship Id="rId27" Type="http://schemas.openxmlformats.org/officeDocument/2006/relationships/slide" Target="slide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slide" Target="slide3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dmin\Desktop\Акция 75 дней до Победы\1.jpg"/>
          <p:cNvPicPr>
            <a:picLocks noChangeAspect="1" noChangeArrowheads="1"/>
          </p:cNvPicPr>
          <p:nvPr/>
        </p:nvPicPr>
        <p:blipFill>
          <a:blip r:embed="rId2" cstate="print">
            <a:lum contrast="-64000"/>
          </a:blip>
          <a:srcRect l="5996" r="522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769" y="356394"/>
            <a:ext cx="13192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397808">
            <a:off x="7715250" y="55563"/>
            <a:ext cx="13192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рямоугольник 4"/>
          <p:cNvSpPr>
            <a:spLocks noChangeArrowheads="1"/>
          </p:cNvSpPr>
          <p:nvPr/>
        </p:nvSpPr>
        <p:spPr bwMode="auto">
          <a:xfrm>
            <a:off x="1714480" y="1357298"/>
            <a:ext cx="807085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4400" b="1" dirty="0">
              <a:solidFill>
                <a:srgbClr val="FFC000"/>
              </a:solidFill>
              <a:latin typeface="Bookman Old Style" pitchFamily="18" charset="0"/>
              <a:ea typeface="GungsuhChe" pitchFamily="49" charset="-127"/>
            </a:endParaRPr>
          </a:p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ea typeface="GungsuhChe" pitchFamily="49" charset="-127"/>
              </a:rPr>
              <a:t>Живая память </a:t>
            </a:r>
          </a:p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ea typeface="GungsuhChe" pitchFamily="49" charset="-127"/>
              </a:rPr>
              <a:t>потомков </a:t>
            </a:r>
          </a:p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Bookman Old Style" pitchFamily="18" charset="0"/>
                <a:ea typeface="GungsuhChe" pitchFamily="49" charset="-127"/>
              </a:rPr>
              <a:t>Победы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Bookman Old Style" pitchFamily="18" charset="0"/>
              <a:ea typeface="GungsuhChe" pitchFamily="49" charset="-127"/>
            </a:endParaRPr>
          </a:p>
        </p:txBody>
      </p:sp>
      <p:sp>
        <p:nvSpPr>
          <p:cNvPr id="14341" name="TextBox 9"/>
          <p:cNvSpPr txBox="1">
            <a:spLocks noChangeArrowheads="1"/>
          </p:cNvSpPr>
          <p:nvPr/>
        </p:nvSpPr>
        <p:spPr bwMode="auto">
          <a:xfrm>
            <a:off x="1071538" y="214290"/>
            <a:ext cx="6643734" cy="954107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Игра – викторина, 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ookman Old Style" pitchFamily="18" charset="0"/>
            </a:endParaRP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посвященная </a:t>
            </a: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ookman Old Style" pitchFamily="18" charset="0"/>
              </a:rPr>
              <a:t>Дню Победы</a:t>
            </a:r>
          </a:p>
        </p:txBody>
      </p:sp>
      <p:sp>
        <p:nvSpPr>
          <p:cNvPr id="14342" name="TextBox 11"/>
          <p:cNvSpPr txBox="1">
            <a:spLocks noChangeArrowheads="1"/>
          </p:cNvSpPr>
          <p:nvPr/>
        </p:nvSpPr>
        <p:spPr bwMode="auto">
          <a:xfrm>
            <a:off x="3492500" y="6308725"/>
            <a:ext cx="3816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Bookman Old Style" pitchFamily="18" charset="0"/>
              </a:rPr>
              <a:t> </a:t>
            </a:r>
          </a:p>
        </p:txBody>
      </p:sp>
      <p:sp>
        <p:nvSpPr>
          <p:cNvPr id="17" name="Скругленный прямоугольник 16">
            <a:hlinkClick r:id="rId4" action="ppaction://hlinksldjump"/>
          </p:cNvPr>
          <p:cNvSpPr/>
          <p:nvPr/>
        </p:nvSpPr>
        <p:spPr>
          <a:xfrm>
            <a:off x="285720" y="6143644"/>
            <a:ext cx="1440160" cy="36004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  <a:hlinkClick r:id="rId4" action="ppaction://hlinksldjump"/>
              </a:rPr>
              <a:t>Автор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Bookman Old Style" pitchFamily="18" charset="0"/>
              </a:rPr>
              <a:t> </a:t>
            </a:r>
          </a:p>
        </p:txBody>
      </p:sp>
      <p:sp>
        <p:nvSpPr>
          <p:cNvPr id="18" name="Скругленный прямоугольник 17">
            <a:hlinkClick r:id="rId5" action="ppaction://hlinksldjump"/>
          </p:cNvPr>
          <p:cNvSpPr/>
          <p:nvPr/>
        </p:nvSpPr>
        <p:spPr>
          <a:xfrm>
            <a:off x="6084168" y="6165304"/>
            <a:ext cx="2448272" cy="36004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ookman Old Style" pitchFamily="18" charset="0"/>
              </a:rPr>
              <a:t>Играть</a:t>
            </a:r>
            <a:endParaRPr lang="ru-RU" sz="2000" b="1" u="sng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Bookman Old Style" pitchFamily="18" charset="0"/>
              <a:hlinkClick r:id="rId6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admin\Desktop\Акция 75 дней до Победы\131951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643042" y="5929330"/>
            <a:ext cx="6072188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Bookman Old Style" pitchFamily="18" charset="0"/>
              </a:rPr>
              <a:t>Иван Степанович Конев</a:t>
            </a:r>
          </a:p>
        </p:txBody>
      </p:sp>
      <p:sp>
        <p:nvSpPr>
          <p:cNvPr id="23554" name="AutoShape 4"/>
          <p:cNvSpPr>
            <a:spLocks noChangeArrowheads="1"/>
          </p:cNvSpPr>
          <p:nvPr/>
        </p:nvSpPr>
        <p:spPr bwMode="auto">
          <a:xfrm>
            <a:off x="7572375" y="214313"/>
            <a:ext cx="1368425" cy="1223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/>
              <a:t>20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827088" y="1714500"/>
            <a:ext cx="7459662" cy="3875088"/>
          </a:xfrm>
          <a:prstGeom prst="wedgeEllipseCallout">
            <a:avLst>
              <a:gd name="adj1" fmla="val 39312"/>
              <a:gd name="adj2" fmla="val -60773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В честь какого полководца в Москве произведен салют первой победы?</a:t>
            </a:r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428596" y="214290"/>
            <a:ext cx="77866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 Полководцы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Великой Отечественной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Войны</a:t>
            </a:r>
          </a:p>
        </p:txBody>
      </p:sp>
      <p:pic>
        <p:nvPicPr>
          <p:cNvPr id="2051" name="Picture 3" descr="C:\Users\Светлана\Pictures\79846868_2423007_12177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214422"/>
            <a:ext cx="371770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559" name="Группа 9"/>
          <p:cNvGrpSpPr>
            <a:grpSpLocks/>
          </p:cNvGrpSpPr>
          <p:nvPr/>
        </p:nvGrpSpPr>
        <p:grpSpPr bwMode="auto">
          <a:xfrm>
            <a:off x="7364413" y="5300663"/>
            <a:ext cx="1600200" cy="1223962"/>
            <a:chOff x="7236296" y="5229200"/>
            <a:chExt cx="1600260" cy="1224136"/>
          </a:xfrm>
        </p:grpSpPr>
        <p:sp>
          <p:nvSpPr>
            <p:cNvPr id="11" name="Стрелка вправо с вырезом 10"/>
            <p:cNvSpPr/>
            <p:nvPr/>
          </p:nvSpPr>
          <p:spPr>
            <a:xfrm>
              <a:off x="7358538" y="5969080"/>
              <a:ext cx="1478018" cy="48425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23561" name="Picture 2" descr="танк т 34 рисунки Сделай сам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229200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2293" grpId="0" animBg="1"/>
      <p:bldP spid="1229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admin\Desktop\Акция 75 дней до Победы\131951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357158" y="5715016"/>
            <a:ext cx="7535863" cy="95408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Константин Константинович Рокоссовский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285720" y="214290"/>
            <a:ext cx="842968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 Полководцы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Великой Отечественной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Войны</a:t>
            </a: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>
            <a:off x="1571604" y="1428736"/>
            <a:ext cx="6929486" cy="4429156"/>
          </a:xfrm>
          <a:prstGeom prst="wedgeEllipseCallout">
            <a:avLst>
              <a:gd name="adj1" fmla="val 43498"/>
              <a:gd name="adj2" fmla="val -64111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Назовите имя полководца, который командовал Парадом Победы на Красной площади Москвы</a:t>
            </a:r>
          </a:p>
        </p:txBody>
      </p:sp>
      <p:pic>
        <p:nvPicPr>
          <p:cNvPr id="3075" name="Picture 3" descr="C:\Users\Светлана\Pictures\1336032611_1272295594_48400297_rokossovskiy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214422"/>
            <a:ext cx="339667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582" name="Группа 9"/>
          <p:cNvGrpSpPr>
            <a:grpSpLocks/>
          </p:cNvGrpSpPr>
          <p:nvPr/>
        </p:nvGrpSpPr>
        <p:grpSpPr bwMode="auto">
          <a:xfrm>
            <a:off x="7596188" y="5300663"/>
            <a:ext cx="1512887" cy="1441450"/>
            <a:chOff x="7236296" y="5229200"/>
            <a:chExt cx="1600260" cy="1224136"/>
          </a:xfrm>
        </p:grpSpPr>
        <p:sp>
          <p:nvSpPr>
            <p:cNvPr id="11" name="Стрелка вправо с вырезом 10"/>
            <p:cNvSpPr/>
            <p:nvPr/>
          </p:nvSpPr>
          <p:spPr>
            <a:xfrm>
              <a:off x="7358876" y="5969343"/>
              <a:ext cx="1477680" cy="483993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24585" name="Picture 2" descr="танк т 34 рисунки Сделай сам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229200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4583" name="AutoShape 4"/>
          <p:cNvSpPr>
            <a:spLocks noChangeArrowheads="1"/>
          </p:cNvSpPr>
          <p:nvPr/>
        </p:nvSpPr>
        <p:spPr bwMode="auto">
          <a:xfrm>
            <a:off x="7500958" y="285728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/>
              <a:t>30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5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318" grpId="1" animBg="1"/>
      <p:bldP spid="13318" grpId="2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admin\Desktop\Акция 75 дней до Победы\131951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5601" name="AutoShape 4"/>
          <p:cNvSpPr>
            <a:spLocks noChangeArrowheads="1"/>
          </p:cNvSpPr>
          <p:nvPr/>
        </p:nvSpPr>
        <p:spPr bwMode="auto">
          <a:xfrm>
            <a:off x="7380288" y="333375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40</a:t>
            </a: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285720" y="1714488"/>
            <a:ext cx="6696075" cy="3814762"/>
          </a:xfrm>
          <a:prstGeom prst="wedgeEllipseCallout">
            <a:avLst>
              <a:gd name="adj1" fmla="val 55500"/>
              <a:gd name="adj2" fmla="val -72181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Этот полководец вместе с Георгием Константиновичем Жуковым стал первым кавалером ордена «Победа»</a:t>
            </a:r>
          </a:p>
        </p:txBody>
      </p:sp>
      <p:sp>
        <p:nvSpPr>
          <p:cNvPr id="25603" name="Rectangle 6"/>
          <p:cNvSpPr>
            <a:spLocks noChangeArrowheads="1"/>
          </p:cNvSpPr>
          <p:nvPr/>
        </p:nvSpPr>
        <p:spPr bwMode="auto">
          <a:xfrm>
            <a:off x="357158" y="285728"/>
            <a:ext cx="72152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: Полководцы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Великой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Отечественной Войны</a:t>
            </a:r>
          </a:p>
        </p:txBody>
      </p:sp>
      <p:sp>
        <p:nvSpPr>
          <p:cNvPr id="25611" name="Rectangle 3"/>
          <p:cNvSpPr>
            <a:spLocks noChangeArrowheads="1"/>
          </p:cNvSpPr>
          <p:nvPr/>
        </p:nvSpPr>
        <p:spPr bwMode="auto">
          <a:xfrm>
            <a:off x="785786" y="5814479"/>
            <a:ext cx="6954129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Василевский Алексей Михайлович </a:t>
            </a:r>
            <a:endParaRPr lang="ru-RU" sz="3200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5123" name="Picture 3" descr="C:\Users\Светлана\Pictures\0a12152b45d9512327478c1d2ac4b4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214422"/>
            <a:ext cx="3500462" cy="483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5607" name="Группа 10"/>
          <p:cNvGrpSpPr>
            <a:grpSpLocks/>
          </p:cNvGrpSpPr>
          <p:nvPr/>
        </p:nvGrpSpPr>
        <p:grpSpPr bwMode="auto">
          <a:xfrm>
            <a:off x="7435850" y="5373688"/>
            <a:ext cx="1600200" cy="1223962"/>
            <a:chOff x="7236296" y="5229200"/>
            <a:chExt cx="1600260" cy="1224136"/>
          </a:xfrm>
        </p:grpSpPr>
        <p:sp>
          <p:nvSpPr>
            <p:cNvPr id="13" name="Стрелка вправо с вырезом 12"/>
            <p:cNvSpPr/>
            <p:nvPr/>
          </p:nvSpPr>
          <p:spPr>
            <a:xfrm>
              <a:off x="7358539" y="5969080"/>
              <a:ext cx="1478017" cy="48425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25609" name="Picture 2" descr="танк т 34 рисунки Сделай сам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229200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1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admin\Desktop\Акция 75 дней до Победы\131951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5"/>
          <p:cNvSpPr>
            <a:spLocks noChangeArrowheads="1"/>
          </p:cNvSpPr>
          <p:nvPr/>
        </p:nvSpPr>
        <p:spPr bwMode="auto">
          <a:xfrm>
            <a:off x="357158" y="285728"/>
            <a:ext cx="842962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: Полководцы 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Великой Отечественной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Войны 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571472" y="2000240"/>
            <a:ext cx="7143778" cy="3643312"/>
          </a:xfrm>
          <a:prstGeom prst="wedgeEllipseCallout">
            <a:avLst>
              <a:gd name="adj1" fmla="val 48629"/>
              <a:gd name="adj2" fmla="val -68740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Имя полководца, участвовавшего в оборонительных боях и в прорыве блокады Ленинграда</a:t>
            </a:r>
          </a:p>
        </p:txBody>
      </p:sp>
      <p:sp>
        <p:nvSpPr>
          <p:cNvPr id="26627" name="AutoShape 4"/>
          <p:cNvSpPr>
            <a:spLocks noChangeArrowheads="1"/>
          </p:cNvSpPr>
          <p:nvPr/>
        </p:nvSpPr>
        <p:spPr bwMode="auto">
          <a:xfrm>
            <a:off x="7632700" y="71438"/>
            <a:ext cx="1368425" cy="1223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50</a:t>
            </a:r>
          </a:p>
        </p:txBody>
      </p:sp>
      <p:pic>
        <p:nvPicPr>
          <p:cNvPr id="4099" name="Picture 3" descr="C:\Users\Светлана\Pictures\0a12fce0c55bfa114f600ea0296fc6f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214422"/>
            <a:ext cx="4214842" cy="5324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5" name="TextBox 10"/>
          <p:cNvSpPr txBox="1">
            <a:spLocks noChangeArrowheads="1"/>
          </p:cNvSpPr>
          <p:nvPr/>
        </p:nvSpPr>
        <p:spPr bwMode="auto">
          <a:xfrm>
            <a:off x="2071670" y="5857892"/>
            <a:ext cx="5715039" cy="46166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Говоров Леонид </a:t>
            </a:r>
            <a:r>
              <a:rPr lang="ru-RU" sz="2400" b="1" dirty="0" smtClean="0">
                <a:solidFill>
                  <a:srgbClr val="C00000"/>
                </a:solidFill>
                <a:latin typeface="Bookman Old Style" pitchFamily="18" charset="0"/>
              </a:rPr>
              <a:t>Александрович</a:t>
            </a:r>
            <a:endParaRPr lang="ru-RU" dirty="0">
              <a:latin typeface="Calibri" pitchFamily="34" charset="0"/>
            </a:endParaRPr>
          </a:p>
        </p:txBody>
      </p:sp>
      <p:grpSp>
        <p:nvGrpSpPr>
          <p:cNvPr id="26631" name="Группа 12"/>
          <p:cNvGrpSpPr>
            <a:grpSpLocks/>
          </p:cNvGrpSpPr>
          <p:nvPr/>
        </p:nvGrpSpPr>
        <p:grpSpPr bwMode="auto">
          <a:xfrm>
            <a:off x="7380288" y="5516563"/>
            <a:ext cx="1655762" cy="1152525"/>
            <a:chOff x="7236296" y="5229200"/>
            <a:chExt cx="1600260" cy="1224136"/>
          </a:xfrm>
        </p:grpSpPr>
        <p:sp>
          <p:nvSpPr>
            <p:cNvPr id="14" name="Стрелка вправо с вырезом 13"/>
            <p:cNvSpPr/>
            <p:nvPr/>
          </p:nvSpPr>
          <p:spPr>
            <a:xfrm>
              <a:off x="7357504" y="5969414"/>
              <a:ext cx="1479052" cy="483922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26633" name="Picture 2" descr="танк т 34 рисунки Сделай сам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229200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6" grpId="0" animBg="1"/>
      <p:bldP spid="15366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900igr.net/up/datai/146110/0005-007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857356" y="5857892"/>
            <a:ext cx="2643185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Рейхстаг</a:t>
            </a:r>
          </a:p>
        </p:txBody>
      </p:sp>
      <p:sp>
        <p:nvSpPr>
          <p:cNvPr id="27650" name="AutoShape 3"/>
          <p:cNvSpPr>
            <a:spLocks noChangeArrowheads="1"/>
          </p:cNvSpPr>
          <p:nvPr/>
        </p:nvSpPr>
        <p:spPr bwMode="auto">
          <a:xfrm>
            <a:off x="7561263" y="214313"/>
            <a:ext cx="1368425" cy="1223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10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428596" y="1142984"/>
            <a:ext cx="7000875" cy="4378325"/>
          </a:xfrm>
          <a:prstGeom prst="cloudCallout">
            <a:avLst>
              <a:gd name="adj1" fmla="val 43495"/>
              <a:gd name="adj2" fmla="val -47144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Как называется здание, на крыше которого советские солдаты водрузили знамя Победы?</a:t>
            </a:r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395288" y="260350"/>
            <a:ext cx="67087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Военная хроника</a:t>
            </a:r>
          </a:p>
          <a:p>
            <a:endParaRPr lang="ru-RU" sz="4000" b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C:\Users\Светлана\Pictures\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428604"/>
            <a:ext cx="7643866" cy="5439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655" name="Группа 11"/>
          <p:cNvGrpSpPr>
            <a:grpSpLocks/>
          </p:cNvGrpSpPr>
          <p:nvPr/>
        </p:nvGrpSpPr>
        <p:grpSpPr bwMode="auto">
          <a:xfrm>
            <a:off x="7308850" y="5445125"/>
            <a:ext cx="1584325" cy="1296988"/>
            <a:chOff x="7308304" y="5444958"/>
            <a:chExt cx="1584176" cy="1296410"/>
          </a:xfrm>
        </p:grpSpPr>
        <p:sp>
          <p:nvSpPr>
            <p:cNvPr id="9" name="Стрелка вправо с вырезом 8"/>
            <p:cNvSpPr/>
            <p:nvPr/>
          </p:nvSpPr>
          <p:spPr>
            <a:xfrm>
              <a:off x="7355925" y="6195511"/>
              <a:ext cx="1536555" cy="545857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27657" name="Picture 2" descr="танк т 34 рисунки Сделай сам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08304" y="5444958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389" grpId="0" animBg="1"/>
      <p:bldP spid="1638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900igr.net/up/datai/146110/0005-007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142976" y="5286388"/>
            <a:ext cx="6715125" cy="10779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Тегеранская конференция, ноябрь 1943 года, Иран</a:t>
            </a:r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500034" y="928670"/>
            <a:ext cx="7143775" cy="4162437"/>
          </a:xfrm>
          <a:prstGeom prst="cloudCallout">
            <a:avLst>
              <a:gd name="adj1" fmla="val 43514"/>
              <a:gd name="adj2" fmla="val -45690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Конференция, где впервые встретились лидеры стран: США, СССР, Великобритании</a:t>
            </a:r>
          </a:p>
        </p:txBody>
      </p:sp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395288" y="260350"/>
            <a:ext cx="6726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Военная хроника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8676" name="AutoShape 3"/>
          <p:cNvSpPr>
            <a:spLocks noChangeArrowheads="1"/>
          </p:cNvSpPr>
          <p:nvPr/>
        </p:nvSpPr>
        <p:spPr bwMode="auto">
          <a:xfrm>
            <a:off x="7380288" y="333375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20</a:t>
            </a:r>
          </a:p>
        </p:txBody>
      </p:sp>
      <p:grpSp>
        <p:nvGrpSpPr>
          <p:cNvPr id="28678" name="Группа 11"/>
          <p:cNvGrpSpPr>
            <a:grpSpLocks/>
          </p:cNvGrpSpPr>
          <p:nvPr/>
        </p:nvGrpSpPr>
        <p:grpSpPr bwMode="auto">
          <a:xfrm>
            <a:off x="7308850" y="5465763"/>
            <a:ext cx="1536700" cy="1347787"/>
            <a:chOff x="7308304" y="5465794"/>
            <a:chExt cx="1536636" cy="1347582"/>
          </a:xfrm>
        </p:grpSpPr>
        <p:sp>
          <p:nvSpPr>
            <p:cNvPr id="9" name="Стрелка вправо с вырезом 8"/>
            <p:cNvSpPr/>
            <p:nvPr/>
          </p:nvSpPr>
          <p:spPr>
            <a:xfrm>
              <a:off x="7308304" y="6237202"/>
              <a:ext cx="1536636" cy="576174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3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28680" name="Picture 2" descr="танк т 34 рисунки Сделай сам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43678" y="5465794"/>
              <a:ext cx="1404786" cy="9875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4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://900igr.net/up/datai/146110/0005-007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500166" y="5286388"/>
            <a:ext cx="6500810" cy="13843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Международный трибунал в Нюрнберге. Нюрнбергский процесс</a:t>
            </a:r>
          </a:p>
        </p:txBody>
      </p:sp>
      <p:sp>
        <p:nvSpPr>
          <p:cNvPr id="18437" name="AutoShape 5"/>
          <p:cNvSpPr>
            <a:spLocks noChangeArrowheads="1"/>
          </p:cNvSpPr>
          <p:nvPr/>
        </p:nvSpPr>
        <p:spPr bwMode="auto">
          <a:xfrm>
            <a:off x="142843" y="714356"/>
            <a:ext cx="7715305" cy="4643469"/>
          </a:xfrm>
          <a:prstGeom prst="cloudCallout">
            <a:avLst>
              <a:gd name="adj1" fmla="val 44597"/>
              <a:gd name="adj2" fmla="val -51954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itchFamily="18" charset="0"/>
              </a:rPr>
              <a:t>Назовите  судебный процесс, на котором была произнесена эта речь: </a:t>
            </a:r>
            <a:r>
              <a:rPr lang="ru-RU" b="1" dirty="0">
                <a:solidFill>
                  <a:srgbClr val="C00000"/>
                </a:solidFill>
                <a:latin typeface="Bookman Old Style" pitchFamily="18" charset="0"/>
              </a:rPr>
              <a:t>«…Во имя священной памяти миллионов невинных жертв фашистского террора, во имя укрепления мира во всем мире, во имя безопасности народов в будущем мы предъявляем подсудимым полный и справедливый счёт. Это - счёт всего человечества, счёт воли и совести свободолюбивых народов. Пусть же свершится правосудие!»</a:t>
            </a:r>
            <a:endParaRPr lang="ru-RU" b="1" i="1" u="sng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395288" y="260350"/>
            <a:ext cx="6726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Военная хроника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9700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4111893">
            <a:off x="7789068" y="3202782"/>
            <a:ext cx="13192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AutoShape 3"/>
          <p:cNvSpPr>
            <a:spLocks noChangeArrowheads="1"/>
          </p:cNvSpPr>
          <p:nvPr/>
        </p:nvSpPr>
        <p:spPr bwMode="auto">
          <a:xfrm>
            <a:off x="7572375" y="214313"/>
            <a:ext cx="1368425" cy="1223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30</a:t>
            </a:r>
          </a:p>
        </p:txBody>
      </p:sp>
      <p:grpSp>
        <p:nvGrpSpPr>
          <p:cNvPr id="29702" name="Группа 11"/>
          <p:cNvGrpSpPr>
            <a:grpSpLocks/>
          </p:cNvGrpSpPr>
          <p:nvPr/>
        </p:nvGrpSpPr>
        <p:grpSpPr bwMode="auto">
          <a:xfrm>
            <a:off x="7451725" y="5445125"/>
            <a:ext cx="1536700" cy="1152525"/>
            <a:chOff x="7452320" y="5445221"/>
            <a:chExt cx="1536636" cy="1152131"/>
          </a:xfrm>
        </p:grpSpPr>
        <p:sp>
          <p:nvSpPr>
            <p:cNvPr id="9" name="Стрелка вправо с вырезом 8"/>
            <p:cNvSpPr/>
            <p:nvPr/>
          </p:nvSpPr>
          <p:spPr>
            <a:xfrm>
              <a:off x="7452320" y="6092700"/>
              <a:ext cx="1536636" cy="504652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29704" name="Picture 2" descr="танк т 34 рисунки Сделай сам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24328" y="5445221"/>
              <a:ext cx="1332778" cy="864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4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900igr.net/up/datai/146110/0005-007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" name="Picture 2" descr="http://900igr.net/up/datai/146110/0005-007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142976" y="5857892"/>
            <a:ext cx="7072313" cy="461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25 апреля 1945 в районе города </a:t>
            </a:r>
            <a:r>
              <a:rPr lang="ru-RU" sz="2400" b="1" dirty="0" err="1">
                <a:solidFill>
                  <a:srgbClr val="C00000"/>
                </a:solidFill>
                <a:latin typeface="Bookman Old Style" pitchFamily="18" charset="0"/>
              </a:rPr>
              <a:t>Торгау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0722" name="AutoShape 3"/>
          <p:cNvSpPr>
            <a:spLocks noChangeArrowheads="1"/>
          </p:cNvSpPr>
          <p:nvPr/>
        </p:nvSpPr>
        <p:spPr bwMode="auto">
          <a:xfrm>
            <a:off x="7380288" y="333375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40</a:t>
            </a:r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500034" y="1000109"/>
            <a:ext cx="6643734" cy="4214842"/>
          </a:xfrm>
          <a:prstGeom prst="cloudCallout">
            <a:avLst>
              <a:gd name="adj1" fmla="val 39120"/>
              <a:gd name="adj2" fmla="val -50250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В каком году произошла встреча советских войск с союзниками на реке Эльба? </a:t>
            </a:r>
          </a:p>
        </p:txBody>
      </p:sp>
      <p:sp>
        <p:nvSpPr>
          <p:cNvPr id="30724" name="Text Box 6"/>
          <p:cNvSpPr txBox="1">
            <a:spLocks noChangeArrowheads="1"/>
          </p:cNvSpPr>
          <p:nvPr/>
        </p:nvSpPr>
        <p:spPr bwMode="auto">
          <a:xfrm>
            <a:off x="395288" y="260350"/>
            <a:ext cx="6726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 Военная хроника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0726" name="Группа 11"/>
          <p:cNvGrpSpPr>
            <a:grpSpLocks/>
          </p:cNvGrpSpPr>
          <p:nvPr/>
        </p:nvGrpSpPr>
        <p:grpSpPr bwMode="auto">
          <a:xfrm>
            <a:off x="7524750" y="5445125"/>
            <a:ext cx="1536700" cy="1296988"/>
            <a:chOff x="7524328" y="5445224"/>
            <a:chExt cx="1536636" cy="1296144"/>
          </a:xfrm>
        </p:grpSpPr>
        <p:sp>
          <p:nvSpPr>
            <p:cNvPr id="9" name="Стрелка вправо с вырезом 8"/>
            <p:cNvSpPr/>
            <p:nvPr/>
          </p:nvSpPr>
          <p:spPr>
            <a:xfrm>
              <a:off x="7524328" y="6195623"/>
              <a:ext cx="1536636" cy="545745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3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30728" name="Picture 2" descr="танк т 34 рисунки Сделай сам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68344" y="5445224"/>
              <a:ext cx="1296144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46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900igr.net/up/datai/146110/0005-007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857224" y="6215082"/>
            <a:ext cx="6929438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Дом </a:t>
            </a:r>
            <a:r>
              <a:rPr lang="ru-RU" sz="2400" b="1" dirty="0" err="1">
                <a:solidFill>
                  <a:srgbClr val="C00000"/>
                </a:solidFill>
                <a:latin typeface="Bookman Old Style" pitchFamily="18" charset="0"/>
              </a:rPr>
              <a:t>Па́влова</a:t>
            </a:r>
            <a:r>
              <a:rPr lang="ru-RU" sz="2400" dirty="0">
                <a:solidFill>
                  <a:srgbClr val="C00000"/>
                </a:solidFill>
                <a:latin typeface="Bookman Old Style" pitchFamily="18" charset="0"/>
              </a:rPr>
              <a:t> (</a:t>
            </a: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Дом </a:t>
            </a:r>
            <a:r>
              <a:rPr lang="ru-RU" sz="2400" b="1" dirty="0" err="1">
                <a:solidFill>
                  <a:srgbClr val="C00000"/>
                </a:solidFill>
                <a:latin typeface="Bookman Old Style" pitchFamily="18" charset="0"/>
              </a:rPr>
              <a:t>cолдатской</a:t>
            </a:r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400" b="1" dirty="0" err="1">
                <a:solidFill>
                  <a:srgbClr val="C00000"/>
                </a:solidFill>
                <a:latin typeface="Bookman Old Style" pitchFamily="18" charset="0"/>
              </a:rPr>
              <a:t>cлавы</a:t>
            </a:r>
            <a:r>
              <a:rPr lang="ru-RU" sz="2400" dirty="0">
                <a:solidFill>
                  <a:srgbClr val="C00000"/>
                </a:solidFill>
                <a:latin typeface="Bookman Old Style" pitchFamily="18" charset="0"/>
              </a:rPr>
              <a:t>)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0" y="928688"/>
            <a:ext cx="7740650" cy="5072062"/>
          </a:xfrm>
          <a:prstGeom prst="cloudCallout">
            <a:avLst>
              <a:gd name="adj1" fmla="val 63542"/>
              <a:gd name="adj2" fmla="val -57222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Как назвали 5-этажный жилой дом, расположенный </a:t>
            </a:r>
          </a:p>
          <a:p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на площади    Ленина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в Волгограде, в котором во </a:t>
            </a:r>
            <a:r>
              <a:rPr lang="ru-RU" sz="2800" b="1" dirty="0" err="1">
                <a:solidFill>
                  <a:srgbClr val="C00000"/>
                </a:solidFill>
                <a:latin typeface="Bookman Old Style" pitchFamily="18" charset="0"/>
              </a:rPr>
              <a:t>ремя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 Сталинградской битвы держала оборону группа советских бойцов?</a:t>
            </a:r>
          </a:p>
        </p:txBody>
      </p:sp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395288" y="260350"/>
            <a:ext cx="6726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 Военная хроника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748" name="AutoShape 3"/>
          <p:cNvSpPr>
            <a:spLocks noChangeArrowheads="1"/>
          </p:cNvSpPr>
          <p:nvPr/>
        </p:nvSpPr>
        <p:spPr bwMode="auto">
          <a:xfrm>
            <a:off x="7380288" y="333375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50</a:t>
            </a:r>
          </a:p>
        </p:txBody>
      </p:sp>
      <p:pic>
        <p:nvPicPr>
          <p:cNvPr id="31749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4111893">
            <a:off x="7789068" y="3202782"/>
            <a:ext cx="13192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Светлана\Pictures\1352436952_pavlovs-hous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213" y="1071546"/>
            <a:ext cx="7158745" cy="446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751" name="Группа 11"/>
          <p:cNvGrpSpPr>
            <a:grpSpLocks/>
          </p:cNvGrpSpPr>
          <p:nvPr/>
        </p:nvGrpSpPr>
        <p:grpSpPr bwMode="auto">
          <a:xfrm>
            <a:off x="7451725" y="5516563"/>
            <a:ext cx="1536700" cy="1296987"/>
            <a:chOff x="7452320" y="5517232"/>
            <a:chExt cx="1536636" cy="1296144"/>
          </a:xfrm>
        </p:grpSpPr>
        <p:sp>
          <p:nvSpPr>
            <p:cNvPr id="9" name="Стрелка вправо с вырезом 8"/>
            <p:cNvSpPr/>
            <p:nvPr/>
          </p:nvSpPr>
          <p:spPr>
            <a:xfrm>
              <a:off x="7452320" y="6267631"/>
              <a:ext cx="1536636" cy="545745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5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31753" name="Picture 2" descr="танк т 34 рисунки Сделай сам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24328" y="5517232"/>
              <a:ext cx="1332778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485" grpId="0" animBg="1"/>
      <p:bldP spid="20485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Акция 75 дней до Победы\9maya2018_PT_massazh_saj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AutoShape 2"/>
          <p:cNvSpPr>
            <a:spLocks noChangeArrowheads="1"/>
          </p:cNvSpPr>
          <p:nvPr/>
        </p:nvSpPr>
        <p:spPr bwMode="auto">
          <a:xfrm rot="10800000">
            <a:off x="2000232" y="1714488"/>
            <a:ext cx="6429420" cy="3143272"/>
          </a:xfrm>
          <a:prstGeom prst="wedgeRectCallout">
            <a:avLst>
              <a:gd name="adj1" fmla="val -34838"/>
              <a:gd name="adj2" fmla="val 61885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Песня была частью сюиты, написанной композитором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 А. Новиковым и поэтом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Я. Шведовым еще до войны в 1940 году. В ней воспевалась девушка-партизанка времен гражданской войны</a:t>
            </a:r>
          </a:p>
        </p:txBody>
      </p:sp>
      <p:sp>
        <p:nvSpPr>
          <p:cNvPr id="32770" name="AutoShape 3"/>
          <p:cNvSpPr>
            <a:spLocks noChangeArrowheads="1"/>
          </p:cNvSpPr>
          <p:nvPr/>
        </p:nvSpPr>
        <p:spPr bwMode="auto">
          <a:xfrm>
            <a:off x="7572396" y="214290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/>
              <a:t>10</a:t>
            </a:r>
          </a:p>
        </p:txBody>
      </p:sp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1985720" y="214290"/>
            <a:ext cx="51010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Песни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военных лет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214546" y="5929330"/>
            <a:ext cx="5643562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Песня «Смуглянка» </a:t>
            </a:r>
          </a:p>
        </p:txBody>
      </p:sp>
      <p:grpSp>
        <p:nvGrpSpPr>
          <p:cNvPr id="32774" name="Группа 11"/>
          <p:cNvGrpSpPr>
            <a:grpSpLocks/>
          </p:cNvGrpSpPr>
          <p:nvPr/>
        </p:nvGrpSpPr>
        <p:grpSpPr bwMode="auto">
          <a:xfrm>
            <a:off x="7292975" y="5373688"/>
            <a:ext cx="1600200" cy="1223962"/>
            <a:chOff x="7236296" y="5229200"/>
            <a:chExt cx="1600260" cy="1224136"/>
          </a:xfrm>
        </p:grpSpPr>
        <p:sp>
          <p:nvSpPr>
            <p:cNvPr id="13" name="Стрелка вправо с вырезом 12"/>
            <p:cNvSpPr/>
            <p:nvPr/>
          </p:nvSpPr>
          <p:spPr>
            <a:xfrm>
              <a:off x="7358539" y="5969080"/>
              <a:ext cx="1478017" cy="48425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6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32777" name="Picture 2" descr="танк т 34 рисунки Сделай сам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229200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4" name="Smuglyanka_vechnaya_pesnya_-_Smuglyanka_(Gybka.co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714348" y="5500702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1079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2" grpId="0" animBg="1" autoUpdateAnimBg="0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Акция 75 дней до Победы\131951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5362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769" y="356394"/>
            <a:ext cx="13192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397808">
            <a:off x="7715250" y="55563"/>
            <a:ext cx="13192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14"/>
          <p:cNvSpPr txBox="1">
            <a:spLocks noChangeArrowheads="1"/>
          </p:cNvSpPr>
          <p:nvPr/>
        </p:nvSpPr>
        <p:spPr bwMode="auto">
          <a:xfrm>
            <a:off x="900113" y="1844675"/>
            <a:ext cx="727233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Разработчик: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Елисеева  Мария Анатольевна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endParaRPr lang="ru-RU" sz="2400" b="1" dirty="0" smtClean="0">
              <a:ln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Педагог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Дома </a:t>
            </a:r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детского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творчества «Гармония»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с.Борское</a:t>
            </a:r>
            <a:endParaRPr lang="ru-RU" sz="2400" b="1" dirty="0">
              <a:ln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25" name="Скругленный прямоугольник 24">
            <a:hlinkClick r:id="rId4" action="ppaction://hlinksldjump"/>
          </p:cNvPr>
          <p:cNvSpPr/>
          <p:nvPr/>
        </p:nvSpPr>
        <p:spPr>
          <a:xfrm>
            <a:off x="5940152" y="6165304"/>
            <a:ext cx="2448272" cy="360040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ln w="635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Играть</a:t>
            </a:r>
            <a:endParaRPr lang="ru-RU" u="sng" dirty="0">
              <a:ln w="6350">
                <a:solidFill>
                  <a:schemeClr val="tx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  <a:hlinkClick r:id="rId5" action="ppaction://hlinksldjump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Users\admin\Desktop\Акция 75 дней до Победы\9maya2018_PT_massazh_saj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AutoShape 2"/>
          <p:cNvSpPr>
            <a:spLocks noChangeArrowheads="1"/>
          </p:cNvSpPr>
          <p:nvPr/>
        </p:nvSpPr>
        <p:spPr bwMode="auto">
          <a:xfrm rot="10800000">
            <a:off x="2143108" y="1500174"/>
            <a:ext cx="5857915" cy="3929090"/>
          </a:xfrm>
          <a:prstGeom prst="wedgeRectCallout">
            <a:avLst>
              <a:gd name="adj1" fmla="val -41244"/>
              <a:gd name="adj2" fmla="val 59985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Битва под Москвой — первое победоносное сражение Великой Отечественной войны. В суровых снегах Подмосковья, на 20-м километре Минского шоссе, в ноябре 1941 года родилась эта песня</a:t>
            </a:r>
          </a:p>
        </p:txBody>
      </p:sp>
      <p:sp>
        <p:nvSpPr>
          <p:cNvPr id="34818" name="AutoShape 3"/>
          <p:cNvSpPr>
            <a:spLocks noChangeArrowheads="1"/>
          </p:cNvSpPr>
          <p:nvPr/>
        </p:nvSpPr>
        <p:spPr bwMode="auto">
          <a:xfrm>
            <a:off x="7572396" y="214290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/>
              <a:t>20</a:t>
            </a: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2000232" y="0"/>
            <a:ext cx="52581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</a:t>
            </a: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:</a:t>
            </a: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Песни военных лет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571736" y="5857892"/>
            <a:ext cx="4968875" cy="57943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FCFC24"/>
                </a:solidFill>
                <a:latin typeface="Bookman Old Style" pitchFamily="18" charset="0"/>
              </a:rPr>
              <a:t> </a:t>
            </a:r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Песня «В землянке»</a:t>
            </a:r>
            <a:endParaRPr lang="ru-RU" sz="24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grpSp>
        <p:nvGrpSpPr>
          <p:cNvPr id="34823" name="Группа 12"/>
          <p:cNvGrpSpPr>
            <a:grpSpLocks/>
          </p:cNvGrpSpPr>
          <p:nvPr/>
        </p:nvGrpSpPr>
        <p:grpSpPr bwMode="auto">
          <a:xfrm>
            <a:off x="7235825" y="5229225"/>
            <a:ext cx="1600200" cy="1223963"/>
            <a:chOff x="7236296" y="5229200"/>
            <a:chExt cx="1600260" cy="1224136"/>
          </a:xfrm>
        </p:grpSpPr>
        <p:sp>
          <p:nvSpPr>
            <p:cNvPr id="14" name="Стрелка вправо с вырезом 13"/>
            <p:cNvSpPr/>
            <p:nvPr/>
          </p:nvSpPr>
          <p:spPr>
            <a:xfrm>
              <a:off x="7358539" y="5969080"/>
              <a:ext cx="1478017" cy="48425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5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34825" name="Picture 2" descr="танк т 34 рисунки Сделай сам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229200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Советские военные песни - В землянке_(Audio-VK4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28596" y="5857892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5465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 animBg="1" autoUpdateAnimBg="0"/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admin\Desktop\Акция 75 дней до Победы\9maya2018_PT_massazh_saj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AutoShape 2"/>
          <p:cNvSpPr>
            <a:spLocks noChangeArrowheads="1"/>
          </p:cNvSpPr>
          <p:nvPr/>
        </p:nvSpPr>
        <p:spPr bwMode="auto">
          <a:xfrm rot="10800000">
            <a:off x="1643042" y="1571612"/>
            <a:ext cx="6643734" cy="4357720"/>
          </a:xfrm>
          <a:prstGeom prst="wedgeRectCallout">
            <a:avLst>
              <a:gd name="adj1" fmla="val -39612"/>
              <a:gd name="adj2" fmla="val 58099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Боевая группа, состоящая из сибиряков-коммунистов, под командованием младшего лейтенанта Евгения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Прошина 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должна была произвести смелую операцию — пройти в тыл противника и захватить высоту Безымянную. Назовите песню, посвященную этому событию</a:t>
            </a:r>
          </a:p>
        </p:txBody>
      </p:sp>
      <p:sp>
        <p:nvSpPr>
          <p:cNvPr id="35842" name="AutoShape 3"/>
          <p:cNvSpPr>
            <a:spLocks noChangeArrowheads="1"/>
          </p:cNvSpPr>
          <p:nvPr/>
        </p:nvSpPr>
        <p:spPr bwMode="auto">
          <a:xfrm>
            <a:off x="7572396" y="214290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/>
              <a:t>30</a:t>
            </a:r>
          </a:p>
        </p:txBody>
      </p:sp>
      <p:sp>
        <p:nvSpPr>
          <p:cNvPr id="35843" name="Text Box 4"/>
          <p:cNvSpPr txBox="1">
            <a:spLocks noChangeArrowheads="1"/>
          </p:cNvSpPr>
          <p:nvPr/>
        </p:nvSpPr>
        <p:spPr bwMode="auto">
          <a:xfrm>
            <a:off x="2000232" y="0"/>
            <a:ext cx="51010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 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  <a:latin typeface="Bookman Old Style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Песни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военных лет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57158" y="6072206"/>
            <a:ext cx="7429500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Песня «На безымянной высоте»</a:t>
            </a:r>
          </a:p>
        </p:txBody>
      </p:sp>
      <p:grpSp>
        <p:nvGrpSpPr>
          <p:cNvPr id="35847" name="Группа 12"/>
          <p:cNvGrpSpPr>
            <a:grpSpLocks/>
          </p:cNvGrpSpPr>
          <p:nvPr/>
        </p:nvGrpSpPr>
        <p:grpSpPr bwMode="auto">
          <a:xfrm>
            <a:off x="7596188" y="5589588"/>
            <a:ext cx="1512887" cy="1079500"/>
            <a:chOff x="7236296" y="5229200"/>
            <a:chExt cx="1600260" cy="1224136"/>
          </a:xfrm>
        </p:grpSpPr>
        <p:sp>
          <p:nvSpPr>
            <p:cNvPr id="14" name="Стрелка вправо с вырезом 13"/>
            <p:cNvSpPr/>
            <p:nvPr/>
          </p:nvSpPr>
          <p:spPr>
            <a:xfrm>
              <a:off x="7358876" y="5969082"/>
              <a:ext cx="1477680" cy="484254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5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35849" name="Picture 2" descr="танк т 34 рисунки Сделай сам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229200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ВОВ - На безымянной высоте._(Audio-VK4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572528" y="500063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7177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2" grpId="0" animBg="1" autoUpdateAnimBg="0"/>
      <p:bldP spid="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admin\Desktop\Акция 75 дней до Победы\9maya2018_PT_massazh_saj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AutoShape 2"/>
          <p:cNvSpPr>
            <a:spLocks noChangeArrowheads="1"/>
          </p:cNvSpPr>
          <p:nvPr/>
        </p:nvSpPr>
        <p:spPr bwMode="auto">
          <a:xfrm rot="10800000">
            <a:off x="2285984" y="1785926"/>
            <a:ext cx="5286396" cy="3143272"/>
          </a:xfrm>
          <a:prstGeom prst="wedgeRectCallout">
            <a:avLst>
              <a:gd name="adj1" fmla="val -42638"/>
              <a:gd name="adj2" fmla="val 60930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Лирическая песня, написанная композитором Никитой Богословским и поэтом  Владимиром Агатовым в 1943 для фильма «Два бойца»</a:t>
            </a:r>
          </a:p>
        </p:txBody>
      </p:sp>
      <p:sp>
        <p:nvSpPr>
          <p:cNvPr id="36866" name="AutoShape 3"/>
          <p:cNvSpPr>
            <a:spLocks noChangeArrowheads="1"/>
          </p:cNvSpPr>
          <p:nvPr/>
        </p:nvSpPr>
        <p:spPr bwMode="auto">
          <a:xfrm>
            <a:off x="7164388" y="549275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40</a:t>
            </a: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2000232" y="0"/>
            <a:ext cx="510107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</a:rPr>
              <a:t>Тема: </a:t>
            </a:r>
            <a:endParaRPr lang="ru-RU" sz="36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Песни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военных лет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000232" y="5929330"/>
            <a:ext cx="5616575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Песня «Тёмная ночь»</a:t>
            </a:r>
          </a:p>
        </p:txBody>
      </p:sp>
      <p:grpSp>
        <p:nvGrpSpPr>
          <p:cNvPr id="36870" name="Группа 12"/>
          <p:cNvGrpSpPr>
            <a:grpSpLocks/>
          </p:cNvGrpSpPr>
          <p:nvPr/>
        </p:nvGrpSpPr>
        <p:grpSpPr bwMode="auto">
          <a:xfrm>
            <a:off x="7235825" y="5229225"/>
            <a:ext cx="1600200" cy="1223963"/>
            <a:chOff x="7236296" y="5229200"/>
            <a:chExt cx="1600260" cy="1224136"/>
          </a:xfrm>
        </p:grpSpPr>
        <p:sp>
          <p:nvSpPr>
            <p:cNvPr id="14" name="Стрелка вправо с вырезом 13"/>
            <p:cNvSpPr/>
            <p:nvPr/>
          </p:nvSpPr>
          <p:spPr>
            <a:xfrm>
              <a:off x="7358539" y="5969080"/>
              <a:ext cx="1478017" cy="48425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6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36873" name="Picture 2" descr="танк т 34 рисунки Сделай сам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229200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Темная ночь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 cstate="print"/>
          <a:stretch>
            <a:fillRect/>
          </a:stretch>
        </p:blipFill>
        <p:spPr>
          <a:xfrm>
            <a:off x="8715404" y="521495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0532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 animBg="1" autoUpdateAnimBg="0"/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admin\Desktop\Акция 75 дней до Победы\9maya2018_PT_massazh_saj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AutoShape 2"/>
          <p:cNvSpPr>
            <a:spLocks noChangeArrowheads="1"/>
          </p:cNvSpPr>
          <p:nvPr/>
        </p:nvSpPr>
        <p:spPr bwMode="auto">
          <a:xfrm rot="10800000">
            <a:off x="2285984" y="2071678"/>
            <a:ext cx="5715040" cy="2357454"/>
          </a:xfrm>
          <a:prstGeom prst="wedgeRectCallout">
            <a:avLst>
              <a:gd name="adj1" fmla="val -39808"/>
              <a:gd name="adj2" fmla="val 80064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10800000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Песня Булата Окуджавы, написанная для художественного фильма Андрея Смирнова «Белорусский вокзал» </a:t>
            </a:r>
          </a:p>
        </p:txBody>
      </p:sp>
      <p:sp>
        <p:nvSpPr>
          <p:cNvPr id="38914" name="AutoShape 3"/>
          <p:cNvSpPr>
            <a:spLocks noChangeArrowheads="1"/>
          </p:cNvSpPr>
          <p:nvPr/>
        </p:nvSpPr>
        <p:spPr bwMode="auto">
          <a:xfrm>
            <a:off x="7489825" y="285750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50</a:t>
            </a:r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928662" y="0"/>
            <a:ext cx="757396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Песни </a:t>
            </a: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военных лет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642910" y="5572140"/>
            <a:ext cx="7000875" cy="9540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Песня «Десятый наш десантный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                     батальон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»</a:t>
            </a:r>
          </a:p>
        </p:txBody>
      </p:sp>
      <p:grpSp>
        <p:nvGrpSpPr>
          <p:cNvPr id="38919" name="Группа 11"/>
          <p:cNvGrpSpPr>
            <a:grpSpLocks/>
          </p:cNvGrpSpPr>
          <p:nvPr/>
        </p:nvGrpSpPr>
        <p:grpSpPr bwMode="auto">
          <a:xfrm>
            <a:off x="7235825" y="5229225"/>
            <a:ext cx="1600200" cy="1223963"/>
            <a:chOff x="7236296" y="5229200"/>
            <a:chExt cx="1600260" cy="1224136"/>
          </a:xfrm>
        </p:grpSpPr>
        <p:sp>
          <p:nvSpPr>
            <p:cNvPr id="13" name="Стрелка вправо с вырезом 12"/>
            <p:cNvSpPr/>
            <p:nvPr/>
          </p:nvSpPr>
          <p:spPr>
            <a:xfrm>
              <a:off x="7358539" y="5969080"/>
              <a:ext cx="1478017" cy="48425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5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38921" name="Picture 2" descr="танк т 34 рисунки Сделай сам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229200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Неизвестен - десятый наш десантный батальон_(Audio-VK4.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8501090" y="4643446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233666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 animBg="1" autoUpdateAnimBg="0"/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up/datai/198136/0001-00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39937" name="Text Box 3"/>
          <p:cNvSpPr txBox="1">
            <a:spLocks noChangeArrowheads="1"/>
          </p:cNvSpPr>
          <p:nvPr/>
        </p:nvSpPr>
        <p:spPr bwMode="auto">
          <a:xfrm>
            <a:off x="1214414" y="142852"/>
            <a:ext cx="59547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 Боевые награды</a:t>
            </a:r>
          </a:p>
          <a:p>
            <a:endParaRPr lang="ru-RU" sz="3600" b="1" dirty="0">
              <a:solidFill>
                <a:srgbClr val="FCFC24"/>
              </a:solidFill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214546" y="5643578"/>
            <a:ext cx="4714875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Орден Победы</a:t>
            </a:r>
            <a:endParaRPr lang="ru-RU" sz="32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6629" name="AutoShape 5"/>
          <p:cNvSpPr>
            <a:spLocks noChangeArrowheads="1"/>
          </p:cNvSpPr>
          <p:nvPr/>
        </p:nvSpPr>
        <p:spPr bwMode="auto">
          <a:xfrm>
            <a:off x="928662" y="1571612"/>
            <a:ext cx="6286523" cy="3500438"/>
          </a:xfrm>
          <a:prstGeom prst="wedgeRoundRectCallout">
            <a:avLst>
              <a:gd name="adj1" fmla="val 54529"/>
              <a:gd name="adj2" fmla="val -68106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itchFamily="18" charset="0"/>
              </a:rPr>
              <a:t>Орден, которым награждали высший командный состав Советской Армии за успешное проведение боевых операций</a:t>
            </a:r>
          </a:p>
        </p:txBody>
      </p:sp>
      <p:sp>
        <p:nvSpPr>
          <p:cNvPr id="39940" name="AutoShape 2"/>
          <p:cNvSpPr>
            <a:spLocks noChangeArrowheads="1"/>
          </p:cNvSpPr>
          <p:nvPr/>
        </p:nvSpPr>
        <p:spPr bwMode="auto">
          <a:xfrm>
            <a:off x="7561263" y="214313"/>
            <a:ext cx="1368425" cy="1223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10</a:t>
            </a:r>
          </a:p>
        </p:txBody>
      </p:sp>
      <p:pic>
        <p:nvPicPr>
          <p:cNvPr id="8194" name="Picture 2" descr="Архив материалов - Справочно-информационный портал города Учал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8D7BB"/>
              </a:clrFrom>
              <a:clrTo>
                <a:srgbClr val="E8D7B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125" y="1681163"/>
            <a:ext cx="2532063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42" name="Группа 10"/>
          <p:cNvGrpSpPr>
            <a:grpSpLocks/>
          </p:cNvGrpSpPr>
          <p:nvPr/>
        </p:nvGrpSpPr>
        <p:grpSpPr bwMode="auto">
          <a:xfrm>
            <a:off x="7524750" y="5156200"/>
            <a:ext cx="1536700" cy="1266825"/>
            <a:chOff x="7524328" y="5156926"/>
            <a:chExt cx="1536636" cy="1266560"/>
          </a:xfrm>
        </p:grpSpPr>
        <p:sp>
          <p:nvSpPr>
            <p:cNvPr id="8" name="Стрелка вправо с вырезом 7"/>
            <p:cNvSpPr/>
            <p:nvPr/>
          </p:nvSpPr>
          <p:spPr>
            <a:xfrm>
              <a:off x="7524328" y="5877500"/>
              <a:ext cx="1536636" cy="54598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39944" name="Picture 2" descr="танк т 34 рисунки Сделай сам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31710" y="5156926"/>
              <a:ext cx="1260770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26629" grpId="0" animBg="1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900igr.net/up/datai/198136/0001-00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40961" name="Text Box 3"/>
          <p:cNvSpPr txBox="1">
            <a:spLocks noChangeArrowheads="1"/>
          </p:cNvSpPr>
          <p:nvPr/>
        </p:nvSpPr>
        <p:spPr bwMode="auto">
          <a:xfrm>
            <a:off x="1000100" y="285728"/>
            <a:ext cx="59547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 Боевые награды</a:t>
            </a:r>
          </a:p>
          <a:p>
            <a:endParaRPr lang="ru-RU" sz="3600" b="1" dirty="0">
              <a:solidFill>
                <a:srgbClr val="FCFC24"/>
              </a:solidFill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000250" y="5824538"/>
            <a:ext cx="4071938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Орден Славы</a:t>
            </a:r>
            <a:endParaRPr lang="ru-RU" sz="28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7653" name="AutoShape 5"/>
          <p:cNvSpPr>
            <a:spLocks noChangeArrowheads="1"/>
          </p:cNvSpPr>
          <p:nvPr/>
        </p:nvSpPr>
        <p:spPr bwMode="auto">
          <a:xfrm>
            <a:off x="1285852" y="1643050"/>
            <a:ext cx="5692775" cy="3786187"/>
          </a:xfrm>
          <a:prstGeom prst="wedgeRoundRectCallout">
            <a:avLst>
              <a:gd name="adj1" fmla="val 53698"/>
              <a:gd name="adj2" fmla="val -65124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Орден, которым награждали рядовых Советской Армии, проявивших в боях за Родину храбрость, мужество и бесстрашие</a:t>
            </a:r>
            <a:endParaRPr lang="ru-RU" sz="3200" dirty="0">
              <a:solidFill>
                <a:srgbClr val="C00000"/>
              </a:solidFill>
              <a:latin typeface="Bookman Old Style" pitchFamily="18" charset="0"/>
            </a:endParaRPr>
          </a:p>
          <a:p>
            <a:pPr algn="ctr"/>
            <a:endParaRPr lang="ru-RU" sz="32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0964" name="AutoShape 2"/>
          <p:cNvSpPr>
            <a:spLocks noChangeArrowheads="1"/>
          </p:cNvSpPr>
          <p:nvPr/>
        </p:nvSpPr>
        <p:spPr bwMode="auto">
          <a:xfrm>
            <a:off x="7380288" y="404813"/>
            <a:ext cx="1368425" cy="1223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20</a:t>
            </a:r>
          </a:p>
        </p:txBody>
      </p:sp>
      <p:pic>
        <p:nvPicPr>
          <p:cNvPr id="7170" name="Picture 2" descr="Боевые ордена СССР - - Каталог статей - Великая Отечественная война 1941-194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77088" y="1857375"/>
            <a:ext cx="1747837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66" name="Группа 11"/>
          <p:cNvGrpSpPr>
            <a:grpSpLocks/>
          </p:cNvGrpSpPr>
          <p:nvPr/>
        </p:nvGrpSpPr>
        <p:grpSpPr bwMode="auto">
          <a:xfrm>
            <a:off x="7343775" y="5589588"/>
            <a:ext cx="1538288" cy="1223962"/>
            <a:chOff x="7343678" y="5588974"/>
            <a:chExt cx="1537774" cy="1224402"/>
          </a:xfrm>
        </p:grpSpPr>
        <p:sp>
          <p:nvSpPr>
            <p:cNvPr id="9" name="Стрелка вправо с вырезом 8"/>
            <p:cNvSpPr/>
            <p:nvPr/>
          </p:nvSpPr>
          <p:spPr>
            <a:xfrm>
              <a:off x="7524593" y="6236907"/>
              <a:ext cx="1356859" cy="576469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40968" name="Picture 2" descr="танк т 34 рисунки Сделай сам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43678" y="5588974"/>
              <a:ext cx="1404786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65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900igr.net/up/datai/198136/0001-00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1985" name="Text Box 3"/>
          <p:cNvSpPr txBox="1">
            <a:spLocks noChangeArrowheads="1"/>
          </p:cNvSpPr>
          <p:nvPr/>
        </p:nvSpPr>
        <p:spPr bwMode="auto">
          <a:xfrm>
            <a:off x="1214414" y="285728"/>
            <a:ext cx="59547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 Боевые награды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357313" y="5876925"/>
            <a:ext cx="5749925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Медаль «Золотая Звезда»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28677" name="AutoShape 5"/>
          <p:cNvSpPr>
            <a:spLocks noChangeArrowheads="1"/>
          </p:cNvSpPr>
          <p:nvPr/>
        </p:nvSpPr>
        <p:spPr bwMode="auto">
          <a:xfrm>
            <a:off x="1071538" y="2000240"/>
            <a:ext cx="6786588" cy="2714644"/>
          </a:xfrm>
          <a:prstGeom prst="wedgeRoundRectCallout">
            <a:avLst>
              <a:gd name="adj1" fmla="val 42365"/>
              <a:gd name="adj2" fmla="val -59470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itchFamily="18" charset="0"/>
              </a:rPr>
              <a:t>Медаль, которая вручалась при присвоении звания Героя Советского Союза</a:t>
            </a:r>
          </a:p>
        </p:txBody>
      </p:sp>
      <p:sp>
        <p:nvSpPr>
          <p:cNvPr id="41988" name="AutoShape 2"/>
          <p:cNvSpPr>
            <a:spLocks noChangeArrowheads="1"/>
          </p:cNvSpPr>
          <p:nvPr/>
        </p:nvSpPr>
        <p:spPr bwMode="auto">
          <a:xfrm>
            <a:off x="7380288" y="404813"/>
            <a:ext cx="1368425" cy="1223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30</a:t>
            </a:r>
          </a:p>
        </p:txBody>
      </p:sp>
      <p:pic>
        <p:nvPicPr>
          <p:cNvPr id="6146" name="Picture 2" descr="Награды Афганской Войн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04138" y="2000250"/>
            <a:ext cx="1547812" cy="287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990" name="Группа 11"/>
          <p:cNvGrpSpPr>
            <a:grpSpLocks/>
          </p:cNvGrpSpPr>
          <p:nvPr/>
        </p:nvGrpSpPr>
        <p:grpSpPr bwMode="auto">
          <a:xfrm>
            <a:off x="7451725" y="5300663"/>
            <a:ext cx="1609725" cy="1223962"/>
            <a:chOff x="7452320" y="5300942"/>
            <a:chExt cx="1608644" cy="1224402"/>
          </a:xfrm>
        </p:grpSpPr>
        <p:sp>
          <p:nvSpPr>
            <p:cNvPr id="9" name="Стрелка вправо с вырезом 8"/>
            <p:cNvSpPr/>
            <p:nvPr/>
          </p:nvSpPr>
          <p:spPr>
            <a:xfrm>
              <a:off x="7523710" y="5979048"/>
              <a:ext cx="1537254" cy="54629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В</a:t>
              </a: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</a:rPr>
                <a:t> </a:t>
              </a: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41992" name="Picture 2" descr="танк т 34 рисунки Сделай сам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52320" y="5300942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67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900igr.net/up/datai/198136/0001-00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43009" name="Text Box 3"/>
          <p:cNvSpPr txBox="1">
            <a:spLocks noChangeArrowheads="1"/>
          </p:cNvSpPr>
          <p:nvPr/>
        </p:nvSpPr>
        <p:spPr bwMode="auto">
          <a:xfrm>
            <a:off x="1214414" y="214290"/>
            <a:ext cx="59547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 Боевые награды</a:t>
            </a: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142976" y="5929330"/>
            <a:ext cx="6215063" cy="46196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Bookman Old Style" pitchFamily="18" charset="0"/>
              </a:rPr>
              <a:t>Орден Богдана Хмельницкого</a:t>
            </a:r>
          </a:p>
        </p:txBody>
      </p:sp>
      <p:sp>
        <p:nvSpPr>
          <p:cNvPr id="29701" name="AutoShape 5"/>
          <p:cNvSpPr>
            <a:spLocks noChangeArrowheads="1"/>
          </p:cNvSpPr>
          <p:nvPr/>
        </p:nvSpPr>
        <p:spPr bwMode="auto">
          <a:xfrm>
            <a:off x="1071538" y="1628775"/>
            <a:ext cx="5786462" cy="3871913"/>
          </a:xfrm>
          <a:prstGeom prst="wedgeRoundRectCallout">
            <a:avLst>
              <a:gd name="adj1" fmla="val 57310"/>
              <a:gd name="adj2" fmla="val -62065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Орден, который вручали партизанам за отличие в боях при освобождении советской земли от фашистских захватчиков</a:t>
            </a:r>
            <a:endParaRPr lang="ru-RU" sz="32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43012" name="AutoShape 2"/>
          <p:cNvSpPr>
            <a:spLocks noChangeArrowheads="1"/>
          </p:cNvSpPr>
          <p:nvPr/>
        </p:nvSpPr>
        <p:spPr bwMode="auto">
          <a:xfrm>
            <a:off x="7380288" y="404813"/>
            <a:ext cx="1368425" cy="1223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40</a:t>
            </a:r>
          </a:p>
        </p:txBody>
      </p:sp>
      <p:pic>
        <p:nvPicPr>
          <p:cNvPr id="5122" name="Picture 2" descr="Боевые ордена СССР - Компания &quot;ТрейдБук&quot;"/>
          <p:cNvPicPr>
            <a:picLocks noChangeAspect="1" noChangeArrowheads="1"/>
          </p:cNvPicPr>
          <p:nvPr/>
        </p:nvPicPr>
        <p:blipFill>
          <a:blip r:embed="rId3" cstate="print"/>
          <a:srcRect b="14572"/>
          <a:stretch>
            <a:fillRect/>
          </a:stretch>
        </p:blipFill>
        <p:spPr bwMode="auto">
          <a:xfrm>
            <a:off x="5976938" y="1700213"/>
            <a:ext cx="320357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3014" name="Группа 11"/>
          <p:cNvGrpSpPr>
            <a:grpSpLocks/>
          </p:cNvGrpSpPr>
          <p:nvPr/>
        </p:nvGrpSpPr>
        <p:grpSpPr bwMode="auto">
          <a:xfrm>
            <a:off x="7451725" y="5300663"/>
            <a:ext cx="1609725" cy="1225550"/>
            <a:chOff x="7452320" y="5300942"/>
            <a:chExt cx="1608644" cy="1224668"/>
          </a:xfrm>
        </p:grpSpPr>
        <p:sp>
          <p:nvSpPr>
            <p:cNvPr id="9" name="Стрелка вправо с вырезом 8"/>
            <p:cNvSpPr/>
            <p:nvPr/>
          </p:nvSpPr>
          <p:spPr>
            <a:xfrm>
              <a:off x="7523710" y="5979903"/>
              <a:ext cx="1537254" cy="545707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43016" name="Picture 2" descr="танк т 34 рисунки Сделай сам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52320" y="5300942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701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://900igr.net/up/datai/198136/0001-001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4033" name="Text Box 3"/>
          <p:cNvSpPr txBox="1">
            <a:spLocks noChangeArrowheads="1"/>
          </p:cNvSpPr>
          <p:nvPr/>
        </p:nvSpPr>
        <p:spPr bwMode="auto">
          <a:xfrm>
            <a:off x="1214414" y="214290"/>
            <a:ext cx="59547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 Боевые награды</a:t>
            </a:r>
          </a:p>
          <a:p>
            <a:endParaRPr lang="ru-RU" sz="3600" b="1" dirty="0">
              <a:solidFill>
                <a:srgbClr val="FCFC24"/>
              </a:solidFill>
              <a:latin typeface="Bookman Old Style" pitchFamily="18" charset="0"/>
            </a:endParaRPr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428750" y="6143625"/>
            <a:ext cx="5643563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Орден Красной Звезды</a:t>
            </a:r>
            <a:r>
              <a:rPr lang="ru-RU" sz="2800" dirty="0">
                <a:solidFill>
                  <a:srgbClr val="C00000"/>
                </a:solidFill>
                <a:latin typeface="Bookman Old Style" pitchFamily="18" charset="0"/>
              </a:rPr>
              <a:t> </a:t>
            </a:r>
            <a:r>
              <a:rPr lang="ru-RU" sz="2800" b="1" dirty="0"/>
              <a:t> </a:t>
            </a:r>
          </a:p>
        </p:txBody>
      </p:sp>
      <p:sp>
        <p:nvSpPr>
          <p:cNvPr id="30725" name="AutoShape 5"/>
          <p:cNvSpPr>
            <a:spLocks noChangeArrowheads="1"/>
          </p:cNvSpPr>
          <p:nvPr/>
        </p:nvSpPr>
        <p:spPr bwMode="auto">
          <a:xfrm>
            <a:off x="1071538" y="1357298"/>
            <a:ext cx="6643713" cy="4357703"/>
          </a:xfrm>
          <a:prstGeom prst="wedgeRoundRectCallout">
            <a:avLst>
              <a:gd name="adj1" fmla="val 47078"/>
              <a:gd name="adj2" fmla="val -58609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Награждение орденом производилось: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За личное мужество и отвагу в боях, отличную организацию и умелое руководство боевыми действиями, способствовавшими успеху советских войск</a:t>
            </a:r>
          </a:p>
        </p:txBody>
      </p:sp>
      <p:sp>
        <p:nvSpPr>
          <p:cNvPr id="44036" name="AutoShape 2"/>
          <p:cNvSpPr>
            <a:spLocks noChangeArrowheads="1"/>
          </p:cNvSpPr>
          <p:nvPr/>
        </p:nvSpPr>
        <p:spPr bwMode="auto">
          <a:xfrm>
            <a:off x="7632700" y="204788"/>
            <a:ext cx="1368425" cy="1223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50</a:t>
            </a:r>
          </a:p>
        </p:txBody>
      </p:sp>
      <p:pic>
        <p:nvPicPr>
          <p:cNvPr id="4098" name="Picture 2" descr="Великая Отечественная война - Орден Красной Звезды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13525" y="2143125"/>
            <a:ext cx="25304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4038" name="Группа 11"/>
          <p:cNvGrpSpPr>
            <a:grpSpLocks/>
          </p:cNvGrpSpPr>
          <p:nvPr/>
        </p:nvGrpSpPr>
        <p:grpSpPr bwMode="auto">
          <a:xfrm>
            <a:off x="7524750" y="5445125"/>
            <a:ext cx="1619250" cy="1152525"/>
            <a:chOff x="7524328" y="5445221"/>
            <a:chExt cx="1619672" cy="1152135"/>
          </a:xfrm>
        </p:grpSpPr>
        <p:sp>
          <p:nvSpPr>
            <p:cNvPr id="9" name="Стрелка вправо с вырезом 8"/>
            <p:cNvSpPr/>
            <p:nvPr/>
          </p:nvSpPr>
          <p:spPr>
            <a:xfrm>
              <a:off x="7606900" y="6092702"/>
              <a:ext cx="1537100" cy="504654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4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44040" name="Picture 2" descr="танк т 34 рисунки Сделай сам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24328" y="5445221"/>
              <a:ext cx="1548802" cy="864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30725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admin\Desktop\Акция 75 дней до Победы\131951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144000" cy="6858000"/>
          </a:xfrm>
          <a:prstGeom prst="rect">
            <a:avLst/>
          </a:prstGeom>
          <a:noFill/>
        </p:spPr>
      </p:pic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2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45058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lum contrast="40000"/>
          </a:blip>
          <a:srcRect/>
          <a:stretch>
            <a:fillRect/>
          </a:stretch>
        </p:blipFill>
        <p:spPr bwMode="auto">
          <a:xfrm rot="7829922">
            <a:off x="8182769" y="356394"/>
            <a:ext cx="13192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Picture 2" descr="http://forumsmile.ru/u/5/2/8/528e4f55578d182ee6e800cbabdc70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9397808">
            <a:off x="7715250" y="55563"/>
            <a:ext cx="131921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0" name="TextBox 15"/>
          <p:cNvSpPr txBox="1">
            <a:spLocks noChangeArrowheads="1"/>
          </p:cNvSpPr>
          <p:nvPr/>
        </p:nvSpPr>
        <p:spPr bwMode="auto">
          <a:xfrm>
            <a:off x="1857356" y="571480"/>
            <a:ext cx="54737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Литература</a:t>
            </a:r>
          </a:p>
        </p:txBody>
      </p:sp>
      <p:sp>
        <p:nvSpPr>
          <p:cNvPr id="23" name="Скругленный прямоугольник 22">
            <a:hlinkClick r:id="rId4" action="ppaction://hlinksldjump"/>
          </p:cNvPr>
          <p:cNvSpPr/>
          <p:nvPr/>
        </p:nvSpPr>
        <p:spPr>
          <a:xfrm>
            <a:off x="6156176" y="6021288"/>
            <a:ext cx="2088232" cy="5040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u="sng" dirty="0">
                <a:ln w="635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Играть</a:t>
            </a:r>
            <a:endParaRPr lang="ru-RU" u="sng" dirty="0">
              <a:ln w="6350">
                <a:solidFill>
                  <a:schemeClr val="tx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Bookman Old Style" pitchFamily="18" charset="0"/>
              <a:hlinkClick r:id="rId5" action="ppaction://hlinksldjump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39552" y="6021288"/>
            <a:ext cx="2088232" cy="504056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  <a:hlinkClick r:id="rId6" action="ppaction://hlinksldjump"/>
              </a:rPr>
              <a:t>Автор</a:t>
            </a:r>
            <a:endParaRPr lang="ru-RU" b="1" dirty="0">
              <a:ln>
                <a:solidFill>
                  <a:schemeClr val="tx1"/>
                </a:solidFill>
              </a:ln>
              <a:solidFill>
                <a:schemeClr val="accent1">
                  <a:lumMod val="7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grpSp>
        <p:nvGrpSpPr>
          <p:cNvPr id="45063" name="Группа 24"/>
          <p:cNvGrpSpPr>
            <a:grpSpLocks/>
          </p:cNvGrpSpPr>
          <p:nvPr/>
        </p:nvGrpSpPr>
        <p:grpSpPr bwMode="auto">
          <a:xfrm>
            <a:off x="323850" y="1125538"/>
            <a:ext cx="9313863" cy="4430712"/>
            <a:chOff x="323528" y="975116"/>
            <a:chExt cx="9313632" cy="4430738"/>
          </a:xfrm>
        </p:grpSpPr>
        <p:sp>
          <p:nvSpPr>
            <p:cNvPr id="45064" name="Прямоугольник 16"/>
            <p:cNvSpPr>
              <a:spLocks noChangeArrowheads="1"/>
            </p:cNvSpPr>
            <p:nvPr/>
          </p:nvSpPr>
          <p:spPr bwMode="auto">
            <a:xfrm>
              <a:off x="467987" y="4148547"/>
              <a:ext cx="9169173" cy="3667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>
                <a:latin typeface="Calibri" pitchFamily="34" charset="0"/>
              </a:endParaRPr>
            </a:p>
          </p:txBody>
        </p:sp>
        <p:sp>
          <p:nvSpPr>
            <p:cNvPr id="45065" name="Прямоугольник 18"/>
            <p:cNvSpPr>
              <a:spLocks noChangeArrowheads="1"/>
            </p:cNvSpPr>
            <p:nvPr/>
          </p:nvSpPr>
          <p:spPr bwMode="auto">
            <a:xfrm>
              <a:off x="395536" y="5067298"/>
              <a:ext cx="9132543" cy="338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1600">
                <a:solidFill>
                  <a:srgbClr val="002060"/>
                </a:solidFill>
                <a:latin typeface="Bookman Old Style" pitchFamily="18" charset="0"/>
              </a:endParaRPr>
            </a:p>
          </p:txBody>
        </p:sp>
        <p:sp>
          <p:nvSpPr>
            <p:cNvPr id="45066" name="Прямоугольник 10"/>
            <p:cNvSpPr>
              <a:spLocks noChangeArrowheads="1"/>
            </p:cNvSpPr>
            <p:nvPr/>
          </p:nvSpPr>
          <p:spPr bwMode="auto">
            <a:xfrm>
              <a:off x="467544" y="3864648"/>
              <a:ext cx="8217650" cy="3385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1600">
                <a:solidFill>
                  <a:srgbClr val="002060"/>
                </a:solidFill>
                <a:latin typeface="Bookman Old Style" pitchFamily="18" charset="0"/>
              </a:endParaRPr>
            </a:p>
          </p:txBody>
        </p:sp>
        <p:sp>
          <p:nvSpPr>
            <p:cNvPr id="45067" name="Прямоугольник 11"/>
            <p:cNvSpPr>
              <a:spLocks noChangeArrowheads="1"/>
            </p:cNvSpPr>
            <p:nvPr/>
          </p:nvSpPr>
          <p:spPr bwMode="auto">
            <a:xfrm>
              <a:off x="394964" y="4705762"/>
              <a:ext cx="7065787" cy="336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1600">
                <a:solidFill>
                  <a:srgbClr val="002060"/>
                </a:solidFill>
                <a:latin typeface="Bookman Old Style" pitchFamily="18" charset="0"/>
              </a:endParaRPr>
            </a:p>
          </p:txBody>
        </p:sp>
        <p:sp>
          <p:nvSpPr>
            <p:cNvPr id="45068" name="Прямоугольник 20"/>
            <p:cNvSpPr>
              <a:spLocks noChangeArrowheads="1"/>
            </p:cNvSpPr>
            <p:nvPr/>
          </p:nvSpPr>
          <p:spPr bwMode="auto">
            <a:xfrm>
              <a:off x="323528" y="4408308"/>
              <a:ext cx="6195916" cy="369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>
                  <a:solidFill>
                    <a:srgbClr val="002060"/>
                  </a:solidFill>
                  <a:latin typeface="Bookman Old Style" pitchFamily="18" charset="0"/>
                </a:rPr>
                <a:t>  </a:t>
              </a:r>
              <a:endParaRPr lang="ru-RU" sz="1600">
                <a:solidFill>
                  <a:srgbClr val="002060"/>
                </a:solidFill>
                <a:latin typeface="Bookman Old Style" pitchFamily="18" charset="0"/>
              </a:endParaRPr>
            </a:p>
          </p:txBody>
        </p:sp>
        <p:sp>
          <p:nvSpPr>
            <p:cNvPr id="45069" name="Rectangle 1"/>
            <p:cNvSpPr>
              <a:spLocks noChangeArrowheads="1"/>
            </p:cNvSpPr>
            <p:nvPr/>
          </p:nvSpPr>
          <p:spPr bwMode="auto">
            <a:xfrm>
              <a:off x="467987" y="975116"/>
              <a:ext cx="9145361" cy="2292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r>
                <a:rPr lang="ru-RU" sz="1600" dirty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1 . </a:t>
              </a:r>
              <a:r>
                <a:rPr lang="ru-RU" sz="1600" dirty="0" err="1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Анфилов</a:t>
              </a:r>
              <a:r>
                <a:rPr lang="ru-RU" sz="1600" dirty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 В. А. Провал «Блицкрига». М.: Наука, 1974.</a:t>
              </a:r>
              <a:endParaRPr lang="ru-RU" sz="1600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endParaRPr>
            </a:p>
            <a:p>
              <a:pPr eaLnBrk="0" hangingPunct="0"/>
              <a:r>
                <a:rPr lang="ru-RU" sz="1600" dirty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2. Битва под Москвой. Хроника, факты, люди: В 2-х кн. М.: ОЛМА-ПРЕСС, </a:t>
              </a:r>
            </a:p>
            <a:p>
              <a:pPr eaLnBrk="0" hangingPunct="0"/>
              <a:r>
                <a:rPr lang="ru-RU" sz="1600" dirty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 2001.</a:t>
              </a:r>
              <a:endParaRPr lang="ru-RU" sz="1600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endParaRPr>
            </a:p>
            <a:p>
              <a:pPr eaLnBrk="0" hangingPunct="0"/>
              <a:r>
                <a:rPr lang="ru-RU" sz="1600" dirty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3. Все награды России СССР. Ордена, медали и нагрудные знаки. Полная энциклопедия орденов и медалей России / М. А. Изотова, Т. Б. Царева. – М.:</a:t>
              </a:r>
            </a:p>
            <a:p>
              <a:pPr eaLnBrk="0" hangingPunct="0"/>
              <a:r>
                <a:rPr lang="ru-RU" sz="1600" dirty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 РИПОЛ классик, 2008.- 432с.</a:t>
              </a:r>
              <a:endParaRPr lang="ru-RU" sz="1600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endParaRPr>
            </a:p>
            <a:p>
              <a:pPr eaLnBrk="0" hangingPunct="0"/>
              <a:r>
                <a:rPr lang="ru-RU" sz="1600" dirty="0" smtClean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4</a:t>
              </a:r>
              <a:r>
                <a:rPr lang="ru-RU" sz="1600" dirty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. </a:t>
              </a:r>
              <a:r>
                <a:rPr lang="ru-RU" sz="1600" dirty="0" err="1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Лубченков</a:t>
              </a:r>
              <a:r>
                <a:rPr lang="ru-RU" sz="1600" dirty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, Ю. Н. Все полководцы мира. Россия – СССР. XX век </a:t>
              </a:r>
              <a:r>
                <a:rPr lang="ru-RU" sz="1600" dirty="0" smtClean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/</a:t>
              </a:r>
            </a:p>
            <a:p>
              <a:pPr eaLnBrk="0" hangingPunct="0"/>
              <a:r>
                <a:rPr lang="ru-RU" sz="1600" dirty="0" smtClean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 </a:t>
              </a:r>
              <a:r>
                <a:rPr lang="ru-RU" sz="1600" dirty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Ю. Н. </a:t>
              </a:r>
              <a:r>
                <a:rPr lang="ru-RU" sz="1600" dirty="0" err="1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Лубченков</a:t>
              </a:r>
              <a:r>
                <a:rPr lang="ru-RU" sz="1600" dirty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. –    М.: Вече, 2003.-320с. </a:t>
              </a:r>
              <a:endParaRPr lang="ru-RU" sz="1600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endParaRPr>
            </a:p>
            <a:p>
              <a:pPr eaLnBrk="0" hangingPunct="0"/>
              <a:r>
                <a:rPr lang="ru-RU" sz="1600" dirty="0">
                  <a:solidFill>
                    <a:schemeClr val="accent1">
                      <a:lumMod val="75000"/>
                    </a:schemeClr>
                  </a:solidFill>
                  <a:latin typeface="Bookman Old Style" pitchFamily="18" charset="0"/>
                  <a:cs typeface="Times New Roman" pitchFamily="18" charset="0"/>
                </a:rPr>
                <a:t>5. Рокоссовский К. К. Солдатский долг. М.: Воениздат, 1988</a:t>
              </a:r>
              <a:r>
                <a:rPr lang="ru-RU" sz="1600" dirty="0">
                  <a:solidFill>
                    <a:srgbClr val="002060"/>
                  </a:solidFill>
                  <a:latin typeface="Bookman Old Style" pitchFamily="18" charset="0"/>
                  <a:cs typeface="Times New Roman" pitchFamily="18" charset="0"/>
                </a:rPr>
                <a:t>.</a:t>
              </a:r>
              <a:endParaRPr lang="ru-RU" sz="1600" dirty="0">
                <a:solidFill>
                  <a:srgbClr val="002060"/>
                </a:solidFill>
                <a:latin typeface="Bookman Old Style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2" descr="C:\Users\admin\Desktop\Акция 75 дней до Победы\131951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5" name="AutoShape 2"/>
          <p:cNvSpPr>
            <a:spLocks noChangeArrowheads="1"/>
          </p:cNvSpPr>
          <p:nvPr/>
        </p:nvSpPr>
        <p:spPr bwMode="auto">
          <a:xfrm>
            <a:off x="4860925" y="1557338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  <a:latin typeface="Bookman Old Style" pitchFamily="18" charset="0"/>
                <a:hlinkClick r:id="rId3" action="ppaction://hlinksldjump"/>
              </a:rPr>
              <a:t>20</a:t>
            </a:r>
            <a:endParaRPr lang="ru-RU" sz="3200" b="1">
              <a:solidFill>
                <a:srgbClr val="0000FF"/>
              </a:solidFill>
              <a:latin typeface="Bookman Old Style" pitchFamily="18" charset="0"/>
            </a:endParaRPr>
          </a:p>
        </p:txBody>
      </p:sp>
      <p:sp>
        <p:nvSpPr>
          <p:cNvPr id="16386" name="AutoShape 3"/>
          <p:cNvSpPr>
            <a:spLocks noChangeArrowheads="1"/>
          </p:cNvSpPr>
          <p:nvPr/>
        </p:nvSpPr>
        <p:spPr bwMode="auto">
          <a:xfrm>
            <a:off x="0" y="3500438"/>
            <a:ext cx="3671888" cy="9366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latin typeface="Bookman Old Style" pitchFamily="18" charset="0"/>
              </a:rPr>
              <a:t> </a:t>
            </a:r>
            <a:r>
              <a:rPr lang="ru-RU" sz="2400" b="1">
                <a:solidFill>
                  <a:srgbClr val="C00000"/>
                </a:solidFill>
                <a:latin typeface="Bookman Old Style" pitchFamily="18" charset="0"/>
              </a:rPr>
              <a:t>Военная хроника</a:t>
            </a:r>
          </a:p>
        </p:txBody>
      </p:sp>
      <p:sp>
        <p:nvSpPr>
          <p:cNvPr id="16387" name="AutoShape 4"/>
          <p:cNvSpPr>
            <a:spLocks noChangeArrowheads="1"/>
          </p:cNvSpPr>
          <p:nvPr/>
        </p:nvSpPr>
        <p:spPr bwMode="auto">
          <a:xfrm>
            <a:off x="0" y="2492375"/>
            <a:ext cx="3671888" cy="9366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3200" b="1">
              <a:latin typeface="Bookman Old Style" pitchFamily="18" charset="0"/>
            </a:endParaRPr>
          </a:p>
          <a:p>
            <a:pPr algn="ctr"/>
            <a:r>
              <a:rPr lang="ru-RU" sz="2000" b="1">
                <a:solidFill>
                  <a:srgbClr val="C00000"/>
                </a:solidFill>
                <a:latin typeface="Bookman Old Style" pitchFamily="18" charset="0"/>
              </a:rPr>
              <a:t>Полководцы Великой</a:t>
            </a:r>
          </a:p>
          <a:p>
            <a:pPr algn="ctr"/>
            <a:r>
              <a:rPr lang="ru-RU" sz="2000" b="1">
                <a:solidFill>
                  <a:srgbClr val="C00000"/>
                </a:solidFill>
                <a:latin typeface="Bookman Old Style" pitchFamily="18" charset="0"/>
              </a:rPr>
              <a:t> Отечественной Войны</a:t>
            </a:r>
          </a:p>
          <a:p>
            <a:pPr algn="ctr"/>
            <a:endParaRPr lang="ru-RU" sz="3200" b="1">
              <a:latin typeface="Bookman Old Style" pitchFamily="18" charset="0"/>
            </a:endParaRPr>
          </a:p>
        </p:txBody>
      </p:sp>
      <p:sp>
        <p:nvSpPr>
          <p:cNvPr id="16388" name="AutoShape 5"/>
          <p:cNvSpPr>
            <a:spLocks noChangeArrowheads="1"/>
          </p:cNvSpPr>
          <p:nvPr/>
        </p:nvSpPr>
        <p:spPr bwMode="auto">
          <a:xfrm>
            <a:off x="0" y="1484313"/>
            <a:ext cx="3671888" cy="9366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Bookman Old Style" pitchFamily="18" charset="0"/>
              </a:rPr>
              <a:t>Великие сражения</a:t>
            </a:r>
          </a:p>
        </p:txBody>
      </p:sp>
      <p:sp>
        <p:nvSpPr>
          <p:cNvPr id="16389" name="AutoShape 6"/>
          <p:cNvSpPr>
            <a:spLocks noChangeArrowheads="1"/>
          </p:cNvSpPr>
          <p:nvPr/>
        </p:nvSpPr>
        <p:spPr bwMode="auto">
          <a:xfrm>
            <a:off x="0" y="4508500"/>
            <a:ext cx="3671888" cy="9366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 sz="3200" b="1">
              <a:latin typeface="Bookman Old Style" pitchFamily="18" charset="0"/>
            </a:endParaRPr>
          </a:p>
          <a:p>
            <a:pPr algn="ctr"/>
            <a:r>
              <a:rPr lang="ru-RU" sz="2400" b="1">
                <a:solidFill>
                  <a:srgbClr val="C00000"/>
                </a:solidFill>
                <a:latin typeface="Bookman Old Style" pitchFamily="18" charset="0"/>
              </a:rPr>
              <a:t>Песни военных лет</a:t>
            </a:r>
          </a:p>
          <a:p>
            <a:pPr algn="ctr"/>
            <a:endParaRPr lang="ru-RU" sz="3200" b="1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6390" name="AutoShape 7"/>
          <p:cNvSpPr>
            <a:spLocks noChangeArrowheads="1"/>
          </p:cNvSpPr>
          <p:nvPr/>
        </p:nvSpPr>
        <p:spPr bwMode="auto">
          <a:xfrm>
            <a:off x="0" y="5516563"/>
            <a:ext cx="3671888" cy="936625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>
                <a:solidFill>
                  <a:srgbClr val="C00000"/>
                </a:solidFill>
                <a:latin typeface="Bookman Old Style" pitchFamily="18" charset="0"/>
              </a:rPr>
              <a:t>Боевые награды</a:t>
            </a:r>
          </a:p>
        </p:txBody>
      </p:sp>
      <p:sp>
        <p:nvSpPr>
          <p:cNvPr id="16391" name="AutoShape 8"/>
          <p:cNvSpPr>
            <a:spLocks noChangeArrowheads="1"/>
          </p:cNvSpPr>
          <p:nvPr/>
        </p:nvSpPr>
        <p:spPr bwMode="auto">
          <a:xfrm>
            <a:off x="3779838" y="1557338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  <a:latin typeface="Bookman Old Style" pitchFamily="18" charset="0"/>
                <a:hlinkClick r:id="rId4" action="ppaction://hlinksldjump"/>
              </a:rPr>
              <a:t>10</a:t>
            </a:r>
            <a:endParaRPr lang="ru-RU" sz="3200" b="1">
              <a:solidFill>
                <a:srgbClr val="0000FF"/>
              </a:solidFill>
              <a:latin typeface="Bookman Old Style" pitchFamily="18" charset="0"/>
            </a:endParaRPr>
          </a:p>
        </p:txBody>
      </p:sp>
      <p:sp>
        <p:nvSpPr>
          <p:cNvPr id="16392" name="AutoShape 9"/>
          <p:cNvSpPr>
            <a:spLocks noChangeArrowheads="1"/>
          </p:cNvSpPr>
          <p:nvPr/>
        </p:nvSpPr>
        <p:spPr bwMode="auto">
          <a:xfrm>
            <a:off x="5940425" y="1557338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5" action="ppaction://hlinksldjump"/>
              </a:rPr>
              <a:t>30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393" name="AutoShape 10"/>
          <p:cNvSpPr>
            <a:spLocks noChangeArrowheads="1"/>
          </p:cNvSpPr>
          <p:nvPr/>
        </p:nvSpPr>
        <p:spPr bwMode="auto">
          <a:xfrm>
            <a:off x="6948488" y="1557338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6" action="ppaction://hlinksldjump"/>
              </a:rPr>
              <a:t>40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394" name="AutoShape 11"/>
          <p:cNvSpPr>
            <a:spLocks noChangeArrowheads="1"/>
          </p:cNvSpPr>
          <p:nvPr/>
        </p:nvSpPr>
        <p:spPr bwMode="auto">
          <a:xfrm>
            <a:off x="7920038" y="1557338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7" action="ppaction://hlinksldjump"/>
              </a:rPr>
              <a:t>50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395" name="AutoShape 12"/>
          <p:cNvSpPr>
            <a:spLocks noChangeArrowheads="1"/>
          </p:cNvSpPr>
          <p:nvPr/>
        </p:nvSpPr>
        <p:spPr bwMode="auto">
          <a:xfrm>
            <a:off x="4859338" y="2565400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8" action="ppaction://hlinksldjump"/>
              </a:rPr>
              <a:t>20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396" name="AutoShape 13"/>
          <p:cNvSpPr>
            <a:spLocks noChangeArrowheads="1"/>
          </p:cNvSpPr>
          <p:nvPr/>
        </p:nvSpPr>
        <p:spPr bwMode="auto">
          <a:xfrm>
            <a:off x="3778250" y="2565400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9" action="ppaction://hlinksldjump"/>
              </a:rPr>
              <a:t>10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397" name="AutoShape 14"/>
          <p:cNvSpPr>
            <a:spLocks noChangeArrowheads="1"/>
          </p:cNvSpPr>
          <p:nvPr/>
        </p:nvSpPr>
        <p:spPr bwMode="auto">
          <a:xfrm>
            <a:off x="5938838" y="2565400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10" action="ppaction://hlinksldjump"/>
              </a:rPr>
              <a:t>30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398" name="AutoShape 15"/>
          <p:cNvSpPr>
            <a:spLocks noChangeArrowheads="1"/>
          </p:cNvSpPr>
          <p:nvPr/>
        </p:nvSpPr>
        <p:spPr bwMode="auto">
          <a:xfrm>
            <a:off x="6946900" y="2565400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11" action="ppaction://hlinksldjump"/>
              </a:rPr>
              <a:t>40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399" name="AutoShape 16"/>
          <p:cNvSpPr>
            <a:spLocks noChangeArrowheads="1"/>
          </p:cNvSpPr>
          <p:nvPr/>
        </p:nvSpPr>
        <p:spPr bwMode="auto">
          <a:xfrm>
            <a:off x="4860925" y="3573463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12" action="ppaction://hlinksldjump"/>
              </a:rPr>
              <a:t>20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00" name="AutoShape 17"/>
          <p:cNvSpPr>
            <a:spLocks noChangeArrowheads="1"/>
          </p:cNvSpPr>
          <p:nvPr/>
        </p:nvSpPr>
        <p:spPr bwMode="auto">
          <a:xfrm>
            <a:off x="3779838" y="3573463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13" action="ppaction://hlinksldjump"/>
              </a:rPr>
              <a:t>10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01" name="AutoShape 18"/>
          <p:cNvSpPr>
            <a:spLocks noChangeArrowheads="1"/>
          </p:cNvSpPr>
          <p:nvPr/>
        </p:nvSpPr>
        <p:spPr bwMode="auto">
          <a:xfrm>
            <a:off x="5940425" y="3573463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14" action="ppaction://hlinksldjump"/>
              </a:rPr>
              <a:t>30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02" name="AutoShape 19"/>
          <p:cNvSpPr>
            <a:spLocks noChangeArrowheads="1"/>
          </p:cNvSpPr>
          <p:nvPr/>
        </p:nvSpPr>
        <p:spPr bwMode="auto">
          <a:xfrm>
            <a:off x="6948488" y="3573463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15" action="ppaction://hlinksldjump"/>
              </a:rPr>
              <a:t>40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03" name="AutoShape 20"/>
          <p:cNvSpPr>
            <a:spLocks noChangeArrowheads="1"/>
          </p:cNvSpPr>
          <p:nvPr/>
        </p:nvSpPr>
        <p:spPr bwMode="auto">
          <a:xfrm>
            <a:off x="4859338" y="4581525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16" action="ppaction://hlinksldjump"/>
              </a:rPr>
              <a:t>20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04" name="AutoShape 21"/>
          <p:cNvSpPr>
            <a:spLocks noChangeArrowheads="1"/>
          </p:cNvSpPr>
          <p:nvPr/>
        </p:nvSpPr>
        <p:spPr bwMode="auto">
          <a:xfrm>
            <a:off x="3778250" y="4581525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17" action="ppaction://hlinksldjump"/>
              </a:rPr>
              <a:t>10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05" name="AutoShape 22"/>
          <p:cNvSpPr>
            <a:spLocks noChangeArrowheads="1"/>
          </p:cNvSpPr>
          <p:nvPr/>
        </p:nvSpPr>
        <p:spPr bwMode="auto">
          <a:xfrm>
            <a:off x="5938838" y="4581525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18" action="ppaction://hlinksldjump"/>
              </a:rPr>
              <a:t>30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06" name="AutoShape 23"/>
          <p:cNvSpPr>
            <a:spLocks noChangeArrowheads="1"/>
          </p:cNvSpPr>
          <p:nvPr/>
        </p:nvSpPr>
        <p:spPr bwMode="auto">
          <a:xfrm>
            <a:off x="6946900" y="4581525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19" action="ppaction://hlinksldjump"/>
              </a:rPr>
              <a:t>40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07" name="AutoShape 24"/>
          <p:cNvSpPr>
            <a:spLocks noChangeArrowheads="1"/>
          </p:cNvSpPr>
          <p:nvPr/>
        </p:nvSpPr>
        <p:spPr bwMode="auto">
          <a:xfrm>
            <a:off x="4932363" y="5516563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20" action="ppaction://hlinksldjump"/>
              </a:rPr>
              <a:t>20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08" name="AutoShape 25"/>
          <p:cNvSpPr>
            <a:spLocks noChangeArrowheads="1"/>
          </p:cNvSpPr>
          <p:nvPr/>
        </p:nvSpPr>
        <p:spPr bwMode="auto">
          <a:xfrm>
            <a:off x="3779838" y="5516563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21" action="ppaction://hlinksldjump"/>
              </a:rPr>
              <a:t>10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09" name="AutoShape 26"/>
          <p:cNvSpPr>
            <a:spLocks noChangeArrowheads="1"/>
          </p:cNvSpPr>
          <p:nvPr/>
        </p:nvSpPr>
        <p:spPr bwMode="auto">
          <a:xfrm>
            <a:off x="6011863" y="5516563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22" action="ppaction://hlinksldjump"/>
              </a:rPr>
              <a:t>30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10" name="AutoShape 27"/>
          <p:cNvSpPr>
            <a:spLocks noChangeArrowheads="1"/>
          </p:cNvSpPr>
          <p:nvPr/>
        </p:nvSpPr>
        <p:spPr bwMode="auto">
          <a:xfrm>
            <a:off x="7019925" y="5516563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23" action="ppaction://hlinksldjump"/>
              </a:rPr>
              <a:t>40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11" name="AutoShape 28"/>
          <p:cNvSpPr>
            <a:spLocks noChangeArrowheads="1"/>
          </p:cNvSpPr>
          <p:nvPr/>
        </p:nvSpPr>
        <p:spPr bwMode="auto">
          <a:xfrm>
            <a:off x="7918450" y="2565400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24" action="ppaction://hlinksldjump"/>
              </a:rPr>
              <a:t>50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12" name="AutoShape 29"/>
          <p:cNvSpPr>
            <a:spLocks noChangeArrowheads="1"/>
          </p:cNvSpPr>
          <p:nvPr/>
        </p:nvSpPr>
        <p:spPr bwMode="auto">
          <a:xfrm>
            <a:off x="7920038" y="3573463"/>
            <a:ext cx="1008062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25" action="ppaction://hlinksldjump"/>
              </a:rPr>
              <a:t>50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13" name="AutoShape 30"/>
          <p:cNvSpPr>
            <a:spLocks noChangeArrowheads="1"/>
          </p:cNvSpPr>
          <p:nvPr/>
        </p:nvSpPr>
        <p:spPr bwMode="auto">
          <a:xfrm>
            <a:off x="7991475" y="4581525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>
                <a:latin typeface="Bookman Old Style" pitchFamily="18" charset="0"/>
                <a:hlinkClick r:id="rId26" action="ppaction://hlinksldjump"/>
              </a:rPr>
              <a:t>50</a:t>
            </a:r>
            <a:endParaRPr lang="ru-RU" sz="3200" b="1" dirty="0">
              <a:latin typeface="Bookman Old Style" pitchFamily="18" charset="0"/>
            </a:endParaRPr>
          </a:p>
        </p:txBody>
      </p:sp>
      <p:sp>
        <p:nvSpPr>
          <p:cNvPr id="16414" name="AutoShape 31"/>
          <p:cNvSpPr>
            <a:spLocks noChangeArrowheads="1"/>
          </p:cNvSpPr>
          <p:nvPr/>
        </p:nvSpPr>
        <p:spPr bwMode="auto">
          <a:xfrm>
            <a:off x="7991475" y="5516563"/>
            <a:ext cx="1008063" cy="8636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latin typeface="Bookman Old Style" pitchFamily="18" charset="0"/>
                <a:hlinkClick r:id="rId27" action="ppaction://hlinksldjump"/>
              </a:rPr>
              <a:t>50</a:t>
            </a:r>
            <a:endParaRPr lang="ru-RU" sz="3200" b="1">
              <a:latin typeface="Bookman Old Style" pitchFamily="18" charset="0"/>
            </a:endParaRPr>
          </a:p>
        </p:txBody>
      </p:sp>
      <p:sp>
        <p:nvSpPr>
          <p:cNvPr id="16415" name="Text Box 32"/>
          <p:cNvSpPr txBox="1">
            <a:spLocks noChangeArrowheads="1"/>
          </p:cNvSpPr>
          <p:nvPr/>
        </p:nvSpPr>
        <p:spPr bwMode="auto">
          <a:xfrm>
            <a:off x="179388" y="71438"/>
            <a:ext cx="8712200" cy="1200329"/>
          </a:xfrm>
          <a:prstGeom prst="rect">
            <a:avLst/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shape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solidFill>
                  <a:srgbClr val="FFFF00"/>
                </a:solidFill>
                <a:latin typeface="Bookman Old Style" pitchFamily="18" charset="0"/>
              </a:rPr>
              <a:t>Игра </a:t>
            </a:r>
            <a:r>
              <a:rPr lang="ru-RU" sz="3600" b="1" dirty="0" smtClean="0">
                <a:solidFill>
                  <a:srgbClr val="FFFF00"/>
                </a:solidFill>
                <a:latin typeface="Bookman Old Style" pitchFamily="18" charset="0"/>
              </a:rPr>
              <a:t>«Живая память 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Bookman Old Style" pitchFamily="18" charset="0"/>
              </a:rPr>
              <a:t>потомков Победы»</a:t>
            </a:r>
            <a:endParaRPr lang="ru-RU" sz="36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dropi.ru/img/uploads/2018-12-07/9_origin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85786" y="5357826"/>
            <a:ext cx="5010150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Битва за Москву</a:t>
            </a:r>
          </a:p>
        </p:txBody>
      </p:sp>
      <p:sp>
        <p:nvSpPr>
          <p:cNvPr id="17410" name="AutoShape 4"/>
          <p:cNvSpPr>
            <a:spLocks noChangeArrowheads="1"/>
          </p:cNvSpPr>
          <p:nvPr/>
        </p:nvSpPr>
        <p:spPr bwMode="auto">
          <a:xfrm>
            <a:off x="7704138" y="214313"/>
            <a:ext cx="1368425" cy="1223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10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285720" y="1928802"/>
            <a:ext cx="5357850" cy="3000396"/>
          </a:xfrm>
          <a:prstGeom prst="wedgeRoundRectCallout">
            <a:avLst>
              <a:gd name="adj1" fmla="val 45604"/>
              <a:gd name="adj2" fmla="val -67710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Как называлось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сражение, 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после 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окончания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которого был развеян миф о непобедимости немецкой армии? 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214313" y="142875"/>
            <a:ext cx="7721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Тема: </a:t>
            </a: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Великие сражения</a:t>
            </a:r>
          </a:p>
        </p:txBody>
      </p:sp>
      <p:grpSp>
        <p:nvGrpSpPr>
          <p:cNvPr id="17414" name="Группа 9"/>
          <p:cNvGrpSpPr>
            <a:grpSpLocks/>
          </p:cNvGrpSpPr>
          <p:nvPr/>
        </p:nvGrpSpPr>
        <p:grpSpPr bwMode="auto">
          <a:xfrm>
            <a:off x="7235825" y="5229225"/>
            <a:ext cx="1600200" cy="1223963"/>
            <a:chOff x="7236296" y="5229200"/>
            <a:chExt cx="1600260" cy="1224136"/>
          </a:xfrm>
        </p:grpSpPr>
        <p:sp>
          <p:nvSpPr>
            <p:cNvPr id="8" name="Стрелка вправо с вырезом 7"/>
            <p:cNvSpPr/>
            <p:nvPr/>
          </p:nvSpPr>
          <p:spPr>
            <a:xfrm>
              <a:off x="7358539" y="5969080"/>
              <a:ext cx="1478017" cy="48425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3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17416" name="Picture 2" descr="танк т 34 рисунки Сделай сам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229200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14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dropi.ru/img/uploads/2018-12-07/9_origin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28662" y="5500702"/>
            <a:ext cx="4967287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Сталинградская битва</a:t>
            </a:r>
          </a:p>
        </p:txBody>
      </p:sp>
      <p:sp>
        <p:nvSpPr>
          <p:cNvPr id="18435" name="Text Box 6"/>
          <p:cNvSpPr txBox="1">
            <a:spLocks noChangeArrowheads="1"/>
          </p:cNvSpPr>
          <p:nvPr/>
        </p:nvSpPr>
        <p:spPr bwMode="auto">
          <a:xfrm>
            <a:off x="142875" y="285750"/>
            <a:ext cx="75723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Тема: В</a:t>
            </a: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еликие сражения</a:t>
            </a:r>
          </a:p>
        </p:txBody>
      </p:sp>
      <p:sp>
        <p:nvSpPr>
          <p:cNvPr id="18436" name="AutoShape 4"/>
          <p:cNvSpPr>
            <a:spLocks noChangeArrowheads="1"/>
          </p:cNvSpPr>
          <p:nvPr/>
        </p:nvSpPr>
        <p:spPr bwMode="auto">
          <a:xfrm>
            <a:off x="7632700" y="214313"/>
            <a:ext cx="1368425" cy="12239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 dirty="0"/>
              <a:t>20</a:t>
            </a:r>
          </a:p>
        </p:txBody>
      </p:sp>
      <p:grpSp>
        <p:nvGrpSpPr>
          <p:cNvPr id="18438" name="Группа 11"/>
          <p:cNvGrpSpPr>
            <a:grpSpLocks/>
          </p:cNvGrpSpPr>
          <p:nvPr/>
        </p:nvGrpSpPr>
        <p:grpSpPr bwMode="auto">
          <a:xfrm>
            <a:off x="7308850" y="5038725"/>
            <a:ext cx="1690688" cy="1384300"/>
            <a:chOff x="7308304" y="5037942"/>
            <a:chExt cx="1691680" cy="1385544"/>
          </a:xfrm>
        </p:grpSpPr>
        <p:sp>
          <p:nvSpPr>
            <p:cNvPr id="9" name="Стрелка вправо с вырезом 8">
              <a:hlinkClick r:id="rId3" action="ppaction://hlinksldjump"/>
            </p:cNvPr>
            <p:cNvSpPr/>
            <p:nvPr/>
          </p:nvSpPr>
          <p:spPr>
            <a:xfrm>
              <a:off x="7510035" y="5876895"/>
              <a:ext cx="1478829" cy="546591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3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18440" name="Picture 2" descr="танк т 34 рисунки Сделай сам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308304" y="5037942"/>
              <a:ext cx="1691680" cy="10553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642910" y="1928802"/>
            <a:ext cx="4857784" cy="2857520"/>
          </a:xfrm>
          <a:prstGeom prst="wedgeRoundRectCallout">
            <a:avLst>
              <a:gd name="adj1" fmla="val 48791"/>
              <a:gd name="adj2" fmla="val -67662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Сражение, положившее начало коренному перелому в ходе Великой Отечественной войны?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717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dropi.ru/img/uploads/2018-12-07/9_origin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785786" y="5715016"/>
            <a:ext cx="4941888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Брестская крепость</a:t>
            </a:r>
          </a:p>
        </p:txBody>
      </p:sp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0" y="260350"/>
            <a:ext cx="79359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Тема: </a:t>
            </a: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Великие сражения</a:t>
            </a:r>
          </a:p>
        </p:txBody>
      </p:sp>
      <p:sp>
        <p:nvSpPr>
          <p:cNvPr id="19460" name="AutoShape 5"/>
          <p:cNvSpPr>
            <a:spLocks noChangeArrowheads="1"/>
          </p:cNvSpPr>
          <p:nvPr/>
        </p:nvSpPr>
        <p:spPr bwMode="auto">
          <a:xfrm>
            <a:off x="7643813" y="142875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30</a:t>
            </a:r>
          </a:p>
        </p:txBody>
      </p:sp>
      <p:grpSp>
        <p:nvGrpSpPr>
          <p:cNvPr id="19462" name="Группа 9"/>
          <p:cNvGrpSpPr>
            <a:grpSpLocks/>
          </p:cNvGrpSpPr>
          <p:nvPr/>
        </p:nvGrpSpPr>
        <p:grpSpPr bwMode="auto">
          <a:xfrm>
            <a:off x="7424738" y="5373688"/>
            <a:ext cx="1649412" cy="1150937"/>
            <a:chOff x="7424180" y="5372950"/>
            <a:chExt cx="1650630" cy="1152393"/>
          </a:xfrm>
        </p:grpSpPr>
        <p:sp>
          <p:nvSpPr>
            <p:cNvPr id="9" name="Стрелка вправо с вырезом 8">
              <a:hlinkClick r:id="rId3" action="ppaction://hlinksldjump" tooltip="В игру"/>
            </p:cNvPr>
            <p:cNvSpPr/>
            <p:nvPr/>
          </p:nvSpPr>
          <p:spPr>
            <a:xfrm>
              <a:off x="7424180" y="6021469"/>
              <a:ext cx="1650630" cy="503874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ea typeface="Batang" pitchFamily="18" charset="-127"/>
                </a:rPr>
                <a:t> </a:t>
              </a: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ea typeface="Batang" pitchFamily="18" charset="-127"/>
                  <a:hlinkClick r:id="rId3" action="ppaction://hlinksldjump"/>
                </a:rPr>
                <a:t>В игру 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  <a:ea typeface="Batang" pitchFamily="18" charset="-127"/>
              </a:endParaRPr>
            </a:p>
          </p:txBody>
        </p:sp>
        <p:pic>
          <p:nvPicPr>
            <p:cNvPr id="19464" name="Picture 2" descr="танк т 34 рисунки Сделай сам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68344" y="5372950"/>
              <a:ext cx="1321750" cy="864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642910" y="1571612"/>
            <a:ext cx="4714908" cy="3643338"/>
          </a:xfrm>
          <a:prstGeom prst="wedgeRoundRectCallout">
            <a:avLst>
              <a:gd name="adj1" fmla="val 53214"/>
              <a:gd name="adj2" fmla="val -62968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Назовите крепость, которая героически оборонялась с 22 июня до 20-х чисел июля 1941 года в тылу немецких войск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8198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dropi.ru/img/uploads/2018-12-07/9_origin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428728" y="5857892"/>
            <a:ext cx="2714644" cy="646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itchFamily="18" charset="0"/>
              </a:rPr>
              <a:t>Кольцо</a:t>
            </a:r>
          </a:p>
        </p:txBody>
      </p:sp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142875" y="142875"/>
            <a:ext cx="73580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Тема: Великие сражения</a:t>
            </a: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>
            <a:off x="285720" y="1643050"/>
            <a:ext cx="5357850" cy="3929090"/>
          </a:xfrm>
          <a:prstGeom prst="wedgeRoundRectCallout">
            <a:avLst>
              <a:gd name="adj1" fmla="val 50434"/>
              <a:gd name="adj2" fmla="val -65581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Кодовое 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название операции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(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30 декабря 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1942 года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2 февраля 1943 года</a:t>
            </a: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), </a:t>
            </a:r>
            <a:endParaRPr lang="ru-RU" sz="2800" b="1" dirty="0">
              <a:solidFill>
                <a:srgbClr val="C00000"/>
              </a:solidFill>
              <a:latin typeface="Bookman Old Style" pitchFamily="18" charset="0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в результате которой попали в окружение </a:t>
            </a:r>
          </a:p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buFontTx/>
              <a:buAutoNum type="arabicPlain" startAt="22"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 немецкие </a:t>
            </a: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дивизии </a:t>
            </a:r>
          </a:p>
          <a:p>
            <a:pPr marL="514350" indent="-51435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  <a:cs typeface="+mn-cs"/>
              </a:rPr>
              <a:t>(330 тысяч человек) </a:t>
            </a:r>
          </a:p>
        </p:txBody>
      </p:sp>
      <p:sp>
        <p:nvSpPr>
          <p:cNvPr id="20484" name="AutoShape 6"/>
          <p:cNvSpPr>
            <a:spLocks noChangeArrowheads="1"/>
          </p:cNvSpPr>
          <p:nvPr/>
        </p:nvSpPr>
        <p:spPr bwMode="auto">
          <a:xfrm>
            <a:off x="7632700" y="142875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40</a:t>
            </a:r>
          </a:p>
        </p:txBody>
      </p:sp>
      <p:grpSp>
        <p:nvGrpSpPr>
          <p:cNvPr id="20486" name="Группа 9"/>
          <p:cNvGrpSpPr>
            <a:grpSpLocks/>
          </p:cNvGrpSpPr>
          <p:nvPr/>
        </p:nvGrpSpPr>
        <p:grpSpPr bwMode="auto">
          <a:xfrm>
            <a:off x="7451725" y="5157788"/>
            <a:ext cx="1536700" cy="1265237"/>
            <a:chOff x="7452320" y="5157192"/>
            <a:chExt cx="1536636" cy="1266294"/>
          </a:xfrm>
        </p:grpSpPr>
        <p:sp>
          <p:nvSpPr>
            <p:cNvPr id="9" name="Стрелка вправо с вырезом 8"/>
            <p:cNvSpPr/>
            <p:nvPr/>
          </p:nvSpPr>
          <p:spPr>
            <a:xfrm>
              <a:off x="7452320" y="5876930"/>
              <a:ext cx="1536636" cy="54655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</a:rPr>
                <a:t>  </a:t>
              </a: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3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20488" name="Picture 2" descr="танк т 34 рисунки Сделай сам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24328" y="5157192"/>
              <a:ext cx="1332778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2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ropi.ru/img/uploads/2018-12-07/9_origina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500166" y="6072206"/>
            <a:ext cx="2857521" cy="646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Bookman Old Style" pitchFamily="18" charset="0"/>
              </a:rPr>
              <a:t>Москва</a:t>
            </a:r>
          </a:p>
        </p:txBody>
      </p:sp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214313" y="260350"/>
            <a:ext cx="77216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Тема: </a:t>
            </a:r>
            <a:r>
              <a:rPr lang="ru-RU" sz="4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Bookman Old Style" pitchFamily="18" charset="0"/>
              </a:rPr>
              <a:t>Великие сражения</a:t>
            </a: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>
            <a:off x="285720" y="1071546"/>
            <a:ext cx="5500726" cy="4859337"/>
          </a:xfrm>
          <a:prstGeom prst="wedgeRoundRectCallout">
            <a:avLst>
              <a:gd name="adj1" fmla="val 46126"/>
              <a:gd name="adj2" fmla="val -51665"/>
              <a:gd name="adj3" fmla="val 16667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В годы Великой Отечественной войны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28 бойцов И.В. Панфилова отразили несколько танковых атак фашистов. Почти все погибли, но врага не пропустили. 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Какой город защищали герои-панфиловцы?</a:t>
            </a:r>
          </a:p>
        </p:txBody>
      </p:sp>
      <p:sp>
        <p:nvSpPr>
          <p:cNvPr id="21508" name="AutoShape 6"/>
          <p:cNvSpPr>
            <a:spLocks noChangeArrowheads="1"/>
          </p:cNvSpPr>
          <p:nvPr/>
        </p:nvSpPr>
        <p:spPr bwMode="auto">
          <a:xfrm>
            <a:off x="7704138" y="142875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50</a:t>
            </a:r>
          </a:p>
        </p:txBody>
      </p:sp>
      <p:grpSp>
        <p:nvGrpSpPr>
          <p:cNvPr id="21510" name="Группа 9"/>
          <p:cNvGrpSpPr>
            <a:grpSpLocks/>
          </p:cNvGrpSpPr>
          <p:nvPr/>
        </p:nvGrpSpPr>
        <p:grpSpPr bwMode="auto">
          <a:xfrm>
            <a:off x="7451725" y="5229225"/>
            <a:ext cx="1536700" cy="1295400"/>
            <a:chOff x="7452320" y="5228934"/>
            <a:chExt cx="1536635" cy="1296410"/>
          </a:xfrm>
        </p:grpSpPr>
        <p:sp>
          <p:nvSpPr>
            <p:cNvPr id="9" name="Стрелка вправо с вырезом 8"/>
            <p:cNvSpPr/>
            <p:nvPr/>
          </p:nvSpPr>
          <p:spPr>
            <a:xfrm>
              <a:off x="7590427" y="5939100"/>
              <a:ext cx="1398528" cy="586244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</a:rPr>
                <a:t> </a:t>
              </a: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3" action="ppaction://hlinksldjump"/>
                </a:rPr>
                <a:t>В игру 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21512" name="Picture 2" descr="танк т 34 рисунки Сделай сам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52320" y="5228934"/>
              <a:ext cx="1475656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10245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Акция 75 дней до Победы\9maya2018_PT_massazh_saj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" name="Picture 2" descr="C:\Users\admin\Desktop\Акция 75 дней до Победы\1319511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28662" y="6000768"/>
            <a:ext cx="6913563" cy="5238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Bookman Old Style" pitchFamily="18" charset="0"/>
              </a:rPr>
              <a:t>Георгий Константинович Жуков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1643041" y="1785938"/>
            <a:ext cx="7143801" cy="4214830"/>
          </a:xfrm>
          <a:prstGeom prst="wedgeEllipseCallout">
            <a:avLst>
              <a:gd name="adj1" fmla="val 51718"/>
              <a:gd name="adj2" fmla="val -59801"/>
            </a:avLst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3200" b="1" dirty="0">
                <a:solidFill>
                  <a:srgbClr val="C00000"/>
                </a:solidFill>
                <a:latin typeface="Bookman Old Style" pitchFamily="18" charset="0"/>
              </a:rPr>
              <a:t>Первый полководец в период Великой Отечественной войны, получивший звание Маршала Советского Союза</a:t>
            </a: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214282" y="214290"/>
            <a:ext cx="107870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Тема: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Полководцы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Великой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Отечественной Войны</a:t>
            </a:r>
          </a:p>
        </p:txBody>
      </p:sp>
      <p:sp>
        <p:nvSpPr>
          <p:cNvPr id="22532" name="AutoShape 4"/>
          <p:cNvSpPr>
            <a:spLocks noChangeArrowheads="1"/>
          </p:cNvSpPr>
          <p:nvPr/>
        </p:nvSpPr>
        <p:spPr bwMode="auto">
          <a:xfrm>
            <a:off x="7572396" y="142852"/>
            <a:ext cx="1368425" cy="1223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path path="rect">
              <a:fillToRect l="50000" t="50000" r="50000" b="50000"/>
            </a:path>
          </a:gra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b="1"/>
              <a:t>10</a:t>
            </a:r>
          </a:p>
        </p:txBody>
      </p:sp>
      <p:pic>
        <p:nvPicPr>
          <p:cNvPr id="1027" name="Picture 3" descr="C:\Users\Светлана\Pictures\nguyensoaiZuk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1357298"/>
            <a:ext cx="3429024" cy="4790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5" name="Группа 11"/>
          <p:cNvGrpSpPr>
            <a:grpSpLocks/>
          </p:cNvGrpSpPr>
          <p:nvPr/>
        </p:nvGrpSpPr>
        <p:grpSpPr bwMode="auto">
          <a:xfrm>
            <a:off x="7543800" y="5429264"/>
            <a:ext cx="1600200" cy="1223963"/>
            <a:chOff x="7236296" y="5229200"/>
            <a:chExt cx="1600260" cy="1224136"/>
          </a:xfrm>
        </p:grpSpPr>
        <p:sp>
          <p:nvSpPr>
            <p:cNvPr id="13" name="Стрелка вправо с вырезом 12"/>
            <p:cNvSpPr/>
            <p:nvPr/>
          </p:nvSpPr>
          <p:spPr>
            <a:xfrm>
              <a:off x="7358538" y="5969080"/>
              <a:ext cx="1478018" cy="484256"/>
            </a:xfrm>
            <a:prstGeom prst="notch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b="1" dirty="0">
                  <a:solidFill>
                    <a:srgbClr val="FFFF00"/>
                  </a:solidFill>
                  <a:latin typeface="Bookman Old Style" pitchFamily="18" charset="0"/>
                  <a:hlinkClick r:id="rId5" action="ppaction://hlinksldjump"/>
                </a:rPr>
                <a:t>В игру</a:t>
              </a:r>
              <a:endParaRPr lang="ru-RU" b="1" dirty="0">
                <a:solidFill>
                  <a:srgbClr val="FFFF00"/>
                </a:solidFill>
                <a:latin typeface="Bookman Old Style" pitchFamily="18" charset="0"/>
              </a:endParaRPr>
            </a:p>
          </p:txBody>
        </p:sp>
        <p:pic>
          <p:nvPicPr>
            <p:cNvPr id="22537" name="Picture 2" descr="танк т 34 рисунки Сделай сам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236296" y="5229200"/>
              <a:ext cx="1548802" cy="936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autoUpdateAnimBg="0"/>
      <p:bldP spid="11269" grpId="0" animBg="1" autoUpdateAnimBg="0"/>
      <p:bldP spid="11269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1842</TotalTime>
  <Words>885</Words>
  <Application>Microsoft Office PowerPoint</Application>
  <PresentationFormat>Экран (4:3)</PresentationFormat>
  <Paragraphs>212</Paragraphs>
  <Slides>29</Slides>
  <Notes>2</Notes>
  <HiddenSlides>0</HiddenSlides>
  <MMClips>5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6" baseType="lpstr">
      <vt:lpstr>Arial</vt:lpstr>
      <vt:lpstr>Batang</vt:lpstr>
      <vt:lpstr>Bookman Old Style</vt:lpstr>
      <vt:lpstr>Calibri</vt:lpstr>
      <vt:lpstr>GungsuhChe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победа</dc:title>
  <dc:creator>Горохова</dc:creator>
  <cp:lastModifiedBy>User 123</cp:lastModifiedBy>
  <cp:revision>215</cp:revision>
  <dcterms:created xsi:type="dcterms:W3CDTF">2013-11-25T16:17:37Z</dcterms:created>
  <dcterms:modified xsi:type="dcterms:W3CDTF">2020-11-20T06:58:40Z</dcterms:modified>
</cp:coreProperties>
</file>