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2094" y="-72"/>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385762" y="7133203"/>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285750" y="6471216"/>
            <a:ext cx="6343650" cy="1629833"/>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85750" y="5181600"/>
            <a:ext cx="6343650" cy="12192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6172200" y="8631936"/>
            <a:ext cx="569214" cy="329184"/>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5143500" y="732369"/>
            <a:ext cx="1371600" cy="780203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342900" y="732369"/>
            <a:ext cx="4686300" cy="780203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19" name="Нижний колонтитул 18"/>
          <p:cNvSpPr>
            <a:spLocks noGrp="1"/>
          </p:cNvSpPr>
          <p:nvPr>
            <p:ph type="ftr" sz="quarter" idx="11"/>
          </p:nvPr>
        </p:nvSpPr>
        <p:spPr>
          <a:xfrm>
            <a:off x="2686050" y="101601"/>
            <a:ext cx="2171700" cy="385233"/>
          </a:xfrm>
        </p:spPr>
        <p:txBody>
          <a:bodyPr/>
          <a:lstStyle/>
          <a:p>
            <a:endParaRPr lang="ru-RU"/>
          </a:p>
        </p:txBody>
      </p:sp>
      <p:sp>
        <p:nvSpPr>
          <p:cNvPr id="16" name="Номер слайда 15"/>
          <p:cNvSpPr>
            <a:spLocks noGrp="1"/>
          </p:cNvSpPr>
          <p:nvPr>
            <p:ph type="sldNum" sz="quarter" idx="12"/>
          </p:nvPr>
        </p:nvSpPr>
        <p:spPr>
          <a:xfrm>
            <a:off x="6172200" y="8631936"/>
            <a:ext cx="569214" cy="329184"/>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385762" y="4593203"/>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285750" y="2235200"/>
            <a:ext cx="6343650" cy="16256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35356" y="3929447"/>
            <a:ext cx="6515100" cy="1579767"/>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226314" y="609600"/>
            <a:ext cx="6515100" cy="1121664"/>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228600" y="2133600"/>
            <a:ext cx="3143250" cy="62992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3486150" y="2133600"/>
            <a:ext cx="3257550" cy="62992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228600" y="7213600"/>
            <a:ext cx="6457950" cy="1176867"/>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11083" y="889000"/>
            <a:ext cx="3217917" cy="853016"/>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3483769" y="889000"/>
            <a:ext cx="3219181" cy="853016"/>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11083" y="1754717"/>
            <a:ext cx="3217917" cy="5255684"/>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3486548" y="1754717"/>
            <a:ext cx="3216402" cy="5255684"/>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6172200" y="8636000"/>
            <a:ext cx="571500" cy="329184"/>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385762" y="8026401"/>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226314" y="609600"/>
            <a:ext cx="6515100" cy="1121664"/>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385762" y="7798823"/>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342900" y="7315200"/>
            <a:ext cx="6343650" cy="694267"/>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342900" y="812800"/>
            <a:ext cx="2256235" cy="64008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2681287" y="812800"/>
            <a:ext cx="4005263" cy="64008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2628900" y="822179"/>
            <a:ext cx="3771900" cy="48768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31.05.2021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285750" y="6658347"/>
            <a:ext cx="4400550" cy="696384"/>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285750" y="7377624"/>
            <a:ext cx="4400550" cy="1024467"/>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385762" y="1401198"/>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228600" y="2072217"/>
            <a:ext cx="6515100" cy="6034617"/>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4857750" y="101601"/>
            <a:ext cx="1885950" cy="385233"/>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31.05.2021</a:t>
            </a:fld>
            <a:endParaRPr lang="ru-RU"/>
          </a:p>
        </p:txBody>
      </p:sp>
      <p:sp>
        <p:nvSpPr>
          <p:cNvPr id="28" name="Нижний колонтитул 27"/>
          <p:cNvSpPr>
            <a:spLocks noGrp="1"/>
          </p:cNvSpPr>
          <p:nvPr>
            <p:ph type="ftr" sz="quarter" idx="3"/>
          </p:nvPr>
        </p:nvSpPr>
        <p:spPr>
          <a:xfrm>
            <a:off x="2343150" y="101601"/>
            <a:ext cx="2514600" cy="385233"/>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6172200" y="8636001"/>
            <a:ext cx="571500" cy="325967"/>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228600" y="609600"/>
            <a:ext cx="6515100" cy="11176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385762" y="1401198"/>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385762" y="1410649"/>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28674" name="Picture 2" descr="http://freeppt.ru/Prew2/23Feb/EagleSlaidPrew.jpg"/>
          <p:cNvPicPr>
            <a:picLocks noChangeAspect="1" noChangeArrowheads="1"/>
          </p:cNvPicPr>
          <p:nvPr/>
        </p:nvPicPr>
        <p:blipFill>
          <a:blip r:embed="rId2" cstate="print"/>
          <a:srcRect/>
          <a:stretch>
            <a:fillRect/>
          </a:stretch>
        </p:blipFill>
        <p:spPr bwMode="auto">
          <a:xfrm>
            <a:off x="0" y="12700"/>
            <a:ext cx="6858000" cy="9144000"/>
          </a:xfrm>
          <a:prstGeom prst="rect">
            <a:avLst/>
          </a:prstGeom>
          <a:noFill/>
        </p:spPr>
      </p:pic>
      <p:pic>
        <p:nvPicPr>
          <p:cNvPr id="28676" name="Picture 4" descr="https://img-fotki.yandex.ru/get/15568/155295907.9fe/0_1418a3_7713c506_orig.png"/>
          <p:cNvPicPr>
            <a:picLocks noChangeAspect="1" noChangeArrowheads="1"/>
          </p:cNvPicPr>
          <p:nvPr/>
        </p:nvPicPr>
        <p:blipFill>
          <a:blip r:embed="rId3" cstate="print"/>
          <a:srcRect/>
          <a:stretch>
            <a:fillRect/>
          </a:stretch>
        </p:blipFill>
        <p:spPr bwMode="auto">
          <a:xfrm>
            <a:off x="414514" y="4906845"/>
            <a:ext cx="6130280" cy="3707904"/>
          </a:xfrm>
          <a:prstGeom prst="rect">
            <a:avLst/>
          </a:prstGeom>
          <a:noFill/>
        </p:spPr>
      </p:pic>
      <p:sp>
        <p:nvSpPr>
          <p:cNvPr id="28680" name="AutoShape 8"/>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8682" name="AutoShape 10"/>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8686" name="Picture 14" descr="https://3.bp.blogspot.com/-9Y4rXGAfZ9o/WrOLce8r1ZI/AAAAAAAANpw/LcGMbP4ybXgncSw5pK3MeTgH4lXZAz9KQCLcBGAs/s1600/9%2B%25D0%25BC%25D0%25B0%25D1%258F%2Bpng%2B%252811%2529.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79512"/>
            <a:ext cx="6858000" cy="2808312"/>
          </a:xfrm>
          <a:prstGeom prst="rect">
            <a:avLst/>
          </a:prstGeom>
          <a:noFill/>
        </p:spPr>
      </p:pic>
      <p:sp>
        <p:nvSpPr>
          <p:cNvPr id="11" name="Прямоугольник 10"/>
          <p:cNvSpPr/>
          <p:nvPr/>
        </p:nvSpPr>
        <p:spPr>
          <a:xfrm>
            <a:off x="-387424" y="3419872"/>
            <a:ext cx="7713223" cy="646331"/>
          </a:xfrm>
          <a:prstGeom prst="rect">
            <a:avLst/>
          </a:prstGeom>
          <a:noFill/>
        </p:spPr>
        <p:txBody>
          <a:bodyPr wrap="square" lIns="91440" tIns="45720" rIns="91440" bIns="45720">
            <a:spAutoFit/>
            <a:scene3d>
              <a:camera prst="orthographicFront"/>
              <a:lightRig rig="threePt" dir="t"/>
            </a:scene3d>
            <a:sp3d extrusionH="57150">
              <a:bevelT w="38100" h="38100"/>
            </a:sp3d>
          </a:bodyPr>
          <a:lstStyle/>
          <a:p>
            <a:pPr algn="ctr"/>
            <a:r>
              <a:rPr lang="ru-RU" sz="3600" b="1" cap="none" spc="0" dirty="0" smtClean="0">
                <a:ln w="24500" cmpd="dbl">
                  <a:solidFill>
                    <a:schemeClr val="tx1"/>
                  </a:solidFill>
                  <a:prstDash val="solid"/>
                  <a:miter lim="800000"/>
                </a:ln>
                <a:solidFill>
                  <a:srgbClr val="FF0000"/>
                </a:solidFill>
                <a:effectLst>
                  <a:outerShdw blurRad="50800" dist="38100" dir="5400000" algn="t" rotWithShape="0">
                    <a:prstClr val="black">
                      <a:alpha val="40000"/>
                    </a:prstClr>
                  </a:outerShdw>
                  <a:reflection blurRad="6350" stA="55000" endA="300" endPos="45500" dir="5400000" sy="-100000" algn="bl" rotWithShape="0"/>
                </a:effectLst>
                <a:latin typeface="Times New Roman" pitchFamily="18" charset="0"/>
                <a:cs typeface="Times New Roman" pitchFamily="18" charset="0"/>
              </a:rPr>
              <a:t>«КТО НАС ЗАЩИЩАЕТ?!»</a:t>
            </a:r>
            <a:endParaRPr lang="ru-RU" sz="3600" b="1" cap="none" spc="0" dirty="0">
              <a:ln w="24500" cmpd="dbl">
                <a:solidFill>
                  <a:schemeClr val="tx1"/>
                </a:solidFill>
                <a:prstDash val="solid"/>
                <a:miter lim="800000"/>
              </a:ln>
              <a:solidFill>
                <a:srgbClr val="FF0000"/>
              </a:solidFill>
              <a:effectLst>
                <a:outerShdw blurRad="50800" dist="38100" dir="5400000" algn="t" rotWithShape="0">
                  <a:prstClr val="black">
                    <a:alpha val="40000"/>
                  </a:prstClr>
                </a:outerShdw>
                <a:reflection blurRad="6350" stA="55000" endA="300" endPos="45500" dir="5400000" sy="-100000" algn="bl" rotWithShape="0"/>
              </a:effectLst>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476672" y="1403648"/>
            <a:ext cx="6048672" cy="4278094"/>
          </a:xfrm>
          <a:prstGeom prst="rect">
            <a:avLst/>
          </a:prstGeom>
        </p:spPr>
        <p:txBody>
          <a:bodyPr wrap="square">
            <a:spAutoFit/>
          </a:bodyPr>
          <a:lstStyle/>
          <a:p>
            <a:r>
              <a:rPr lang="ru-RU" sz="1600" b="1" dirty="0" smtClean="0">
                <a:latin typeface="Times New Roman" pitchFamily="18" charset="0"/>
                <a:cs typeface="Times New Roman" pitchFamily="18" charset="0"/>
              </a:rPr>
              <a:t>Кто нас защищает еще? Это полиция, ОМОН. Именно полицейские следят за порядком в наших городах, поселках и селах. В случае если происходит серьезное правонарушение, мы звоним полицейским. Именно они являются представителями закона,, и имеют полномочия арестовывать правонарушителей. Более того, в случае опасности для жизни человека полиция и ОМОН могут использовать табельное оружие.</a:t>
            </a:r>
          </a:p>
          <a:p>
            <a:r>
              <a:rPr lang="ru-RU" sz="1600" b="1" dirty="0" smtClean="0">
                <a:latin typeface="Times New Roman" pitchFamily="18" charset="0"/>
                <a:cs typeface="Times New Roman" pitchFamily="18" charset="0"/>
              </a:rPr>
              <a:t>Обыкновенный человек не может носить с собой постоянно огнестрельное оружие, а потому и полноценно защищать себя не может. Помимо защитных функций полицейские исполняют еще и ознакомительные. Они читают лекции и рассказывают школьникам и студентам, как важно придерживаться всех законов. Тем самым они предотвращают возникновение не очень приятных ситуаций, а значит защищают наши жизни. Их деятельность способствует уменьшению преступности в городах и селах.</a:t>
            </a:r>
            <a:endParaRPr lang="ru-RU" sz="1600" b="1" dirty="0">
              <a:latin typeface="Times New Roman" pitchFamily="18" charset="0"/>
              <a:cs typeface="Times New Roman" pitchFamily="18" charset="0"/>
            </a:endParaRPr>
          </a:p>
        </p:txBody>
      </p:sp>
      <p:sp>
        <p:nvSpPr>
          <p:cNvPr id="6" name="Прямоугольник 5"/>
          <p:cNvSpPr/>
          <p:nvPr/>
        </p:nvSpPr>
        <p:spPr>
          <a:xfrm>
            <a:off x="1844824" y="683568"/>
            <a:ext cx="3418948" cy="584775"/>
          </a:xfrm>
          <a:prstGeom prst="rect">
            <a:avLst/>
          </a:prstGeom>
          <a:noFill/>
        </p:spPr>
        <p:txBody>
          <a:bodyPr wrap="none" lIns="91440" tIns="45720" rIns="91440" bIns="45720">
            <a:spAutoFit/>
          </a:bodyPr>
          <a:lstStyle/>
          <a:p>
            <a:pPr algn="ctr"/>
            <a:r>
              <a:rPr lang="ru-RU" sz="3200" b="1" dirty="0" smtClean="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rPr>
              <a:t>Полиция, ОМОН</a:t>
            </a:r>
            <a:endParaRPr lang="ru-RU" sz="3200" b="1" cap="none" spc="0" dirty="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endParaRPr>
          </a:p>
        </p:txBody>
      </p:sp>
      <p:pic>
        <p:nvPicPr>
          <p:cNvPr id="7170" name="Picture 2" descr="https://zabavnik.club/wp-content/uploads/Omon_30_3103564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2656" y="6012160"/>
            <a:ext cx="3024336" cy="2016224"/>
          </a:xfrm>
          <a:prstGeom prst="rect">
            <a:avLst/>
          </a:prstGeom>
          <a:ln>
            <a:noFill/>
          </a:ln>
          <a:effectLst>
            <a:outerShdw blurRad="292100" dist="139700" dir="2700000" algn="tl" rotWithShape="0">
              <a:srgbClr val="333333">
                <a:alpha val="65000"/>
              </a:srgbClr>
            </a:outerShdw>
          </a:effectLst>
        </p:spPr>
      </p:pic>
      <p:pic>
        <p:nvPicPr>
          <p:cNvPr id="7172" name="Picture 4" descr="https://i.47news.ru/photos/2018/05/1280x1024_KhuCoEbz81q6Gsk38UZi.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01008" y="6012160"/>
            <a:ext cx="3025214" cy="2016224"/>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260648" y="1403648"/>
            <a:ext cx="6336704" cy="5262979"/>
          </a:xfrm>
          <a:prstGeom prst="rect">
            <a:avLst/>
          </a:prstGeom>
        </p:spPr>
        <p:txBody>
          <a:bodyPr wrap="square">
            <a:spAutoFit/>
          </a:bodyPr>
          <a:lstStyle/>
          <a:p>
            <a:r>
              <a:rPr lang="ru-RU" sz="1600" b="1" dirty="0" smtClean="0">
                <a:latin typeface="Times New Roman" pitchFamily="18" charset="0"/>
                <a:cs typeface="Times New Roman" pitchFamily="18" charset="0"/>
              </a:rPr>
              <a:t>Пожарники — это те, кто нас защищает от огня, пожара. Если вы живете в большом городе, то наверняка видели большую красную машину, которая с мигалками и громкой сиреной несется по дороге. Если вы увидели такое зрелище, значит случилась беда — где-то бушует огонь. Это значит, что вполне вероятно пожарники будут спасать чью-то жизнь.</a:t>
            </a:r>
          </a:p>
          <a:p>
            <a:r>
              <a:rPr lang="ru-RU" sz="1600" b="1" dirty="0" smtClean="0">
                <a:latin typeface="Times New Roman" pitchFamily="18" charset="0"/>
                <a:cs typeface="Times New Roman" pitchFamily="18" charset="0"/>
              </a:rPr>
              <a:t>Пожарники — это смелые и сильные люди, и такими их сделала профессия. Ведь по прибытию на место пожара им надо изначально оценить обстановку, максимально быстро провести эвакуацию людей из зоны пожара, также по возможности убрать из зоны поражения огнем всех животных, и только после этого они могут приступать к тушению огня. И на все это у них есть минимум времени — ведь если в эпицентре пожара окажутся люди, то шансы выжить у них будут минимальные.</a:t>
            </a:r>
          </a:p>
          <a:p>
            <a:r>
              <a:rPr lang="ru-RU" sz="1600" b="1" dirty="0" smtClean="0">
                <a:latin typeface="Times New Roman" pitchFamily="18" charset="0"/>
                <a:cs typeface="Times New Roman" pitchFamily="18" charset="0"/>
              </a:rPr>
              <a:t>А теперь представьте, что привычной нам пожарной службы не существует, и при возникновении пожара некуда звонить. </a:t>
            </a:r>
            <a:r>
              <a:rPr lang="ru-RU" sz="1600" b="1" dirty="0" err="1" smtClean="0">
                <a:latin typeface="Times New Roman" pitchFamily="18" charset="0"/>
                <a:cs typeface="Times New Roman" pitchFamily="18" charset="0"/>
              </a:rPr>
              <a:t>Ка</a:t>
            </a:r>
            <a:r>
              <a:rPr lang="ru-RU" sz="1600" b="1" dirty="0" smtClean="0">
                <a:latin typeface="Times New Roman" pitchFamily="18" charset="0"/>
                <a:cs typeface="Times New Roman" pitchFamily="18" charset="0"/>
              </a:rPr>
              <a:t> вы думаете, есть у людей шанс без специальной техники и обмундирования быстро эвакуировать людей и потушить пожар? Конечно же нет! А потому констатируем неопровержимый факт — пожарники каждый день защищают наши жизни и наше имущество.</a:t>
            </a:r>
            <a:endParaRPr lang="ru-RU" sz="1600" b="1" dirty="0">
              <a:latin typeface="Times New Roman" pitchFamily="18" charset="0"/>
              <a:cs typeface="Times New Roman" pitchFamily="18" charset="0"/>
            </a:endParaRPr>
          </a:p>
        </p:txBody>
      </p:sp>
      <p:pic>
        <p:nvPicPr>
          <p:cNvPr id="6146" name="Picture 2" descr="https://static.mchs.ru/upload/site3/iblock/b64/b640bca22ee3b7536a6b8910cea8efc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0648" y="6660232"/>
            <a:ext cx="3240360" cy="2160240"/>
          </a:xfrm>
          <a:prstGeom prst="rect">
            <a:avLst/>
          </a:prstGeom>
          <a:ln>
            <a:noFill/>
          </a:ln>
          <a:effectLst>
            <a:outerShdw blurRad="292100" dist="139700" dir="2700000" algn="tl" rotWithShape="0">
              <a:srgbClr val="333333">
                <a:alpha val="65000"/>
              </a:srgbClr>
            </a:outerShdw>
          </a:effectLst>
        </p:spPr>
      </p:pic>
      <p:pic>
        <p:nvPicPr>
          <p:cNvPr id="6148" name="Picture 4" descr="https://i.ytimg.com/vi/SPHuo1TDPQM/maxresdefault.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73015" y="6660232"/>
            <a:ext cx="2986999" cy="216024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476672" y="1331640"/>
            <a:ext cx="6120680" cy="3785652"/>
          </a:xfrm>
          <a:prstGeom prst="rect">
            <a:avLst/>
          </a:prstGeom>
        </p:spPr>
        <p:txBody>
          <a:bodyPr wrap="square">
            <a:spAutoFit/>
          </a:bodyPr>
          <a:lstStyle/>
          <a:p>
            <a:r>
              <a:rPr lang="ru-RU" sz="1600" b="1" dirty="0" smtClean="0">
                <a:latin typeface="Times New Roman" pitchFamily="18" charset="0"/>
                <a:cs typeface="Times New Roman" pitchFamily="18" charset="0"/>
              </a:rPr>
              <a:t>Все мы хотя бы раз в своей жизни видели сильную грозу, ураганный ветер. Также мы часто видим по телевидению сюжеты о наводнениях, землетрясениях, техногенных катастрофах. И именно в такие моменты нам на глаза попадаются работники службы спасения. Эти люди помогают пострадавшим справиться с последствиями разбушевавшейся природы.</a:t>
            </a:r>
          </a:p>
          <a:p>
            <a:r>
              <a:rPr lang="ru-RU" sz="1600" b="1" dirty="0" smtClean="0">
                <a:latin typeface="Times New Roman" pitchFamily="18" charset="0"/>
                <a:cs typeface="Times New Roman" pitchFamily="18" charset="0"/>
              </a:rPr>
              <a:t>Сотрудникам МЧС приходится быть одновременно и врачами, и психологами, и водолазами, и пожарными. Ведь не обладая всеми этими навыками, они вряд ли смогут оказать помощь людям быстро и качественно. Именно они расчищают завалы после бури, разбирают разрушившиеся задания, и конечно же, оказывают медицинскую помощь если она требуется. А потому резюмируем — служба спасения защищает нашу жизнь в экстремальных ситуациях.</a:t>
            </a:r>
            <a:endParaRPr lang="ru-RU" sz="1600" b="1" dirty="0">
              <a:latin typeface="Times New Roman" pitchFamily="18" charset="0"/>
              <a:cs typeface="Times New Roman" pitchFamily="18" charset="0"/>
            </a:endParaRPr>
          </a:p>
        </p:txBody>
      </p:sp>
      <p:sp>
        <p:nvSpPr>
          <p:cNvPr id="6" name="Прямоугольник 5"/>
          <p:cNvSpPr/>
          <p:nvPr/>
        </p:nvSpPr>
        <p:spPr>
          <a:xfrm>
            <a:off x="1124744" y="683568"/>
            <a:ext cx="4601580" cy="584775"/>
          </a:xfrm>
          <a:prstGeom prst="rect">
            <a:avLst/>
          </a:prstGeom>
          <a:noFill/>
        </p:spPr>
        <p:txBody>
          <a:bodyPr wrap="none" lIns="91440" tIns="45720" rIns="91440" bIns="45720">
            <a:spAutoFit/>
          </a:bodyPr>
          <a:lstStyle/>
          <a:p>
            <a:pPr algn="ctr"/>
            <a:r>
              <a:rPr lang="ru-RU" sz="3200" b="1" dirty="0" smtClean="0">
                <a:ln>
                  <a:solidFill>
                    <a:schemeClr val="tx1"/>
                  </a:solidFill>
                </a:ln>
                <a:solidFill>
                  <a:srgbClr val="FF0000"/>
                </a:solidFill>
                <a:latin typeface="Times New Roman" pitchFamily="18" charset="0"/>
                <a:cs typeface="Times New Roman" pitchFamily="18" charset="0"/>
              </a:rPr>
              <a:t>Служба спасения, МЧС</a:t>
            </a: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5122" name="Picture 2" descr="https://kurer-sreda.ru/wp-content/uploads/2020/12/RIAN_archive_307587_Emergency_Situations_Ministry_units_training_in_the_North-Western_Federal_Distric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4664" y="5148064"/>
            <a:ext cx="3096344" cy="2016225"/>
          </a:xfrm>
          <a:prstGeom prst="rect">
            <a:avLst/>
          </a:prstGeom>
          <a:noFill/>
        </p:spPr>
      </p:pic>
      <p:pic>
        <p:nvPicPr>
          <p:cNvPr id="5124" name="Picture 4" descr="https://static.mchs.ru/upload/site79/iblock/eb2/eb21de255a69332860f988c63aa41c3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645024" y="5148064"/>
            <a:ext cx="2808312" cy="2005937"/>
          </a:xfrm>
          <a:prstGeom prst="rect">
            <a:avLst/>
          </a:prstGeom>
          <a:noFill/>
        </p:spPr>
      </p:pic>
      <p:sp>
        <p:nvSpPr>
          <p:cNvPr id="5126" name="AutoShape 6" descr="https://m.barneos22.ru/files/upload_news/5861f3a86d5de980.jpg"/>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28" name="AutoShape 8"/>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30" name="AutoShape 10" descr="https://m.barneos22.ru/files/upload_news/5861f3b90ec88206.jpg"/>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32" name="AutoShape 12"/>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4" name="Прямоугольник 3"/>
          <p:cNvSpPr/>
          <p:nvPr/>
        </p:nvSpPr>
        <p:spPr>
          <a:xfrm>
            <a:off x="332656" y="1259632"/>
            <a:ext cx="6264696" cy="4031873"/>
          </a:xfrm>
          <a:prstGeom prst="rect">
            <a:avLst/>
          </a:prstGeom>
        </p:spPr>
        <p:txBody>
          <a:bodyPr wrap="square">
            <a:spAutoFit/>
          </a:bodyPr>
          <a:lstStyle/>
          <a:p>
            <a:r>
              <a:rPr lang="ru-RU" sz="1600" b="1" dirty="0" smtClean="0">
                <a:latin typeface="Times New Roman" pitchFamily="18" charset="0"/>
                <a:cs typeface="Times New Roman" pitchFamily="18" charset="0"/>
              </a:rPr>
              <a:t>А кто нас защищает, когда мы находимся у себя в квартире, доме? Ответ — газовая служба. От чего они нас защищают? Чтобы дать правильный ответ на этот вопрос, надо разобраться, что входит в обязанности работников службы. Люди, работающие в газовой службе, подключают нам газовое оборудование, чтобы оно исправно работало, а также устраняют протечки газа, если они появляются.</a:t>
            </a:r>
          </a:p>
          <a:p>
            <a:r>
              <a:rPr lang="ru-RU" sz="1600" b="1" dirty="0" smtClean="0">
                <a:latin typeface="Times New Roman" pitchFamily="18" charset="0"/>
                <a:cs typeface="Times New Roman" pitchFamily="18" charset="0"/>
              </a:rPr>
              <a:t>Также обычный человек не сможет самостоятельно отремонтировать газовое оборудование если оно сломается, а делать это надо максимально быстро. В таких случаях надо вызывать специально обученных людей — работников газовой службы. Если их не вызвать вовремя, газ наполнит помещение и может случиться взрыв, разрушение жилища. Исходя из всего сказанного напрашивается вывод — газовая служба защищает нас от отравления газом, и возможной смерти от отравления парами газа.</a:t>
            </a:r>
            <a:endParaRPr lang="ru-RU" sz="1600" b="1" dirty="0">
              <a:latin typeface="Times New Roman" pitchFamily="18" charset="0"/>
              <a:cs typeface="Times New Roman" pitchFamily="18" charset="0"/>
            </a:endParaRPr>
          </a:p>
        </p:txBody>
      </p:sp>
      <p:sp>
        <p:nvSpPr>
          <p:cNvPr id="6" name="Прямоугольник 5"/>
          <p:cNvSpPr/>
          <p:nvPr/>
        </p:nvSpPr>
        <p:spPr>
          <a:xfrm>
            <a:off x="1988840" y="683568"/>
            <a:ext cx="3041024" cy="584775"/>
          </a:xfrm>
          <a:prstGeom prst="rect">
            <a:avLst/>
          </a:prstGeom>
          <a:noFill/>
        </p:spPr>
        <p:txBody>
          <a:bodyPr wrap="none" lIns="91440" tIns="45720" rIns="91440" bIns="45720">
            <a:spAutoFit/>
          </a:bodyPr>
          <a:lstStyle/>
          <a:p>
            <a:pPr algn="ctr"/>
            <a:r>
              <a:rPr lang="ru-RU" sz="3200" b="1" cap="none" spc="0" dirty="0" smtClean="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rPr>
              <a:t>Газовая служба</a:t>
            </a:r>
            <a:endParaRPr lang="ru-RU" sz="3200" b="1" cap="none" spc="0" dirty="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4" name="Прямоугольник 3"/>
          <p:cNvSpPr/>
          <p:nvPr/>
        </p:nvSpPr>
        <p:spPr>
          <a:xfrm>
            <a:off x="476672" y="1403648"/>
            <a:ext cx="6048672" cy="4770537"/>
          </a:xfrm>
          <a:prstGeom prst="rect">
            <a:avLst/>
          </a:prstGeom>
        </p:spPr>
        <p:txBody>
          <a:bodyPr wrap="square">
            <a:spAutoFit/>
          </a:bodyPr>
          <a:lstStyle/>
          <a:p>
            <a:r>
              <a:rPr lang="ru-RU" sz="1600" b="1" dirty="0" smtClean="0">
                <a:latin typeface="Times New Roman" pitchFamily="18" charset="0"/>
                <a:cs typeface="Times New Roman" pitchFamily="18" charset="0"/>
              </a:rPr>
              <a:t>Война, которая гремела на территории бывшего СССР давно закончилась, но даже по прошествии времени у людей появляется страх при упоминании об этом времени. Среди нас по сей день живут люди, которые своими глазами видели все ужасы войны — разруху, голод, смерть невинных людей. И именно благодаря им мы знаем правду о войне. Ветераны ВОВ — это живые свидетели человеческого горя в масштабах огромной страны.</a:t>
            </a:r>
          </a:p>
          <a:p>
            <a:r>
              <a:rPr lang="ru-RU" sz="1600" b="1" dirty="0" smtClean="0">
                <a:latin typeface="Times New Roman" pitchFamily="18" charset="0"/>
                <a:cs typeface="Times New Roman" pitchFamily="18" charset="0"/>
              </a:rPr>
              <a:t>Повидав много горя, пережив все трудности, они хотят, чтобы и подрастающее поколение также сильно любило свою Родину. Как вы думаете, почему ветераны даже по прошествии большого количества времени, живя в мирных городах, не могут забыть о том сложном времени. Наверное, потому, что это было действительно страшное время. Совсем молодым юношам и девушкам пришлось забыть про все свои мечты и отправиться на фронт. На войне они столкнулись с множеством бытовых трудностей, и что самое страшное, каждодневно они рисковали своей жизнью. И все это они делали из-за любви к своей Родине.</a:t>
            </a:r>
            <a:endParaRPr lang="ru-RU" sz="1600" b="1" dirty="0">
              <a:latin typeface="Times New Roman" pitchFamily="18" charset="0"/>
              <a:cs typeface="Times New Roman" pitchFamily="18" charset="0"/>
            </a:endParaRPr>
          </a:p>
        </p:txBody>
      </p:sp>
      <p:sp>
        <p:nvSpPr>
          <p:cNvPr id="6" name="Прямоугольник 5"/>
          <p:cNvSpPr/>
          <p:nvPr/>
        </p:nvSpPr>
        <p:spPr>
          <a:xfrm>
            <a:off x="1916832" y="683568"/>
            <a:ext cx="2986715" cy="584775"/>
          </a:xfrm>
          <a:prstGeom prst="rect">
            <a:avLst/>
          </a:prstGeom>
          <a:noFill/>
        </p:spPr>
        <p:txBody>
          <a:bodyPr wrap="none" lIns="91440" tIns="45720" rIns="91440" bIns="45720">
            <a:spAutoFit/>
          </a:bodyPr>
          <a:lstStyle/>
          <a:p>
            <a:pPr algn="ctr"/>
            <a:r>
              <a:rPr lang="ru-RU" sz="3200" b="1" cap="none" spc="0" dirty="0" smtClean="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rPr>
              <a:t>Ветераны ВОВ</a:t>
            </a:r>
            <a:endParaRPr lang="ru-RU" sz="3200" b="1" cap="none" spc="0" dirty="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4" name="Прямоугольник 3"/>
          <p:cNvSpPr/>
          <p:nvPr/>
        </p:nvSpPr>
        <p:spPr>
          <a:xfrm>
            <a:off x="260648" y="683568"/>
            <a:ext cx="6264696" cy="3539430"/>
          </a:xfrm>
          <a:prstGeom prst="rect">
            <a:avLst/>
          </a:prstGeom>
        </p:spPr>
        <p:txBody>
          <a:bodyPr wrap="square">
            <a:spAutoFit/>
          </a:bodyPr>
          <a:lstStyle/>
          <a:p>
            <a:r>
              <a:rPr lang="ru-RU" sz="1600" dirty="0" smtClean="0">
                <a:latin typeface="Times New Roman" pitchFamily="18" charset="0"/>
                <a:cs typeface="Times New Roman" pitchFamily="18" charset="0"/>
              </a:rPr>
              <a:t>Если вы спросите ветерана войны, что заставляло его двигаться вперед на поле боя, то наверняка услышите — любовь к Отчизне. Многие из них считают, что именно это чувство помогало им перебороть страх, когда надо было идти в бой. Поэтому ветрены ВОВ стараются донести до подрастающего поколения насколько важно любить и защищать свою Родину, ведь это является мощным сдерживающим фактом, не дающим врагу развязать войну. Ведь если враг знает, что люди, проживающие на определенной территории, готовы пожертвовать своей жизнью ради Отчизны, то он сначала подумает надо ли ему нападать на страну.</a:t>
            </a:r>
          </a:p>
          <a:p>
            <a:r>
              <a:rPr lang="ru-RU" sz="1600" dirty="0" smtClean="0">
                <a:latin typeface="Times New Roman" pitchFamily="18" charset="0"/>
                <a:cs typeface="Times New Roman" pitchFamily="18" charset="0"/>
              </a:rPr>
              <a:t>Поверьте, мужественных, волевых и сплоченных, боятся даже очень сильные. А потому мы должны быть благодарны ветеранам ВОВ за правдивые рассказы про то тяжелое время, ведь благодаря этому мы знаем, как важно любить тот клочок земли, на котором ты родился.</a:t>
            </a:r>
            <a:endParaRPr lang="ru-RU" sz="16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1025" name="Rectangle 1"/>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0" tIns="0" rIns="50784"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rgbClr val="9397A0"/>
                </a:solidFill>
                <a:effectLst/>
                <a:latin typeface="PT Serif Bold"/>
                <a:cs typeface="Arial" pitchFamily="34" charset="0"/>
              </a:rPr>
              <a:t>Кто нас защищает: вывод для проекта по Окружающему миру</a:t>
            </a:r>
            <a:endParaRPr kumimoji="0" lang="ru-RU" sz="2100" b="0" i="0" u="none" strike="noStrike" cap="none" normalizeH="0" baseline="0" dirty="0" smtClean="0">
              <a:ln>
                <a:noFill/>
              </a:ln>
              <a:solidFill>
                <a:srgbClr val="010101"/>
              </a:solidFill>
              <a:effectLst/>
              <a:latin typeface="Myriad Pro Regular"/>
              <a:cs typeface="Arial" pitchFamily="34" charset="0"/>
            </a:endParaRPr>
          </a:p>
          <a:p>
            <a:pPr marL="0" marR="0" lvl="0" indent="0" algn="l" defTabSz="914400" rtl="0" eaLnBrk="0" fontAlgn="ctr" latinLnBrk="0" hangingPunct="0">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tx1"/>
                </a:solidFill>
                <a:effectLst/>
                <a:latin typeface="Arial" pitchFamily="34" charset="0"/>
                <a:cs typeface="Arial" pitchFamily="34" charset="0"/>
              </a:rPr>
              <a:t>  </a:t>
            </a:r>
            <a:r>
              <a:rPr kumimoji="0" lang="ru-RU" sz="27400" b="0" i="0" u="none" strike="noStrike" cap="none" normalizeH="0" baseline="0" dirty="0" smtClean="0">
                <a:ln>
                  <a:noFill/>
                </a:ln>
                <a:solidFill>
                  <a:schemeClr val="tx1"/>
                </a:solidFill>
                <a:effectLst/>
                <a:latin typeface="Arial" pitchFamily="34" charset="0"/>
                <a:cs typeface="Arial" pitchFamily="34" charset="0"/>
              </a:rPr>
              <a:t> </a:t>
            </a:r>
            <a:r>
              <a:rPr kumimoji="0" lang="ru-RU" sz="600" b="0" i="0" u="none" strike="noStrike" cap="none" normalizeH="0" baseline="0" dirty="0" smtClean="0">
                <a:ln>
                  <a:noFill/>
                </a:ln>
                <a:solidFill>
                  <a:schemeClr val="tx1"/>
                </a:solidFill>
                <a:effectLst/>
                <a:latin typeface="Arial" pitchFamily="34" charset="0"/>
                <a:cs typeface="Arial" pitchFamily="34" charset="0"/>
              </a:rPr>
              <a:t>                                                                                                                                                                                                                                                                                        </a:t>
            </a:r>
            <a:r>
              <a:rPr kumimoji="0" lang="ru-RU" sz="1800" b="0" i="0" u="none" strike="noStrike" cap="none" normalizeH="0" baseline="0" dirty="0" smtClean="0">
                <a:ln>
                  <a:noFill/>
                </a:ln>
                <a:solidFill>
                  <a:schemeClr val="tx1"/>
                </a:solidFill>
                <a:effectLst/>
                <a:latin typeface="Arial" pitchFamily="34" charset="0"/>
                <a:cs typeface="Arial" pitchFamily="34" charset="0"/>
              </a:rPr>
              <a:t>&lt;</a:t>
            </a:r>
            <a:r>
              <a:rPr kumimoji="0" lang="ru-RU" sz="1800" b="0" i="0" u="none" strike="noStrike" cap="none" normalizeH="0" baseline="0" dirty="0" err="1" smtClean="0">
                <a:ln>
                  <a:noFill/>
                </a:ln>
                <a:solidFill>
                  <a:schemeClr val="tx1"/>
                </a:solidFill>
                <a:effectLst/>
                <a:latin typeface="Arial" pitchFamily="34" charset="0"/>
                <a:cs typeface="Arial" pitchFamily="34" charset="0"/>
              </a:rPr>
              <a:t>img</a:t>
            </a:r>
            <a:r>
              <a:rPr kumimoji="0" lang="ru-RU" sz="1800" b="0" i="0" u="none" strike="noStrike" cap="none" normalizeH="0" baseline="0" dirty="0" smtClean="0">
                <a:ln>
                  <a:noFill/>
                </a:ln>
                <a:solidFill>
                  <a:schemeClr val="tx1"/>
                </a:solidFill>
                <a:effectLst/>
                <a:latin typeface="Arial" pitchFamily="34" charset="0"/>
                <a:cs typeface="Arial" pitchFamily="34" charset="0"/>
              </a:rPr>
              <a:t> </a:t>
            </a:r>
            <a:r>
              <a:rPr kumimoji="0" lang="ru-RU" sz="1800" b="0" i="0" u="none" strike="noStrike" cap="none" normalizeH="0" baseline="0" dirty="0" err="1" smtClean="0">
                <a:ln>
                  <a:noFill/>
                </a:ln>
                <a:solidFill>
                  <a:schemeClr val="tx1"/>
                </a:solidFill>
                <a:effectLst/>
                <a:latin typeface="Arial" pitchFamily="34" charset="0"/>
                <a:cs typeface="Arial" pitchFamily="34" charset="0"/>
              </a:rPr>
              <a:t>class='bigs</a:t>
            </a:r>
            <a:r>
              <a:rPr kumimoji="0" lang="ru-RU" sz="1800" b="0" i="0" u="none" strike="noStrike" cap="none" normalizeH="0" baseline="0" dirty="0" smtClean="0">
                <a:ln>
                  <a:noFill/>
                </a:ln>
                <a:solidFill>
                  <a:schemeClr val="tx1"/>
                </a:solidFill>
                <a:effectLst/>
                <a:latin typeface="Arial" pitchFamily="34" charset="0"/>
                <a:cs typeface="Arial" pitchFamily="34" charset="0"/>
              </a:rPr>
              <a:t>' </a:t>
            </a:r>
            <a:r>
              <a:rPr kumimoji="0" lang="ru-RU" sz="1800" b="0" i="0" u="none" strike="noStrike" cap="none" normalizeH="0" baseline="0" dirty="0" err="1" smtClean="0">
                <a:ln>
                  <a:noFill/>
                </a:ln>
                <a:solidFill>
                  <a:schemeClr val="tx1"/>
                </a:solidFill>
                <a:effectLst/>
                <a:latin typeface="Arial" pitchFamily="34" charset="0"/>
                <a:cs typeface="Arial" pitchFamily="34" charset="0"/>
              </a:rPr>
              <a:t>src=</a:t>
            </a:r>
            <a:r>
              <a:rPr kumimoji="0" lang="ru-RU" sz="1800" b="0" i="0" u="none" strike="noStrike" cap="none" normalizeH="0" baseline="0" dirty="0" smtClean="0">
                <a:ln>
                  <a:noFill/>
                </a:ln>
                <a:solidFill>
                  <a:schemeClr val="tx1"/>
                </a:solidFill>
                <a:effectLst/>
                <a:latin typeface="Arial" pitchFamily="34" charset="0"/>
                <a:cs typeface="Arial" pitchFamily="34" charset="0"/>
              </a:rPr>
              <a:t>"//</a:t>
            </a:r>
            <a:r>
              <a:rPr kumimoji="0" lang="ru-RU" sz="1800" b="0" i="0" u="none" strike="noStrike" cap="none" normalizeH="0" baseline="0" dirty="0" err="1" smtClean="0">
                <a:ln>
                  <a:noFill/>
                </a:ln>
                <a:solidFill>
                  <a:schemeClr val="tx1"/>
                </a:solidFill>
                <a:effectLst/>
                <a:latin typeface="Arial" pitchFamily="34" charset="0"/>
                <a:cs typeface="Arial" pitchFamily="34" charset="0"/>
              </a:rPr>
              <a:t>heaclub.ru</a:t>
            </a:r>
            <a:r>
              <a:rPr kumimoji="0" lang="ru-RU" sz="1800" b="0" i="0" u="none" strike="noStrike" cap="none" normalizeH="0" baseline="0" dirty="0" smtClean="0">
                <a:ln>
                  <a:noFill/>
                </a:ln>
                <a:solidFill>
                  <a:schemeClr val="tx1"/>
                </a:solidFill>
                <a:effectLst/>
                <a:latin typeface="Arial" pitchFamily="34" charset="0"/>
                <a:cs typeface="Arial" pitchFamily="34" charset="0"/>
              </a:rPr>
              <a:t>/</a:t>
            </a:r>
            <a:r>
              <a:rPr kumimoji="0" lang="ru-RU" sz="1800" b="0" i="0" u="none" strike="noStrike" cap="none" normalizeH="0" baseline="0" dirty="0" err="1" smtClean="0">
                <a:ln>
                  <a:noFill/>
                </a:ln>
                <a:solidFill>
                  <a:schemeClr val="tx1"/>
                </a:solidFill>
                <a:effectLst/>
                <a:latin typeface="Arial" pitchFamily="34" charset="0"/>
                <a:cs typeface="Arial" pitchFamily="34" charset="0"/>
              </a:rPr>
              <a:t>tim</a:t>
            </a:r>
            <a:r>
              <a:rPr kumimoji="0" lang="ru-RU" sz="1800" b="0" i="0" u="none" strike="noStrike" cap="none" normalizeH="0" baseline="0" dirty="0" smtClean="0">
                <a:ln>
                  <a:noFill/>
                </a:ln>
                <a:solidFill>
                  <a:schemeClr val="tx1"/>
                </a:solidFill>
                <a:effectLst/>
                <a:latin typeface="Arial" pitchFamily="34" charset="0"/>
                <a:cs typeface="Arial" pitchFamily="34" charset="0"/>
              </a:rPr>
              <a:t>/cba4d50b659cad55bd4a88a2abb05bea/</a:t>
            </a:r>
            <a:r>
              <a:rPr kumimoji="0" lang="ru-RU" sz="1800" b="0" i="0" u="none" strike="noStrike" cap="none" normalizeH="0" baseline="0" dirty="0" err="1" smtClean="0">
                <a:ln>
                  <a:noFill/>
                </a:ln>
                <a:solidFill>
                  <a:schemeClr val="tx1"/>
                </a:solidFill>
                <a:effectLst/>
                <a:latin typeface="Arial" pitchFamily="34" charset="0"/>
                <a:cs typeface="Arial" pitchFamily="34" charset="0"/>
              </a:rPr>
              <a:t>kto-nas-zashishaet.jpg</a:t>
            </a:r>
            <a:r>
              <a:rPr kumimoji="0" lang="ru-RU" sz="1800" b="0" i="0" u="none" strike="noStrike" cap="none" normalizeH="0" baseline="0" dirty="0" smtClean="0">
                <a:ln>
                  <a:noFill/>
                </a:ln>
                <a:solidFill>
                  <a:schemeClr val="tx1"/>
                </a:solidFill>
                <a:effectLst/>
                <a:latin typeface="Arial" pitchFamily="34" charset="0"/>
                <a:cs typeface="Arial" pitchFamily="34" charset="0"/>
              </a:rPr>
              <a:t>" </a:t>
            </a:r>
            <a:r>
              <a:rPr kumimoji="0" lang="ru-RU" sz="1800" b="0" i="0" u="none" strike="noStrike" cap="none" normalizeH="0" baseline="0" dirty="0" err="1" smtClean="0">
                <a:ln>
                  <a:noFill/>
                </a:ln>
                <a:solidFill>
                  <a:schemeClr val="tx1"/>
                </a:solidFill>
                <a:effectLst/>
                <a:latin typeface="Arial" pitchFamily="34" charset="0"/>
                <a:cs typeface="Arial" pitchFamily="34" charset="0"/>
              </a:rPr>
              <a:t>alt=</a:t>
            </a:r>
            <a:r>
              <a:rPr kumimoji="0" lang="ru-RU" sz="1800" b="0" i="0" u="none" strike="noStrike" cap="none" normalizeH="0" baseline="0" dirty="0" smtClean="0">
                <a:ln>
                  <a:noFill/>
                </a:ln>
                <a:solidFill>
                  <a:schemeClr val="tx1"/>
                </a:solidFill>
                <a:effectLst/>
                <a:latin typeface="Arial" pitchFamily="34" charset="0"/>
                <a:cs typeface="Arial" pitchFamily="34" charset="0"/>
              </a:rPr>
              <a:t>"Кто нас защищает?" </a:t>
            </a:r>
            <a:r>
              <a:rPr kumimoji="0" lang="ru-RU" sz="1800" b="0" i="0" u="none" strike="noStrike" cap="none" normalizeH="0" baseline="0" dirty="0" err="1" smtClean="0">
                <a:ln>
                  <a:noFill/>
                </a:ln>
                <a:solidFill>
                  <a:schemeClr val="tx1"/>
                </a:solidFill>
                <a:effectLst/>
                <a:latin typeface="Arial" pitchFamily="34" charset="0"/>
                <a:cs typeface="Arial" pitchFamily="34" charset="0"/>
              </a:rPr>
              <a:t>width=</a:t>
            </a:r>
            <a:r>
              <a:rPr kumimoji="0" lang="ru-RU" sz="1800" b="0" i="0" u="none" strike="noStrike" cap="none" normalizeH="0" baseline="0" dirty="0" smtClean="0">
                <a:ln>
                  <a:noFill/>
                </a:ln>
                <a:solidFill>
                  <a:schemeClr val="tx1"/>
                </a:solidFill>
                <a:effectLst/>
                <a:latin typeface="Arial" pitchFamily="34" charset="0"/>
                <a:cs typeface="Arial" pitchFamily="34" charset="0"/>
              </a:rPr>
              <a:t>"680"&gt;Кто нас защищает: вывод для проекта по Окружающему миру</a:t>
            </a:r>
          </a:p>
        </p:txBody>
      </p:sp>
      <p:pic>
        <p:nvPicPr>
          <p:cNvPr id="1026" name="Picture 2" descr="Кто нас защищает?"/>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4" name="Прямоугольник 3"/>
          <p:cNvSpPr/>
          <p:nvPr/>
        </p:nvSpPr>
        <p:spPr>
          <a:xfrm>
            <a:off x="260648" y="370850"/>
            <a:ext cx="6336704" cy="3293209"/>
          </a:xfrm>
          <a:prstGeom prst="rect">
            <a:avLst/>
          </a:prstGeom>
        </p:spPr>
        <p:txBody>
          <a:bodyPr wrap="square">
            <a:spAutoFit/>
          </a:bodyPr>
          <a:lstStyle/>
          <a:p>
            <a:r>
              <a:rPr lang="ru-RU" sz="1600" dirty="0" smtClean="0">
                <a:latin typeface="Times New Roman" pitchFamily="18" charset="0"/>
                <a:cs typeface="Times New Roman" pitchFamily="18" charset="0"/>
              </a:rPr>
              <a:t>Кто нас защищает каждый день без выходных и праздников мы уже с вами разобрались, поэтому давайте подытожим.</a:t>
            </a:r>
          </a:p>
          <a:p>
            <a:r>
              <a:rPr lang="ru-RU" sz="1600" b="1" i="1" u="sng" dirty="0" smtClean="0">
                <a:latin typeface="Times New Roman" pitchFamily="18" charset="0"/>
                <a:cs typeface="Times New Roman" pitchFamily="18" charset="0"/>
              </a:rPr>
              <a:t>Вывод для проекта по Окружающему миру:</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Нас защищает много людей — смелых, сильных, выносливых, любящих свое дело. Они каждый день спешат на свое место работы, чтобы по первому зову прийти на помощь человеку в беде.</a:t>
            </a:r>
          </a:p>
          <a:p>
            <a:r>
              <a:rPr lang="ru-RU" sz="1600" dirty="0" smtClean="0">
                <a:latin typeface="Times New Roman" pitchFamily="18" charset="0"/>
                <a:cs typeface="Times New Roman" pitchFamily="18" charset="0"/>
              </a:rPr>
              <a:t>Нам достаточно позвонить по специальному номеру телефона и помощь в считанные минуты будет оказана.</a:t>
            </a:r>
          </a:p>
          <a:p>
            <a:r>
              <a:rPr lang="ru-RU" sz="1600" dirty="0" smtClean="0">
                <a:latin typeface="Times New Roman" pitchFamily="18" charset="0"/>
                <a:cs typeface="Times New Roman" pitchFamily="18" charset="0"/>
              </a:rPr>
              <a:t>Поэтому мы должны ценить труд военных, полицейских, пожарников, врачей, работников МЧС. ОМОНА, газовой службы, и не забывать о подвиге ветеранов ВОВ. Ведь благодаря самоотверженному труду всех этих людей мы с вами можем наслаждаться спокойной и счастливой жизнью.</a:t>
            </a:r>
            <a:endParaRPr lang="ru-RU" sz="16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3" name="Содержимое 2"/>
          <p:cNvSpPr>
            <a:spLocks noGrp="1"/>
          </p:cNvSpPr>
          <p:nvPr>
            <p:ph idx="1"/>
          </p:nvPr>
        </p:nvSpPr>
        <p:spPr/>
        <p:txBody>
          <a:bodyPr/>
          <a:lstStyle/>
          <a:p>
            <a:endParaRPr lang="ru-RU" dirty="0"/>
          </a:p>
        </p:txBody>
      </p:sp>
      <p:sp>
        <p:nvSpPr>
          <p:cNvPr id="5" name="Прямоугольник 4"/>
          <p:cNvSpPr/>
          <p:nvPr/>
        </p:nvSpPr>
        <p:spPr>
          <a:xfrm>
            <a:off x="548680" y="5220072"/>
            <a:ext cx="5976664" cy="2800767"/>
          </a:xfrm>
          <a:prstGeom prst="rect">
            <a:avLst/>
          </a:prstGeom>
        </p:spPr>
        <p:txBody>
          <a:bodyPr wrap="square">
            <a:spAutoFit/>
          </a:bodyPr>
          <a:lstStyle/>
          <a:p>
            <a:r>
              <a:rPr lang="ru-RU" sz="1600" b="1" dirty="0" smtClean="0">
                <a:latin typeface="Times New Roman" pitchFamily="18" charset="0"/>
                <a:cs typeface="Times New Roman" pitchFamily="18" charset="0"/>
              </a:rPr>
              <a:t>У каждой страны на нашей огромной планете есть армия. Армия — это не что иное, как специализированное образование, состоящее из военных разного рода войск. У каждого вида войск свои задачи, но при этом все они имеют одно задание — защищать Родину от вражеского нападения. И хотя мы живем в мирное время, солдатам приходится ежедневно тренироваться, улучшать свои боевые навыки, чтобы в случае нападения на их Отчизну, они могли дать жесткий отпор. А чтобы нам было более понятно, давайте подробно разберем, каким образом нас защищает каждый вид войск нашей большой и сильной армии.</a:t>
            </a:r>
            <a:endParaRPr lang="ru-RU" sz="1600" b="1" dirty="0">
              <a:latin typeface="Times New Roman" pitchFamily="18" charset="0"/>
              <a:cs typeface="Times New Roman" pitchFamily="18" charset="0"/>
            </a:endParaRPr>
          </a:p>
        </p:txBody>
      </p:sp>
      <p:sp>
        <p:nvSpPr>
          <p:cNvPr id="6" name="Заголовок 5"/>
          <p:cNvSpPr>
            <a:spLocks noGrp="1"/>
          </p:cNvSpPr>
          <p:nvPr>
            <p:ph type="title"/>
          </p:nvPr>
        </p:nvSpPr>
        <p:spPr/>
        <p:txBody>
          <a:bodyPr/>
          <a:lstStyle/>
          <a:p>
            <a:endParaRPr lang="ru-RU"/>
          </a:p>
        </p:txBody>
      </p:sp>
      <p:pic>
        <p:nvPicPr>
          <p:cNvPr id="15362" name="Picture 2" descr="https://cs.pikabu.ru/post_img/big/2013/02/23/8/1361620481_91043303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2696" y="1187624"/>
            <a:ext cx="5491426" cy="364713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260648" y="1475656"/>
            <a:ext cx="6336704" cy="2554545"/>
          </a:xfrm>
          <a:prstGeom prst="rect">
            <a:avLst/>
          </a:prstGeom>
        </p:spPr>
        <p:txBody>
          <a:bodyPr wrap="square">
            <a:spAutoFit/>
          </a:bodyPr>
          <a:lstStyle/>
          <a:p>
            <a:r>
              <a:rPr lang="ru-RU" sz="1600" b="1" dirty="0" smtClean="0">
                <a:latin typeface="Times New Roman" pitchFamily="18" charset="0"/>
                <a:cs typeface="Times New Roman" pitchFamily="18" charset="0"/>
              </a:rPr>
              <a:t>Главной целью военных пограничников является порядок на границе. Под этим словом подразумевается полное соблюдение законов нашей страны при пересечении границы иностранцами. Этим мужественным мужчинам и женщинам приходится 24 часа в сутки, в любую погоду следить за тем, чтобы на территорию нашей страны не попали люди, имеющие проблемы с законом. Представьте, чтобы было если бы подобные личности беспрепятственно могли к нам приезжать. Могли бы мы спокойно жить, работать, учиться? Как видите, пограничники делают большой вклад в нашу с вами защиту.</a:t>
            </a:r>
            <a:endParaRPr lang="ru-RU" sz="1600" b="1" dirty="0">
              <a:latin typeface="Times New Roman" pitchFamily="18" charset="0"/>
              <a:cs typeface="Times New Roman" pitchFamily="18" charset="0"/>
            </a:endParaRPr>
          </a:p>
        </p:txBody>
      </p:sp>
      <p:sp>
        <p:nvSpPr>
          <p:cNvPr id="5" name="Прямоугольник 4"/>
          <p:cNvSpPr/>
          <p:nvPr/>
        </p:nvSpPr>
        <p:spPr>
          <a:xfrm>
            <a:off x="980728" y="827584"/>
            <a:ext cx="4650119" cy="646331"/>
          </a:xfrm>
          <a:prstGeom prst="rect">
            <a:avLst/>
          </a:prstGeom>
          <a:noFill/>
        </p:spPr>
        <p:txBody>
          <a:bodyPr wrap="none" lIns="91440" tIns="45720" rIns="91440" bIns="45720">
            <a:spAutoFit/>
          </a:bodyPr>
          <a:lstStyle/>
          <a:p>
            <a:pPr algn="ctr"/>
            <a:r>
              <a:rPr lang="ru-RU" sz="3600" b="1" dirty="0" smtClean="0">
                <a:ln>
                  <a:solidFill>
                    <a:schemeClr val="tx1"/>
                  </a:solidFill>
                </a:ln>
                <a:solidFill>
                  <a:srgbClr val="FF0000"/>
                </a:solidFill>
                <a:latin typeface="Times New Roman" pitchFamily="18" charset="0"/>
                <a:cs typeface="Times New Roman" pitchFamily="18" charset="0"/>
              </a:rPr>
              <a:t>Пограничные войска</a:t>
            </a:r>
            <a:endParaRPr lang="ru-RU" sz="36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14340" name="Picture 4" descr="https://stihi.ru/pics/2018/06/21/418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40768" y="4067944"/>
            <a:ext cx="4029051" cy="4029051"/>
          </a:xfrm>
          <a:prstGeom prst="rect">
            <a:avLst/>
          </a:prstGeom>
          <a:ln>
            <a:noFill/>
          </a:ln>
          <a:effectLst>
            <a:outerShdw blurRad="292100" dist="139700" dir="2700000" algn="tl" rotWithShape="0">
              <a:srgbClr val="333333">
                <a:alpha val="65000"/>
              </a:srgbClr>
            </a:outerShdw>
          </a:effectLst>
        </p:spPr>
      </p:pic>
      <p:pic>
        <p:nvPicPr>
          <p:cNvPr id="14338" name="Picture 2" descr="https://cdn1.ozone.ru/multimedia/103763686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8640" y="6732240"/>
            <a:ext cx="2160240" cy="2160240"/>
          </a:xfrm>
          <a:prstGeom prst="ellipse">
            <a:avLst/>
          </a:prstGeom>
          <a:ln>
            <a:noFill/>
          </a:ln>
          <a:effectLst>
            <a:softEdge rad="112500"/>
          </a:effectLst>
        </p:spPr>
      </p:pic>
      <p:pic>
        <p:nvPicPr>
          <p:cNvPr id="14342" name="Picture 6" descr="https://atributia.ru/upload/iblock/8f8/8f8aec0bb1a65c358a41fc984665400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97152" y="6948264"/>
            <a:ext cx="1584176" cy="2022486"/>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188640" y="1475656"/>
            <a:ext cx="6669360" cy="4770537"/>
          </a:xfrm>
          <a:prstGeom prst="rect">
            <a:avLst/>
          </a:prstGeom>
        </p:spPr>
        <p:txBody>
          <a:bodyPr wrap="square">
            <a:spAutoFit/>
          </a:bodyPr>
          <a:lstStyle/>
          <a:p>
            <a:r>
              <a:rPr lang="ru-RU" sz="1600" b="1" dirty="0" smtClean="0">
                <a:latin typeface="Times New Roman" pitchFamily="18" charset="0"/>
                <a:cs typeface="Times New Roman" pitchFamily="18" charset="0"/>
              </a:rPr>
              <a:t>Сухопутные войска нужны каждой стране для того, чтобы можно было быстро и слажено давать отпор врагу на суше. Отражением атак занимаются мотострелковые, артиллерийские подразделения. Их задача — не дать врагу продвинуться вглубь территории.</a:t>
            </a:r>
          </a:p>
          <a:p>
            <a:r>
              <a:rPr lang="ru-RU" sz="1600" b="1" dirty="0" smtClean="0">
                <a:latin typeface="Times New Roman" pitchFamily="18" charset="0"/>
                <a:cs typeface="Times New Roman" pitchFamily="18" charset="0"/>
              </a:rPr>
              <a:t>Ракетные войска — эти военные несут службу без выходных и праздников, и все ради того, чтобы мы жили в мирной стране, не узнали, что такое война, разруха, не теряли близких. Данное подразделение всегда находится в повышенной боевой готовности, ведь они должны быть способны молниеносно отражать ракетные удары противника, и при надобности максимально быстро поражать цели врага. Поэтому пока мы ведем обычную жизнь, эти люди каждый день делают важную для всех нас работу — защищают нас от возможных проблем.</a:t>
            </a:r>
          </a:p>
          <a:p>
            <a:r>
              <a:rPr lang="ru-RU" sz="1600" b="1" dirty="0" smtClean="0">
                <a:latin typeface="Times New Roman" pitchFamily="18" charset="0"/>
                <a:cs typeface="Times New Roman" pitchFamily="18" charset="0"/>
              </a:rPr>
              <a:t>Танковые войска — это важная часть сильной армии. Если вдруг случится беда, то именно они будут вести наступательные действия на суше, и вместе с этим будут мощным щитом, не дающим захватчикам разрушать родные горда и поселки. Современные танковые войска хорошо вооружены, а значит они с легкостью справятся с любым врагом.</a:t>
            </a:r>
            <a:endParaRPr lang="ru-RU" sz="1600" b="1" dirty="0">
              <a:latin typeface="Times New Roman" pitchFamily="18" charset="0"/>
              <a:cs typeface="Times New Roman" pitchFamily="18" charset="0"/>
            </a:endParaRPr>
          </a:p>
        </p:txBody>
      </p:sp>
      <p:sp>
        <p:nvSpPr>
          <p:cNvPr id="6" name="Прямоугольник 5"/>
          <p:cNvSpPr/>
          <p:nvPr/>
        </p:nvSpPr>
        <p:spPr>
          <a:xfrm>
            <a:off x="548680" y="323528"/>
            <a:ext cx="5777415" cy="1077218"/>
          </a:xfrm>
          <a:prstGeom prst="rect">
            <a:avLst/>
          </a:prstGeom>
          <a:noFill/>
        </p:spPr>
        <p:txBody>
          <a:bodyPr wrap="none" lIns="91440" tIns="45720" rIns="91440" bIns="45720">
            <a:spAutoFit/>
          </a:bodyPr>
          <a:lstStyle/>
          <a:p>
            <a:pPr algn="ctr"/>
            <a:r>
              <a:rPr lang="ru-RU" sz="3200" b="1" dirty="0" smtClean="0">
                <a:ln>
                  <a:solidFill>
                    <a:schemeClr val="tx1"/>
                  </a:solidFill>
                </a:ln>
                <a:solidFill>
                  <a:srgbClr val="FF0000"/>
                </a:solidFill>
                <a:latin typeface="Times New Roman" pitchFamily="18" charset="0"/>
                <a:cs typeface="Times New Roman" pitchFamily="18" charset="0"/>
              </a:rPr>
              <a:t>Сухопутные войска: </a:t>
            </a:r>
          </a:p>
          <a:p>
            <a:pPr algn="ctr"/>
            <a:r>
              <a:rPr lang="ru-RU" sz="3200" b="1" dirty="0" smtClean="0">
                <a:ln>
                  <a:solidFill>
                    <a:schemeClr val="tx1"/>
                  </a:solidFill>
                </a:ln>
                <a:solidFill>
                  <a:srgbClr val="FF0000"/>
                </a:solidFill>
                <a:latin typeface="Times New Roman" pitchFamily="18" charset="0"/>
                <a:cs typeface="Times New Roman" pitchFamily="18" charset="0"/>
              </a:rPr>
              <a:t>Ракетные и Танковые войска </a:t>
            </a:r>
            <a:endParaRPr lang="ru-RU" sz="3200" b="1" cap="none" spc="0" dirty="0">
              <a:ln>
                <a:solidFill>
                  <a:schemeClr val="tx1"/>
                </a:solidFill>
              </a:ln>
              <a:solidFill>
                <a:srgbClr val="FF0000"/>
              </a:solidFill>
              <a:effectLst>
                <a:outerShdw blurRad="38100" dist="38100" dir="7020000" algn="tl">
                  <a:srgbClr val="000000">
                    <a:alpha val="35000"/>
                  </a:srgbClr>
                </a:outerShdw>
              </a:effectLst>
            </a:endParaRPr>
          </a:p>
        </p:txBody>
      </p:sp>
      <p:pic>
        <p:nvPicPr>
          <p:cNvPr id="13316" name="Picture 4" descr="https://i.artfile.ru/1600x1258_16896_%5bwww.ArtFile.ru%5d.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0648" y="6300192"/>
            <a:ext cx="3090048" cy="2429560"/>
          </a:xfrm>
          <a:prstGeom prst="rect">
            <a:avLst/>
          </a:prstGeom>
          <a:noFill/>
        </p:spPr>
      </p:pic>
      <p:pic>
        <p:nvPicPr>
          <p:cNvPr id="13314" name="Picture 2" descr="https://a.d-cd.net/a251556s-96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8640" y="7703840"/>
            <a:ext cx="1440160" cy="144016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3318" name="Picture 6" descr="https://pbs.twimg.com/media/EbQLH2pXkAANO-h.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01008" y="6300192"/>
            <a:ext cx="3117522" cy="2448272"/>
          </a:xfrm>
          <a:prstGeom prst="rect">
            <a:avLst/>
          </a:prstGeom>
          <a:noFill/>
        </p:spPr>
      </p:pic>
      <p:pic>
        <p:nvPicPr>
          <p:cNvPr id="13320" name="Picture 8" descr="https://krasnoyarsk.kamuflage.ru/files/resized/products/Nakleyka_96-TANKOVYE_VOYSKA.1600x1600.3000x3000.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301208" y="7775848"/>
            <a:ext cx="1368152" cy="13681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404664" y="1547664"/>
            <a:ext cx="6148064" cy="1815882"/>
          </a:xfrm>
          <a:prstGeom prst="rect">
            <a:avLst/>
          </a:prstGeom>
        </p:spPr>
        <p:txBody>
          <a:bodyPr wrap="square">
            <a:spAutoFit/>
          </a:bodyPr>
          <a:lstStyle/>
          <a:p>
            <a:r>
              <a:rPr lang="ru-RU" sz="1600" b="1" dirty="0" smtClean="0">
                <a:latin typeface="Times New Roman" pitchFamily="18" charset="0"/>
                <a:cs typeface="Times New Roman" pitchFamily="18" charset="0"/>
              </a:rPr>
              <a:t>Спецназ — еще одно важное подразделение, которое защищает нас от врагов, террористов. Практически всегда эти люди работают в сложных ситуациях, им приходится рисковать своей жизнью ради того, чтобы террорист не смог нанести вред остальным людям. Чаще всего мы не замечаем их работу, ведь они стараются делать все максимально быстро и скрыто. Но при этом они ежедневно следят за общественной безопасностью.</a:t>
            </a:r>
            <a:endParaRPr lang="ru-RU" sz="1600" b="1" dirty="0">
              <a:latin typeface="Times New Roman" pitchFamily="18" charset="0"/>
              <a:cs typeface="Times New Roman" pitchFamily="18" charset="0"/>
            </a:endParaRPr>
          </a:p>
        </p:txBody>
      </p:sp>
      <p:sp>
        <p:nvSpPr>
          <p:cNvPr id="6" name="Прямоугольник 5"/>
          <p:cNvSpPr/>
          <p:nvPr/>
        </p:nvSpPr>
        <p:spPr>
          <a:xfrm>
            <a:off x="2348880" y="611560"/>
            <a:ext cx="1745991" cy="584775"/>
          </a:xfrm>
          <a:prstGeom prst="rect">
            <a:avLst/>
          </a:prstGeom>
        </p:spPr>
        <p:txBody>
          <a:bodyPr wrap="none">
            <a:spAutoFit/>
          </a:bodyPr>
          <a:lstStyle/>
          <a:p>
            <a:r>
              <a:rPr lang="ru-RU" sz="3200" b="1" dirty="0" smtClean="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rPr>
              <a:t>Спецназ</a:t>
            </a:r>
            <a:endParaRPr lang="ru-RU" sz="3200" b="1" dirty="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endParaRPr>
          </a:p>
        </p:txBody>
      </p:sp>
      <p:pic>
        <p:nvPicPr>
          <p:cNvPr id="12290" name="Picture 2" descr="https://demotivation.ru/wp-content/uploads/2020/08/1526725002_9351_irak-ozel-kuvvetler-polis-ekibi-komutanligi-3-bin-isid-militani-oldurduklerini-acikladi.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96752" y="3491880"/>
            <a:ext cx="4360804" cy="3096344"/>
          </a:xfrm>
          <a:prstGeom prst="rect">
            <a:avLst/>
          </a:prstGeom>
          <a:ln>
            <a:noFill/>
          </a:ln>
          <a:effectLst>
            <a:outerShdw blurRad="292100" dist="139700" dir="2700000" algn="tl" rotWithShape="0">
              <a:srgbClr val="333333">
                <a:alpha val="65000"/>
              </a:srgbClr>
            </a:outerShdw>
          </a:effectLst>
        </p:spPr>
      </p:pic>
      <p:pic>
        <p:nvPicPr>
          <p:cNvPr id="12292" name="Picture 4" descr="https://wallpaperscave.ru/images/original/18/07-09/military-soldier-6546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96952" y="6516216"/>
            <a:ext cx="3461454" cy="2304256"/>
          </a:xfrm>
          <a:prstGeom prst="rect">
            <a:avLst/>
          </a:prstGeom>
          <a:ln>
            <a:noFill/>
          </a:ln>
          <a:effectLst>
            <a:outerShdw blurRad="292100" dist="139700" dir="2700000" algn="tl" rotWithShape="0">
              <a:srgbClr val="333333">
                <a:alpha val="65000"/>
              </a:srgbClr>
            </a:outerShdw>
          </a:effectLst>
        </p:spPr>
      </p:pic>
      <p:pic>
        <p:nvPicPr>
          <p:cNvPr id="12294" name="Picture 6" descr="http://inkrasnogorsk.ru/upload/gallery/104/20104_059eafc8c9a5cdd02cf44b958a2c3350836c576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6672" y="6588224"/>
            <a:ext cx="2204864" cy="22048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Прямоугольник 3"/>
          <p:cNvSpPr/>
          <p:nvPr/>
        </p:nvSpPr>
        <p:spPr>
          <a:xfrm>
            <a:off x="476672" y="1619672"/>
            <a:ext cx="5976664" cy="2308324"/>
          </a:xfrm>
          <a:prstGeom prst="rect">
            <a:avLst/>
          </a:prstGeom>
        </p:spPr>
        <p:txBody>
          <a:bodyPr wrap="square">
            <a:spAutoFit/>
          </a:bodyPr>
          <a:lstStyle/>
          <a:p>
            <a:r>
              <a:rPr lang="ru-RU" sz="1600" b="1" dirty="0" smtClean="0">
                <a:latin typeface="Times New Roman" pitchFamily="18" charset="0"/>
                <a:cs typeface="Times New Roman" pitchFamily="18" charset="0"/>
              </a:rPr>
              <a:t>Военно-морской флот — еще одна важная составляющая армии. Он защищает нас там, где сухопутные войска уже ничего сделать не могут — на море. Задача этих смелых людей — сделать все, чтобы беда не пришла со стороны моря. Военные моряки каждый день патрулируют водную гладь, и, если обнаруживают нарушителя закона, принимают нужные меры. А потому, что они делают свою работу хорошо, обычные люди даже не догадываются о количестве происшествий на море.</a:t>
            </a:r>
            <a:endParaRPr lang="ru-RU" sz="1600" b="1" dirty="0">
              <a:latin typeface="Times New Roman" pitchFamily="18" charset="0"/>
              <a:cs typeface="Times New Roman" pitchFamily="18" charset="0"/>
            </a:endParaRPr>
          </a:p>
        </p:txBody>
      </p:sp>
      <p:sp>
        <p:nvSpPr>
          <p:cNvPr id="6" name="Прямоугольник 5"/>
          <p:cNvSpPr/>
          <p:nvPr/>
        </p:nvSpPr>
        <p:spPr>
          <a:xfrm>
            <a:off x="1196752" y="1043608"/>
            <a:ext cx="4337341" cy="584775"/>
          </a:xfrm>
          <a:prstGeom prst="rect">
            <a:avLst/>
          </a:prstGeom>
          <a:noFill/>
        </p:spPr>
        <p:txBody>
          <a:bodyPr wrap="none" lIns="91440" tIns="45720" rIns="91440" bIns="45720">
            <a:spAutoFit/>
          </a:bodyPr>
          <a:lstStyle/>
          <a:p>
            <a:pPr algn="ctr"/>
            <a:r>
              <a:rPr lang="ru-RU" sz="3200" b="1" cap="none" spc="0" dirty="0" smtClean="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rPr>
              <a:t>Военно-морской флот </a:t>
            </a:r>
            <a:endParaRPr lang="ru-RU" sz="3200" b="1" cap="none" spc="0" dirty="0">
              <a:ln w="24500" cmpd="dbl">
                <a:solidFill>
                  <a:schemeClr val="tx1"/>
                </a:solidFill>
                <a:prstDash val="solid"/>
                <a:miter lim="800000"/>
              </a:ln>
              <a:solidFill>
                <a:srgbClr val="FF0000"/>
              </a:solidFill>
              <a:effectLst>
                <a:outerShdw blurRad="38100" dist="38100" dir="7020000" algn="tl">
                  <a:srgbClr val="000000">
                    <a:alpha val="35000"/>
                  </a:srgbClr>
                </a:outerShdw>
              </a:effectLst>
            </a:endParaRPr>
          </a:p>
        </p:txBody>
      </p:sp>
      <p:pic>
        <p:nvPicPr>
          <p:cNvPr id="11266" name="Picture 2" descr="https://forpostsevastopol.ru/wp-content/uploads/2016/07/k2_items_src_6a850da371ba17406552bc2656f6b6f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40768" y="3779912"/>
            <a:ext cx="4034582" cy="2592288"/>
          </a:xfrm>
          <a:prstGeom prst="rect">
            <a:avLst/>
          </a:prstGeom>
          <a:ln>
            <a:noFill/>
          </a:ln>
          <a:effectLst>
            <a:outerShdw blurRad="292100" dist="139700" dir="2700000" algn="tl" rotWithShape="0">
              <a:srgbClr val="333333">
                <a:alpha val="65000"/>
              </a:srgbClr>
            </a:outerShdw>
          </a:effectLst>
        </p:spPr>
      </p:pic>
      <p:pic>
        <p:nvPicPr>
          <p:cNvPr id="11268" name="Picture 4" descr="https://stat.mil.ru/images/upload/2018/P717002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36912" y="6228184"/>
            <a:ext cx="3816424" cy="2544479"/>
          </a:xfrm>
          <a:prstGeom prst="rect">
            <a:avLst/>
          </a:prstGeom>
          <a:ln>
            <a:noFill/>
          </a:ln>
          <a:effectLst>
            <a:outerShdw blurRad="292100" dist="139700" dir="2700000" algn="tl" rotWithShape="0">
              <a:srgbClr val="333333">
                <a:alpha val="65000"/>
              </a:srgbClr>
            </a:outerShdw>
          </a:effectLst>
        </p:spPr>
      </p:pic>
      <p:pic>
        <p:nvPicPr>
          <p:cNvPr id="11270" name="Picture 6" descr="https://podsolnuhh.ru/upload/iblock/a28/1dc37eed-762f-11e5-80ba-00155d65b108_0_700-nw.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0648" y="6444208"/>
            <a:ext cx="2304256" cy="230425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4" name="Прямоугольник 3"/>
          <p:cNvSpPr/>
          <p:nvPr/>
        </p:nvSpPr>
        <p:spPr>
          <a:xfrm>
            <a:off x="620688" y="1763688"/>
            <a:ext cx="5832648" cy="1569660"/>
          </a:xfrm>
          <a:prstGeom prst="rect">
            <a:avLst/>
          </a:prstGeom>
        </p:spPr>
        <p:txBody>
          <a:bodyPr wrap="square">
            <a:spAutoFit/>
          </a:bodyPr>
          <a:lstStyle/>
          <a:p>
            <a:r>
              <a:rPr lang="ru-RU" sz="1600" b="1" dirty="0" smtClean="0">
                <a:latin typeface="Times New Roman" pitchFamily="18" charset="0"/>
                <a:cs typeface="Times New Roman" pitchFamily="18" charset="0"/>
              </a:rPr>
              <a:t>Военная авиация — это наши защитники в воздухе. Могучие стальные птицы являются помощниками солдат на земле. Они могут быстро уничтожать цели врага прямо с воздуха. При надобности военная авиация доставит солдат в любую точку нашей большой страны, тем самым обеспечив защиту людям.</a:t>
            </a:r>
            <a:endParaRPr lang="ru-RU" sz="1600" b="1" dirty="0">
              <a:latin typeface="Times New Roman" pitchFamily="18" charset="0"/>
              <a:cs typeface="Times New Roman" pitchFamily="18" charset="0"/>
            </a:endParaRPr>
          </a:p>
        </p:txBody>
      </p:sp>
      <p:sp>
        <p:nvSpPr>
          <p:cNvPr id="6" name="Прямоугольник 5"/>
          <p:cNvSpPr/>
          <p:nvPr/>
        </p:nvSpPr>
        <p:spPr>
          <a:xfrm>
            <a:off x="1556792" y="971600"/>
            <a:ext cx="3520516" cy="584775"/>
          </a:xfrm>
          <a:prstGeom prst="rect">
            <a:avLst/>
          </a:prstGeom>
          <a:noFill/>
        </p:spPr>
        <p:txBody>
          <a:bodyPr wrap="none" lIns="91440" tIns="45720" rIns="91440" bIns="45720">
            <a:spAutoFit/>
          </a:bodyPr>
          <a:lstStyle/>
          <a:p>
            <a:pPr algn="ctr"/>
            <a:r>
              <a:rPr lang="ru-RU" sz="3200" b="1" cap="none" spc="0" dirty="0" smtClean="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rPr>
              <a:t>Военная авиация </a:t>
            </a:r>
            <a:endParaRPr lang="ru-RU" sz="3200" b="1" cap="none" spc="0" dirty="0">
              <a:ln w="24500" cmpd="dbl">
                <a:solidFill>
                  <a:schemeClr val="tx1"/>
                </a:solidFill>
                <a:prstDash val="solid"/>
                <a:miter lim="800000"/>
              </a:ln>
              <a:solidFill>
                <a:srgbClr val="FF0000"/>
              </a:solidFill>
              <a:effectLst>
                <a:outerShdw blurRad="38100" dist="38100" dir="7020000" algn="tl">
                  <a:srgbClr val="000000">
                    <a:alpha val="35000"/>
                  </a:srgbClr>
                </a:outerShdw>
              </a:effectLst>
            </a:endParaRPr>
          </a:p>
        </p:txBody>
      </p:sp>
      <p:pic>
        <p:nvPicPr>
          <p:cNvPr id="10242" name="Picture 2" descr="https://voentorgspb.ru/upload/iblock/af7/af7f94b80cfb26064e26611a55006f4f.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4664" y="6228184"/>
            <a:ext cx="2376264" cy="23762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44" name="Picture 4" descr="https://img5.goodfon.ru/original/2000x1333/5/a0/mig-29-mnogotselevoi-istrebitel-pilotazhnaia-gruppa-strizhi.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84784" y="3347864"/>
            <a:ext cx="3816424" cy="2736304"/>
          </a:xfrm>
          <a:prstGeom prst="rect">
            <a:avLst/>
          </a:prstGeom>
          <a:ln>
            <a:noFill/>
          </a:ln>
          <a:effectLst>
            <a:outerShdw blurRad="292100" dist="139700" dir="2700000" algn="tl" rotWithShape="0">
              <a:srgbClr val="333333">
                <a:alpha val="65000"/>
              </a:srgbClr>
            </a:outerShdw>
          </a:effectLst>
        </p:spPr>
      </p:pic>
      <p:pic>
        <p:nvPicPr>
          <p:cNvPr id="10246" name="Picture 6" descr="http://static5.smi2.net/img/1200x630/7717693.jpeg"/>
          <p:cNvPicPr>
            <a:picLocks noGrp="1" noChangeAspect="1" noChangeArrowheads="1"/>
          </p:cNvPicPr>
          <p:nvPr>
            <p:ph idx="1"/>
          </p:nvPr>
        </p:nvPicPr>
        <p:blipFill>
          <a:blip r:embed="rId5" cstate="email">
            <a:extLst>
              <a:ext uri="{28A0092B-C50C-407E-A947-70E740481C1C}">
                <a14:useLocalDpi xmlns:a14="http://schemas.microsoft.com/office/drawing/2010/main"/>
              </a:ext>
            </a:extLst>
          </a:blip>
          <a:srcRect/>
          <a:stretch>
            <a:fillRect/>
          </a:stretch>
        </p:blipFill>
        <p:spPr bwMode="auto">
          <a:xfrm>
            <a:off x="2924944" y="6300192"/>
            <a:ext cx="3505608" cy="237883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4" name="Прямоугольник 3"/>
          <p:cNvSpPr/>
          <p:nvPr/>
        </p:nvSpPr>
        <p:spPr>
          <a:xfrm>
            <a:off x="548680" y="1619672"/>
            <a:ext cx="5760640" cy="1815882"/>
          </a:xfrm>
          <a:prstGeom prst="rect">
            <a:avLst/>
          </a:prstGeom>
        </p:spPr>
        <p:txBody>
          <a:bodyPr wrap="square">
            <a:spAutoFit/>
          </a:bodyPr>
          <a:lstStyle/>
          <a:p>
            <a:r>
              <a:rPr lang="ru-RU" sz="1600" b="1" dirty="0" smtClean="0">
                <a:latin typeface="Times New Roman" pitchFamily="18" charset="0"/>
                <a:cs typeface="Times New Roman" pitchFamily="18" charset="0"/>
              </a:rPr>
              <a:t>Военная техника — также является мощным элементом защиты. Представьте каково бы было нашим военным, если бы у них не было бронетехники, ракетных установок, вертолетов, самолетов, современного стрелкового оружия. Благодаря наличию военной техники, наши солдаты могут быстро реагировать на различные пришествия и защищать нас от всех бед.</a:t>
            </a:r>
            <a:endParaRPr lang="ru-RU" sz="1600" b="1" dirty="0">
              <a:latin typeface="Times New Roman" pitchFamily="18" charset="0"/>
              <a:cs typeface="Times New Roman" pitchFamily="18" charset="0"/>
            </a:endParaRPr>
          </a:p>
        </p:txBody>
      </p:sp>
      <p:sp>
        <p:nvSpPr>
          <p:cNvPr id="6" name="Прямоугольник 5"/>
          <p:cNvSpPr/>
          <p:nvPr/>
        </p:nvSpPr>
        <p:spPr>
          <a:xfrm>
            <a:off x="1628800" y="971600"/>
            <a:ext cx="3446776" cy="584775"/>
          </a:xfrm>
          <a:prstGeom prst="rect">
            <a:avLst/>
          </a:prstGeom>
          <a:noFill/>
        </p:spPr>
        <p:txBody>
          <a:bodyPr wrap="none" lIns="91440" tIns="45720" rIns="91440" bIns="45720">
            <a:spAutoFit/>
          </a:bodyPr>
          <a:lstStyle/>
          <a:p>
            <a:pPr algn="ctr"/>
            <a:r>
              <a:rPr lang="ru-RU" sz="3200" b="1" cap="none" spc="0" dirty="0" smtClean="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rPr>
              <a:t>Военная техника </a:t>
            </a:r>
            <a:endParaRPr lang="ru-RU" sz="3200" b="1" cap="none" spc="0" dirty="0">
              <a:ln w="24500" cmpd="dbl">
                <a:solidFill>
                  <a:schemeClr val="tx1"/>
                </a:solidFill>
                <a:prstDash val="solid"/>
                <a:miter lim="800000"/>
              </a:ln>
              <a:solidFill>
                <a:srgbClr val="FF0000"/>
              </a:solidFill>
              <a:effectLst>
                <a:outerShdw blurRad="38100" dist="38100" dir="7020000" algn="tl">
                  <a:srgbClr val="000000">
                    <a:alpha val="35000"/>
                  </a:srgbClr>
                </a:outerShdw>
              </a:effectLst>
            </a:endParaRPr>
          </a:p>
        </p:txBody>
      </p:sp>
      <p:sp>
        <p:nvSpPr>
          <p:cNvPr id="9220" name="AutoShape 4"/>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22" name="AutoShape 6"/>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 name="Содержимое 2"/>
          <p:cNvSpPr>
            <a:spLocks noGrp="1"/>
          </p:cNvSpPr>
          <p:nvPr>
            <p:ph idx="1"/>
          </p:nvPr>
        </p:nvSpPr>
        <p:spPr>
          <a:xfrm>
            <a:off x="228600" y="6084168"/>
            <a:ext cx="2624336" cy="2022666"/>
          </a:xfrm>
        </p:spPr>
        <p:txBody>
          <a:bodyPr/>
          <a:lstStyle/>
          <a:p>
            <a:endParaRPr lang="ru-RU" dirty="0"/>
          </a:p>
        </p:txBody>
      </p:sp>
      <p:sp>
        <p:nvSpPr>
          <p:cNvPr id="9224" name="AutoShape 8"/>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26" name="AutoShape 10"/>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28" name="AutoShape 12"/>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30" name="AutoShape 14"/>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32" name="AutoShape 16"/>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34" name="AutoShape 18"/>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36" name="AutoShape 20"/>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9238" name="Picture 22" descr="https://i.artfile.ru/3184x2120_588487_%5bwww.ArtFile.ru%5d.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8362" y="3707905"/>
            <a:ext cx="3240638" cy="2157652"/>
          </a:xfrm>
          <a:prstGeom prst="rect">
            <a:avLst/>
          </a:prstGeom>
          <a:ln>
            <a:noFill/>
          </a:ln>
          <a:effectLst>
            <a:outerShdw blurRad="292100" dist="139700" dir="2700000" algn="tl" rotWithShape="0">
              <a:srgbClr val="333333">
                <a:alpha val="65000"/>
              </a:srgbClr>
            </a:outerShdw>
          </a:effectLst>
        </p:spPr>
      </p:pic>
      <p:sp>
        <p:nvSpPr>
          <p:cNvPr id="9240" name="AutoShape 24" descr="https://svs-gru.ru/wp-content/uploads/2021/02/politeconomica_image_00001-133.jpg"/>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42" name="AutoShape 26" descr="https://svs-gru.ru/wp-content/uploads/2021/02/politeconomica_image_00001-133.jpg"/>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244" name="AutoShape 28"/>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9246" name="Picture 30" descr="https://liganews.net/images/news/b66c67bdb80321fb8b12ea8b47aab06c.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01008" y="3707904"/>
            <a:ext cx="3134895" cy="2160240"/>
          </a:xfrm>
          <a:prstGeom prst="rect">
            <a:avLst/>
          </a:prstGeom>
          <a:ln>
            <a:noFill/>
          </a:ln>
          <a:effectLst>
            <a:outerShdw blurRad="292100" dist="139700" dir="2700000" algn="tl" rotWithShape="0">
              <a:srgbClr val="333333">
                <a:alpha val="65000"/>
              </a:srgbClr>
            </a:outerShdw>
          </a:effectLst>
        </p:spPr>
      </p:pic>
      <p:pic>
        <p:nvPicPr>
          <p:cNvPr id="9248" name="Picture 32" descr="https://avatars.mds.yandex.net/get-zen_doc/3985268/pub_5f6dce936e33974a01c72e2d_5f6dceb7df292d1109141056/scale_120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25886" y="6156176"/>
            <a:ext cx="3203114" cy="2160240"/>
          </a:xfrm>
          <a:prstGeom prst="rect">
            <a:avLst/>
          </a:prstGeom>
          <a:ln>
            <a:noFill/>
          </a:ln>
          <a:effectLst>
            <a:outerShdw blurRad="292100" dist="139700" dir="2700000" algn="tl" rotWithShape="0">
              <a:srgbClr val="333333">
                <a:alpha val="65000"/>
              </a:srgbClr>
            </a:outerShdw>
          </a:effectLst>
        </p:spPr>
      </p:pic>
      <p:pic>
        <p:nvPicPr>
          <p:cNvPr id="9250" name="Picture 34" descr="https://cdn2.img.ria.ru/images/151680/55/1516805576.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501008" y="6156176"/>
            <a:ext cx="3096344" cy="219245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freeppt.ru/Prew2/23Feb/EagleSlaidPrew.jpg"/>
          <p:cNvPicPr>
            <a:picLocks noChangeAspect="1" noChangeArrowheads="1"/>
          </p:cNvPicPr>
          <p:nvPr/>
        </p:nvPicPr>
        <p:blipFill>
          <a:blip r:embed="rId2" cstate="print"/>
          <a:srcRect/>
          <a:stretch>
            <a:fillRect/>
          </a:stretch>
        </p:blipFill>
        <p:spPr bwMode="auto">
          <a:xfrm>
            <a:off x="0" y="0"/>
            <a:ext cx="6858000" cy="9144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4" name="Прямоугольник 3"/>
          <p:cNvSpPr/>
          <p:nvPr/>
        </p:nvSpPr>
        <p:spPr>
          <a:xfrm>
            <a:off x="332656" y="1547664"/>
            <a:ext cx="6336704" cy="4524315"/>
          </a:xfrm>
          <a:prstGeom prst="rect">
            <a:avLst/>
          </a:prstGeom>
        </p:spPr>
        <p:txBody>
          <a:bodyPr wrap="square">
            <a:spAutoFit/>
          </a:bodyPr>
          <a:lstStyle/>
          <a:p>
            <a:r>
              <a:rPr lang="ru-RU" sz="1600" b="1" dirty="0" smtClean="0">
                <a:latin typeface="Times New Roman" pitchFamily="18" charset="0"/>
                <a:cs typeface="Times New Roman" pitchFamily="18" charset="0"/>
              </a:rPr>
              <a:t>Кто нас защищает кроме военных и армии? Помощь в трудных ситуациях оказывают врачи. Именно медицинские работники приходят на помощь людям в случае получения травмы, при любой, даже самой незначительной болезни. Врачам приходится решать, что нужно делать в критической ситуации, например, если человек сильно травмировался, просто простудился, или у него обострилось хроническое заболевание. И от их решения и профессионализма часто зависит жизнь человека. Ведь врач всегда должен правильно оценивать состояние своего пациента, и с учетом этого решать, какое лечение ему прописывать.</a:t>
            </a:r>
          </a:p>
          <a:p>
            <a:r>
              <a:rPr lang="ru-RU" sz="1600" b="1" dirty="0" smtClean="0">
                <a:latin typeface="Times New Roman" pitchFamily="18" charset="0"/>
                <a:cs typeface="Times New Roman" pitchFamily="18" charset="0"/>
              </a:rPr>
              <a:t>Отдельно хочется сказать о работниках скорой медицинской помощи. Эти люди первыми приезжают на вызовы больных людей, облегчают их состояние, поддерживают морально, конечно же, решают, что делать человеку дальше — лечиться дома или в больничном учреждении. Именно от их решений зависит дальнейшее течение заболевания, поэтому однозначно можно сказать, что медицинские работники защищают наше здоровье и делают все, чтобы наша жизнь была максимально длинной.</a:t>
            </a:r>
            <a:endParaRPr lang="ru-RU" sz="1600" b="1" dirty="0">
              <a:latin typeface="Times New Roman" pitchFamily="18" charset="0"/>
              <a:cs typeface="Times New Roman" pitchFamily="18" charset="0"/>
            </a:endParaRPr>
          </a:p>
        </p:txBody>
      </p:sp>
      <p:sp>
        <p:nvSpPr>
          <p:cNvPr id="8194" name="AutoShape 2"/>
          <p:cNvSpPr>
            <a:spLocks noChangeAspect="1" noChangeArrowheads="1"/>
          </p:cNvSpPr>
          <p:nvPr/>
        </p:nvSpPr>
        <p:spPr bwMode="auto">
          <a:xfrm>
            <a:off x="63500"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7" name="Прямоугольник 6"/>
          <p:cNvSpPr/>
          <p:nvPr/>
        </p:nvSpPr>
        <p:spPr>
          <a:xfrm>
            <a:off x="620688" y="899592"/>
            <a:ext cx="5710473" cy="584775"/>
          </a:xfrm>
          <a:prstGeom prst="rect">
            <a:avLst/>
          </a:prstGeom>
          <a:noFill/>
        </p:spPr>
        <p:txBody>
          <a:bodyPr wrap="none" lIns="91440" tIns="45720" rIns="91440" bIns="45720">
            <a:spAutoFit/>
          </a:bodyPr>
          <a:lstStyle/>
          <a:p>
            <a:pPr algn="ctr"/>
            <a:r>
              <a:rPr lang="ru-RU" sz="3200" b="1" dirty="0" smtClean="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rPr>
              <a:t>Скорая медицинская помощь</a:t>
            </a:r>
            <a:endParaRPr lang="ru-RU" sz="3200" b="1" cap="none" spc="0" dirty="0">
              <a:ln w="24500" cmpd="dbl">
                <a:solidFill>
                  <a:schemeClr val="tx1"/>
                </a:solidFill>
                <a:prstDash val="solid"/>
                <a:miter lim="800000"/>
              </a:ln>
              <a:solidFill>
                <a:srgbClr val="FF0000"/>
              </a:solidFill>
              <a:effectLst>
                <a:outerShdw blurRad="38100" dist="38100" dir="7020000" algn="tl">
                  <a:srgbClr val="000000">
                    <a:alpha val="35000"/>
                  </a:srgbClr>
                </a:outerShdw>
              </a:effectLst>
              <a:latin typeface="Times New Roman" pitchFamily="18" charset="0"/>
              <a:cs typeface="Times New Roman" pitchFamily="18" charset="0"/>
            </a:endParaRPr>
          </a:p>
        </p:txBody>
      </p:sp>
      <p:pic>
        <p:nvPicPr>
          <p:cNvPr id="8196" name="Picture 4" descr="https://rifoms.ru/images/skoraya-pomosch1(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0648" y="6228184"/>
            <a:ext cx="3024336" cy="2088232"/>
          </a:xfrm>
          <a:prstGeom prst="rect">
            <a:avLst/>
          </a:prstGeom>
          <a:ln>
            <a:noFill/>
          </a:ln>
          <a:effectLst>
            <a:outerShdw blurRad="292100" dist="139700" dir="2700000" algn="tl" rotWithShape="0">
              <a:srgbClr val="333333">
                <a:alpha val="65000"/>
              </a:srgbClr>
            </a:outerShdw>
          </a:effectLst>
        </p:spPr>
      </p:pic>
      <p:pic>
        <p:nvPicPr>
          <p:cNvPr id="8198" name="Picture 6" descr="https://i7.drivenn.ru/7kgdsi1mhclu0_1jg0uml.jpe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29000" y="6228184"/>
            <a:ext cx="3181860" cy="211623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216</TotalTime>
  <Words>1801</Words>
  <Application>Microsoft Office PowerPoint</Application>
  <PresentationFormat>Экран (4:3)</PresentationFormat>
  <Paragraphs>44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Трек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Александр</cp:lastModifiedBy>
  <cp:revision>25</cp:revision>
  <dcterms:created xsi:type="dcterms:W3CDTF">2021-02-16T07:30:21Z</dcterms:created>
  <dcterms:modified xsi:type="dcterms:W3CDTF">2021-05-31T18:01:39Z</dcterms:modified>
</cp:coreProperties>
</file>