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4" r:id="rId1"/>
  </p:sldMasterIdLst>
  <p:notesMasterIdLst>
    <p:notesMasterId r:id="rId19"/>
  </p:notesMasterIdLst>
  <p:sldIdLst>
    <p:sldId id="274" r:id="rId2"/>
    <p:sldId id="271" r:id="rId3"/>
    <p:sldId id="257" r:id="rId4"/>
    <p:sldId id="258" r:id="rId5"/>
    <p:sldId id="259" r:id="rId6"/>
    <p:sldId id="260" r:id="rId7"/>
    <p:sldId id="261" r:id="rId8"/>
    <p:sldId id="272" r:id="rId9"/>
    <p:sldId id="262" r:id="rId10"/>
    <p:sldId id="263" r:id="rId11"/>
    <p:sldId id="264" r:id="rId12"/>
    <p:sldId id="265" r:id="rId13"/>
    <p:sldId id="266" r:id="rId14"/>
    <p:sldId id="267" r:id="rId15"/>
    <p:sldId id="273" r:id="rId16"/>
    <p:sldId id="268" r:id="rId17"/>
    <p:sldId id="269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81F67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366" autoAdjust="0"/>
    <p:restoredTop sz="94660"/>
  </p:normalViewPr>
  <p:slideViewPr>
    <p:cSldViewPr snapToGrid="0">
      <p:cViewPr varScale="1">
        <p:scale>
          <a:sx n="102" d="100"/>
          <a:sy n="102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87ACE-4DB3-4AD3-A352-729652CE893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6E014C-E5CF-4ABD-9FF1-361501AD20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057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56E014C-E5CF-4ABD-9FF1-361501AD209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6129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469409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929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824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237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529392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161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398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09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987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724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blipFill>
            <a:blip r:embed="rId2"/>
            <a:stretch>
              <a:fillRect/>
            </a:stretch>
          </a:blip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36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772E5B5B-7A99-4F7F-A11D-E80D9FA483D8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168EB6ED-03AF-456F-BDFE-F83914C5F7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555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73615F5-BF39-401D-A9C9-7A56296460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80826"/>
            <a:ext cx="9144000" cy="2387600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+mn-lt"/>
              </a:rPr>
              <a:t>Лекция №3</a:t>
            </a:r>
            <a:br>
              <a:rPr lang="ru-RU" sz="3200" b="1" dirty="0">
                <a:latin typeface="+mn-lt"/>
              </a:rPr>
            </a:br>
            <a:r>
              <a:rPr lang="ru-RU" sz="3200" b="1" dirty="0">
                <a:latin typeface="+mn-lt"/>
              </a:rPr>
              <a:t>Фонетика и графика</a:t>
            </a:r>
          </a:p>
        </p:txBody>
      </p:sp>
      <p:sp>
        <p:nvSpPr>
          <p:cNvPr id="5" name="Подзаголовок 4">
            <a:extLst>
              <a:ext uri="{FF2B5EF4-FFF2-40B4-BE49-F238E27FC236}">
                <a16:creationId xmlns:a16="http://schemas.microsoft.com/office/drawing/2014/main" id="{898960B7-16E6-4BD2-9973-3AED8553B9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780" y="4267863"/>
            <a:ext cx="11434439" cy="1655762"/>
          </a:xfrm>
        </p:spPr>
        <p:txBody>
          <a:bodyPr/>
          <a:lstStyle/>
          <a:p>
            <a:pPr algn="r"/>
            <a:r>
              <a:rPr lang="ru-RU" sz="1800" dirty="0">
                <a:solidFill>
                  <a:schemeClr val="tx1"/>
                </a:solidFill>
              </a:rPr>
              <a:t>Горбань Екатерина Михайловна, 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учитель русского языка и литературы </a:t>
            </a:r>
          </a:p>
          <a:p>
            <a:pPr algn="r"/>
            <a:r>
              <a:rPr lang="ru-RU" sz="1800" dirty="0">
                <a:solidFill>
                  <a:schemeClr val="tx1"/>
                </a:solidFill>
              </a:rPr>
              <a:t>ГБОУ СОШ №4 им. Жака-Ива Кусто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50263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FE96297-E90E-4EB2-9074-C73E4F9878AE}"/>
              </a:ext>
            </a:extLst>
          </p:cNvPr>
          <p:cNvSpPr/>
          <p:nvPr/>
        </p:nvSpPr>
        <p:spPr>
          <a:xfrm>
            <a:off x="1606858" y="878889"/>
            <a:ext cx="7537142" cy="46935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ru-RU" sz="3200" i="1" dirty="0" err="1">
                <a:solidFill>
                  <a:srgbClr val="333333"/>
                </a:solidFill>
                <a:ea typeface="Times New Roman" panose="02020603050405020304" pitchFamily="18" charset="0"/>
              </a:rPr>
              <a:t>Те́нь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 – 1 слог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т [ т’ ] – согласный, глухой, мягкий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е [ э́ ] – гласный, ударный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н [ н’ ] – согласный, звонкий, мягкий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ь [ - ]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_______________________________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</a:rPr>
              <a:t>4 буквы, 3 звука</a:t>
            </a:r>
            <a:endParaRPr lang="ru-RU" sz="32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92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9F35865B-C179-42CA-A3D4-680A5D234749}"/>
              </a:ext>
            </a:extLst>
          </p:cNvPr>
          <p:cNvSpPr/>
          <p:nvPr/>
        </p:nvSpPr>
        <p:spPr>
          <a:xfrm>
            <a:off x="1313895" y="674703"/>
            <a:ext cx="783010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ru-RU" sz="2800" i="1" dirty="0">
                <a:solidFill>
                  <a:srgbClr val="333333"/>
                </a:solidFill>
                <a:ea typeface="Times New Roman" panose="02020603050405020304" pitchFamily="18" charset="0"/>
              </a:rPr>
              <a:t>Солнце</a:t>
            </a: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 – со́-</a:t>
            </a:r>
            <a:r>
              <a:rPr lang="ru-RU" sz="2800" dirty="0" err="1">
                <a:solidFill>
                  <a:srgbClr val="333333"/>
                </a:solidFill>
                <a:ea typeface="Times New Roman" panose="02020603050405020304" pitchFamily="18" charset="0"/>
              </a:rPr>
              <a:t>лнце</a:t>
            </a: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 – 2 слога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с [ с ] – согласный, глухой, твёрдый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о [ о́ ] – гласный, ударный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л [ - ]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н [ н ] – согласный, звонкий, твёрдый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ц [ ц ] – согласный, глухой, твёрдый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е [ э ] – гласный, безударный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______________________________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6 букв, 5 звуков </a:t>
            </a:r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2234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44EF0FA-F962-41BD-A2BF-36F923064EA0}"/>
              </a:ext>
            </a:extLst>
          </p:cNvPr>
          <p:cNvSpPr/>
          <p:nvPr/>
        </p:nvSpPr>
        <p:spPr>
          <a:xfrm>
            <a:off x="1438182" y="674400"/>
            <a:ext cx="771469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ru-RU" sz="2800" i="1" dirty="0">
                <a:solidFill>
                  <a:srgbClr val="333333"/>
                </a:solidFill>
                <a:ea typeface="Times New Roman" panose="02020603050405020304" pitchFamily="18" charset="0"/>
              </a:rPr>
              <a:t>Ягода</a:t>
            </a: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 – я́-</a:t>
            </a:r>
            <a:r>
              <a:rPr lang="ru-RU" sz="2800" dirty="0" err="1">
                <a:solidFill>
                  <a:srgbClr val="333333"/>
                </a:solidFill>
                <a:ea typeface="Times New Roman" panose="02020603050405020304" pitchFamily="18" charset="0"/>
              </a:rPr>
              <a:t>го</a:t>
            </a: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-да – 3 слога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я [ й’ ] – согласный, звонкий, мягкий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   [ а́ ] – гласный, ударный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г  [ г ] – согласный, звонкий, твёрдый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о [ а ] – гласный, безударный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д [ д ] – согласный, звонкий, твёрдый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а [ а ] – гласный, безударный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____________________________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Bef>
                <a:spcPts val="1500"/>
              </a:spcBef>
            </a:pPr>
            <a:r>
              <a:rPr lang="ru-RU" sz="2800" dirty="0">
                <a:solidFill>
                  <a:srgbClr val="333333"/>
                </a:solidFill>
                <a:ea typeface="Times New Roman" panose="02020603050405020304" pitchFamily="18" charset="0"/>
              </a:rPr>
              <a:t>5 букв, 6 звуков</a:t>
            </a:r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6063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719394F-4422-4214-9FCC-F9F8C9442A77}"/>
              </a:ext>
            </a:extLst>
          </p:cNvPr>
          <p:cNvSpPr/>
          <p:nvPr/>
        </p:nvSpPr>
        <p:spPr>
          <a:xfrm>
            <a:off x="729448" y="594806"/>
            <a:ext cx="10733103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444444"/>
                </a:solidFill>
                <a:ea typeface="Times New Roman" panose="02020603050405020304" pitchFamily="18" charset="0"/>
              </a:rPr>
              <a:t>Фонетический слог</a:t>
            </a:r>
            <a:r>
              <a:rPr lang="ru-RU" sz="3200" dirty="0">
                <a:solidFill>
                  <a:srgbClr val="444444"/>
                </a:solidFill>
                <a:ea typeface="Times New Roman" panose="02020603050405020304" pitchFamily="18" charset="0"/>
              </a:rPr>
              <a:t> — это один гласный звук или гласный в сочетании с одним или несколькими согласными звуками, которые в процессе говорения произносятся одним толчком выдыхаемого воздуха.</a:t>
            </a:r>
          </a:p>
          <a:p>
            <a:endParaRPr lang="ru-RU" sz="3200" dirty="0"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444444"/>
                </a:solidFill>
                <a:ea typeface="Times New Roman" panose="02020603050405020304" pitchFamily="18" charset="0"/>
              </a:rPr>
              <a:t>Необходимо различать  </a:t>
            </a:r>
            <a:r>
              <a:rPr lang="ru-RU" sz="3200" b="1" dirty="0">
                <a:solidFill>
                  <a:srgbClr val="444444"/>
                </a:solidFill>
                <a:ea typeface="Times New Roman" panose="02020603050405020304" pitchFamily="18" charset="0"/>
              </a:rPr>
              <a:t>фонетический слог </a:t>
            </a:r>
            <a:r>
              <a:rPr lang="ru-RU" sz="3200" dirty="0">
                <a:solidFill>
                  <a:srgbClr val="444444"/>
                </a:solidFill>
                <a:ea typeface="Times New Roman" panose="02020603050405020304" pitchFamily="18" charset="0"/>
              </a:rPr>
              <a:t>и</a:t>
            </a:r>
            <a:r>
              <a:rPr lang="ru-RU" sz="3200" b="1" dirty="0">
                <a:solidFill>
                  <a:srgbClr val="444444"/>
                </a:solidFill>
                <a:ea typeface="Times New Roman" panose="02020603050405020304" pitchFamily="18" charset="0"/>
              </a:rPr>
              <a:t> слог для переноса слова.</a:t>
            </a:r>
            <a:endParaRPr lang="ru-RU" sz="3200" dirty="0">
              <a:ea typeface="Times New Roman" panose="02020603050405020304" pitchFamily="18" charset="0"/>
            </a:endParaRPr>
          </a:p>
          <a:p>
            <a:endParaRPr lang="ru-RU" sz="3200" dirty="0">
              <a:solidFill>
                <a:srgbClr val="444444"/>
              </a:solidFill>
              <a:ea typeface="Times New Roman" panose="02020603050405020304" pitchFamily="18" charset="0"/>
            </a:endParaRPr>
          </a:p>
          <a:p>
            <a:r>
              <a:rPr lang="ru-RU" sz="3200" dirty="0">
                <a:solidFill>
                  <a:srgbClr val="444444"/>
                </a:solidFill>
                <a:ea typeface="Times New Roman" panose="02020603050405020304" pitchFamily="18" charset="0"/>
              </a:rPr>
              <a:t>В состав слога обязательно входит гласный звук, поэтому в слове столько слогов, сколько гласных: </a:t>
            </a:r>
            <a:r>
              <a:rPr lang="ru-RU" sz="3200" i="1" dirty="0">
                <a:ea typeface="Times New Roman" panose="02020603050405020304" pitchFamily="18" charset="0"/>
              </a:rPr>
              <a:t>го-</a:t>
            </a:r>
            <a:r>
              <a:rPr lang="ru-RU" sz="3200" i="1" dirty="0" err="1">
                <a:ea typeface="Times New Roman" panose="02020603050405020304" pitchFamily="18" charset="0"/>
              </a:rPr>
              <a:t>ло-ва</a:t>
            </a:r>
            <a:r>
              <a:rPr lang="ru-RU" sz="3200" i="1" dirty="0">
                <a:ea typeface="Times New Roman" panose="02020603050405020304" pitchFamily="18" charset="0"/>
              </a:rPr>
              <a:t>, о-</a:t>
            </a:r>
            <a:r>
              <a:rPr lang="ru-RU" sz="3200" i="1" dirty="0" err="1">
                <a:ea typeface="Times New Roman" panose="02020603050405020304" pitchFamily="18" charset="0"/>
              </a:rPr>
              <a:t>го</a:t>
            </a:r>
            <a:r>
              <a:rPr lang="ru-RU" sz="3200" i="1" dirty="0">
                <a:ea typeface="Times New Roman" panose="02020603050405020304" pitchFamily="18" charset="0"/>
              </a:rPr>
              <a:t>-род</a:t>
            </a:r>
            <a:r>
              <a:rPr lang="ru-RU" sz="3200" dirty="0">
                <a:ea typeface="Times New Roman" panose="02020603050405020304" pitchFamily="18" charset="0"/>
              </a:rPr>
              <a:t> </a:t>
            </a:r>
            <a:r>
              <a:rPr lang="ru-RU" sz="3200" dirty="0">
                <a:solidFill>
                  <a:srgbClr val="444444"/>
                </a:solidFill>
                <a:ea typeface="Times New Roman" panose="02020603050405020304" pitchFamily="18" charset="0"/>
              </a:rPr>
              <a:t>— по 3 слога.</a:t>
            </a:r>
            <a:endParaRPr lang="ru-RU" sz="32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3373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34F54DCE-F5B6-45C8-BF34-A5DE77FE5D3A}"/>
              </a:ext>
            </a:extLst>
          </p:cNvPr>
          <p:cNvSpPr/>
          <p:nvPr/>
        </p:nvSpPr>
        <p:spPr>
          <a:xfrm>
            <a:off x="439826" y="258548"/>
            <a:ext cx="10702656" cy="6340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Словесное ударение 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– это особое выделение одного из слогов слова. </a:t>
            </a: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Ударный слог отличается большей длительностью</a:t>
            </a: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Ударный слог произносится с большей силой</a:t>
            </a: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В ударном слоге гласные русского языка произносятся наиболее ясно, тогда как в безударном слоге они произносятся нечётко</a:t>
            </a:r>
          </a:p>
          <a:p>
            <a:pPr marL="342900" lvl="0" indent="-342900"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Русское словесное ударение является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свободным (разноместным)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и может падать на любой слог слова и на любую морфему: </a:t>
            </a:r>
            <a:r>
              <a:rPr lang="ru-RU" sz="24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ра́дуга</a:t>
            </a:r>
            <a:r>
              <a:rPr lang="ru-R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рука́, </a:t>
            </a:r>
            <a:r>
              <a:rPr lang="ru-RU" sz="24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розова́тый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07000"/>
              </a:lnSpc>
              <a:spcBef>
                <a:spcPts val="1200"/>
              </a:spcBef>
              <a:spcAft>
                <a:spcPts val="800"/>
              </a:spcAft>
            </a:pP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Русское словесное ударение является </a:t>
            </a:r>
            <a:r>
              <a:rPr lang="ru-RU" sz="2400" b="1" dirty="0">
                <a:ea typeface="Calibri" panose="020F0502020204030204" pitchFamily="34" charset="0"/>
                <a:cs typeface="Times New Roman" panose="02020603050405020304" pitchFamily="18" charset="0"/>
              </a:rPr>
              <a:t>подвижным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. При образовании форм слова ударение может перемещаться с одной морфемы на другую: </a:t>
            </a:r>
            <a:r>
              <a:rPr lang="ru-RU" sz="2400" i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сло́во</a:t>
            </a:r>
            <a:r>
              <a:rPr lang="ru-RU" sz="2400" i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слова́</a:t>
            </a:r>
            <a:r>
              <a:rPr lang="ru-RU" sz="2400" i="1" dirty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400" i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94330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31AE3FEF-52C5-42AF-A009-15C1CB119B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6594142"/>
              </p:ext>
            </p:extLst>
          </p:nvPr>
        </p:nvGraphicFramePr>
        <p:xfrm>
          <a:off x="920899" y="363704"/>
          <a:ext cx="9286041" cy="61305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5347">
                  <a:extLst>
                    <a:ext uri="{9D8B030D-6E8A-4147-A177-3AD203B41FA5}">
                      <a16:colId xmlns:a16="http://schemas.microsoft.com/office/drawing/2014/main" val="2550534654"/>
                    </a:ext>
                  </a:extLst>
                </a:gridCol>
                <a:gridCol w="3095347">
                  <a:extLst>
                    <a:ext uri="{9D8B030D-6E8A-4147-A177-3AD203B41FA5}">
                      <a16:colId xmlns:a16="http://schemas.microsoft.com/office/drawing/2014/main" val="3500806844"/>
                    </a:ext>
                  </a:extLst>
                </a:gridCol>
                <a:gridCol w="3095347">
                  <a:extLst>
                    <a:ext uri="{9D8B030D-6E8A-4147-A177-3AD203B41FA5}">
                      <a16:colId xmlns:a16="http://schemas.microsoft.com/office/drawing/2014/main" val="1216345445"/>
                    </a:ext>
                  </a:extLst>
                </a:gridCol>
              </a:tblGrid>
              <a:tr h="813620"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Основные фонетические законы русского языка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6915986"/>
                  </a:ext>
                </a:extLst>
              </a:tr>
              <a:tr h="1592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Редукция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Ослабление гласных звуков в безударном положении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i="1" dirty="0">
                          <a:effectLst/>
                        </a:rPr>
                        <a:t>голова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[</a:t>
                      </a:r>
                      <a:r>
                        <a:rPr lang="ru-RU" sz="2000" dirty="0" err="1">
                          <a:effectLst/>
                        </a:rPr>
                        <a:t>г</a:t>
                      </a:r>
                      <a:r>
                        <a:rPr lang="ru-RU" sz="2000" dirty="0" err="1">
                          <a:effectLst/>
                          <a:highlight>
                            <a:srgbClr val="FFFF00"/>
                          </a:highlight>
                        </a:rPr>
                        <a:t>а</a:t>
                      </a:r>
                      <a:r>
                        <a:rPr lang="ru-RU" sz="2000" dirty="0" err="1">
                          <a:effectLst/>
                        </a:rPr>
                        <a:t>л</a:t>
                      </a:r>
                      <a:r>
                        <a:rPr lang="ru-RU" sz="2000" dirty="0" err="1">
                          <a:effectLst/>
                          <a:highlight>
                            <a:srgbClr val="FFFF00"/>
                          </a:highlight>
                        </a:rPr>
                        <a:t>а</a:t>
                      </a:r>
                      <a:r>
                        <a:rPr lang="ru-RU" sz="2000" dirty="0" err="1">
                          <a:effectLst/>
                        </a:rPr>
                        <a:t>ва</a:t>
                      </a:r>
                      <a:r>
                        <a:rPr lang="ru-RU" sz="2000" dirty="0">
                          <a:effectLst/>
                        </a:rPr>
                        <a:t>́</a:t>
                      </a:r>
                      <a:r>
                        <a:rPr lang="en-US" sz="2000" dirty="0">
                          <a:effectLst/>
                        </a:rPr>
                        <a:t>]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1843113"/>
                  </a:ext>
                </a:extLst>
              </a:tr>
              <a:tr h="21315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Оглушение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Переход звонких согласных в парные глухие в конце слова и перед глухими согласными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i="1" dirty="0">
                          <a:effectLst/>
                        </a:rPr>
                        <a:t>воз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[</a:t>
                      </a:r>
                      <a:r>
                        <a:rPr lang="ru-RU" sz="2000" dirty="0" err="1">
                          <a:effectLst/>
                        </a:rPr>
                        <a:t>во́</a:t>
                      </a:r>
                      <a:r>
                        <a:rPr lang="ru-RU" sz="2000" dirty="0" err="1">
                          <a:effectLst/>
                          <a:highlight>
                            <a:srgbClr val="FFFF00"/>
                          </a:highlight>
                        </a:rPr>
                        <a:t>с</a:t>
                      </a:r>
                      <a:r>
                        <a:rPr lang="en-US" sz="2000" dirty="0">
                          <a:effectLst/>
                        </a:rPr>
                        <a:t>]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i="1" dirty="0">
                          <a:effectLst/>
                        </a:rPr>
                        <a:t>книжка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[</a:t>
                      </a:r>
                      <a:r>
                        <a:rPr lang="ru-RU" sz="2000" dirty="0" err="1">
                          <a:effectLst/>
                        </a:rPr>
                        <a:t>кн</a:t>
                      </a:r>
                      <a:r>
                        <a:rPr lang="en-US" sz="2000" dirty="0">
                          <a:effectLst/>
                        </a:rPr>
                        <a:t>’</a:t>
                      </a:r>
                      <a:r>
                        <a:rPr lang="ru-RU" sz="2000" dirty="0" err="1">
                          <a:effectLst/>
                        </a:rPr>
                        <a:t>и́</a:t>
                      </a:r>
                      <a:r>
                        <a:rPr lang="ru-RU" sz="2000" dirty="0" err="1">
                          <a:effectLst/>
                          <a:highlight>
                            <a:srgbClr val="FFFF00"/>
                          </a:highlight>
                        </a:rPr>
                        <a:t>ш</a:t>
                      </a:r>
                      <a:r>
                        <a:rPr lang="ru-RU" sz="2000" dirty="0" err="1">
                          <a:effectLst/>
                        </a:rPr>
                        <a:t>ка</a:t>
                      </a:r>
                      <a:r>
                        <a:rPr lang="en-US" sz="2000" dirty="0">
                          <a:effectLst/>
                        </a:rPr>
                        <a:t>]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9082737"/>
                  </a:ext>
                </a:extLst>
              </a:tr>
              <a:tr h="159271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endParaRPr lang="ru-RU" sz="2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</a:rPr>
                        <a:t>Озвончение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dirty="0">
                          <a:effectLst/>
                        </a:rPr>
                        <a:t>Переход глухих согласных в парные звонкие перед звонкими согласными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i="1" dirty="0">
                          <a:effectLst/>
                        </a:rPr>
                        <a:t>сдать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[</a:t>
                      </a:r>
                      <a:r>
                        <a:rPr lang="ru-RU" sz="2000" dirty="0" err="1">
                          <a:effectLst/>
                          <a:highlight>
                            <a:srgbClr val="FFFF00"/>
                          </a:highlight>
                        </a:rPr>
                        <a:t>з</a:t>
                      </a:r>
                      <a:r>
                        <a:rPr lang="ru-RU" sz="2000" dirty="0" err="1">
                          <a:effectLst/>
                        </a:rPr>
                        <a:t>да́т</a:t>
                      </a:r>
                      <a:r>
                        <a:rPr lang="en-US" sz="2000" dirty="0">
                          <a:effectLst/>
                        </a:rPr>
                        <a:t>’]</a:t>
                      </a:r>
                      <a:endParaRPr lang="ru-RU" sz="2000" dirty="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2000" i="1" dirty="0">
                          <a:effectLst/>
                        </a:rPr>
                        <a:t>просьба</a:t>
                      </a:r>
                      <a:r>
                        <a:rPr lang="ru-RU" sz="2000" dirty="0">
                          <a:effectLst/>
                        </a:rPr>
                        <a:t> </a:t>
                      </a:r>
                      <a:r>
                        <a:rPr lang="en-US" sz="2000" dirty="0">
                          <a:effectLst/>
                        </a:rPr>
                        <a:t>[</a:t>
                      </a:r>
                      <a:r>
                        <a:rPr lang="ru-RU" sz="2000" dirty="0" err="1">
                          <a:effectLst/>
                        </a:rPr>
                        <a:t>про́</a:t>
                      </a:r>
                      <a:r>
                        <a:rPr lang="ru-RU" sz="2000" dirty="0" err="1">
                          <a:effectLst/>
                          <a:highlight>
                            <a:srgbClr val="FFFF00"/>
                          </a:highlight>
                        </a:rPr>
                        <a:t>з</a:t>
                      </a:r>
                      <a:r>
                        <a:rPr lang="en-US" sz="2000" dirty="0">
                          <a:effectLst/>
                        </a:rPr>
                        <a:t>’</a:t>
                      </a:r>
                      <a:r>
                        <a:rPr lang="ru-RU" sz="2000" dirty="0">
                          <a:effectLst/>
                        </a:rPr>
                        <a:t>ба</a:t>
                      </a:r>
                      <a:r>
                        <a:rPr lang="en-US" sz="2000" dirty="0">
                          <a:effectLst/>
                        </a:rPr>
                        <a:t>]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27733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6079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8BFC807-855E-4889-9082-26CCEB9A345C}"/>
              </a:ext>
            </a:extLst>
          </p:cNvPr>
          <p:cNvSpPr/>
          <p:nvPr/>
        </p:nvSpPr>
        <p:spPr>
          <a:xfrm>
            <a:off x="1103790" y="2856969"/>
            <a:ext cx="4009748" cy="2716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Люблю </a:t>
            </a:r>
            <a:r>
              <a:rPr lang="ru-RU" b="1" i="1" dirty="0">
                <a:ea typeface="Times New Roman" panose="02020603050405020304" pitchFamily="18" charset="0"/>
              </a:rPr>
              <a:t>гр</a:t>
            </a:r>
            <a:r>
              <a:rPr lang="ru-RU" i="1" dirty="0">
                <a:ea typeface="Times New Roman" panose="02020603050405020304" pitchFamily="18" charset="0"/>
              </a:rPr>
              <a:t>озу в начале мая,</a:t>
            </a:r>
          </a:p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Ко</a:t>
            </a:r>
            <a:r>
              <a:rPr lang="ru-RU" b="1" i="1" dirty="0">
                <a:ea typeface="Times New Roman" panose="02020603050405020304" pitchFamily="18" charset="0"/>
              </a:rPr>
              <a:t>г</a:t>
            </a:r>
            <a:r>
              <a:rPr lang="ru-RU" i="1" dirty="0">
                <a:ea typeface="Times New Roman" panose="02020603050405020304" pitchFamily="18" charset="0"/>
              </a:rPr>
              <a:t>да весенний пе</a:t>
            </a:r>
            <a:r>
              <a:rPr lang="ru-RU" b="1" i="1" dirty="0">
                <a:ea typeface="Times New Roman" panose="02020603050405020304" pitchFamily="18" charset="0"/>
              </a:rPr>
              <a:t>р</a:t>
            </a:r>
            <a:r>
              <a:rPr lang="ru-RU" i="1" dirty="0">
                <a:ea typeface="Times New Roman" panose="02020603050405020304" pitchFamily="18" charset="0"/>
              </a:rPr>
              <a:t>вый </a:t>
            </a:r>
            <a:r>
              <a:rPr lang="ru-RU" b="1" i="1" dirty="0">
                <a:ea typeface="Times New Roman" panose="02020603050405020304" pitchFamily="18" charset="0"/>
              </a:rPr>
              <a:t>гр</a:t>
            </a:r>
            <a:r>
              <a:rPr lang="ru-RU" i="1" dirty="0">
                <a:ea typeface="Times New Roman" panose="02020603050405020304" pitchFamily="18" charset="0"/>
              </a:rPr>
              <a:t>ом,</a:t>
            </a:r>
          </a:p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Как бы </a:t>
            </a:r>
            <a:r>
              <a:rPr lang="ru-RU" b="1" i="1" dirty="0" err="1">
                <a:ea typeface="Times New Roman" panose="02020603050405020304" pitchFamily="18" charset="0"/>
              </a:rPr>
              <a:t>р</a:t>
            </a:r>
            <a:r>
              <a:rPr lang="ru-RU" i="1" dirty="0" err="1">
                <a:ea typeface="Times New Roman" panose="02020603050405020304" pitchFamily="18" charset="0"/>
              </a:rPr>
              <a:t>езвяся</a:t>
            </a:r>
            <a:r>
              <a:rPr lang="ru-RU" i="1" dirty="0">
                <a:ea typeface="Times New Roman" panose="02020603050405020304" pitchFamily="18" charset="0"/>
              </a:rPr>
              <a:t> и и</a:t>
            </a:r>
            <a:r>
              <a:rPr lang="ru-RU" b="1" i="1" dirty="0">
                <a:ea typeface="Times New Roman" panose="02020603050405020304" pitchFamily="18" charset="0"/>
              </a:rPr>
              <a:t>гр</a:t>
            </a:r>
            <a:r>
              <a:rPr lang="ru-RU" i="1" dirty="0">
                <a:ea typeface="Times New Roman" panose="02020603050405020304" pitchFamily="18" charset="0"/>
              </a:rPr>
              <a:t>ая,</a:t>
            </a:r>
          </a:p>
          <a:p>
            <a:pPr>
              <a:spcBef>
                <a:spcPts val="1500"/>
              </a:spcBef>
            </a:pPr>
            <a:r>
              <a:rPr lang="ru-RU" b="1" i="1" dirty="0">
                <a:ea typeface="Times New Roman" panose="02020603050405020304" pitchFamily="18" charset="0"/>
              </a:rPr>
              <a:t>Гр</a:t>
            </a:r>
            <a:r>
              <a:rPr lang="ru-RU" i="1" dirty="0">
                <a:ea typeface="Times New Roman" panose="02020603050405020304" pitchFamily="18" charset="0"/>
              </a:rPr>
              <a:t>охочет в небе </a:t>
            </a:r>
            <a:r>
              <a:rPr lang="ru-RU" b="1" i="1" dirty="0">
                <a:ea typeface="Times New Roman" panose="02020603050405020304" pitchFamily="18" charset="0"/>
              </a:rPr>
              <a:t>г</a:t>
            </a:r>
            <a:r>
              <a:rPr lang="ru-RU" i="1" dirty="0">
                <a:ea typeface="Times New Roman" panose="02020603050405020304" pitchFamily="18" charset="0"/>
              </a:rPr>
              <a:t>олубом.</a:t>
            </a:r>
          </a:p>
          <a:p>
            <a:pPr>
              <a:spcBef>
                <a:spcPts val="1500"/>
              </a:spcBef>
            </a:pPr>
            <a:r>
              <a:rPr lang="ru-RU" b="1" i="1" dirty="0">
                <a:ea typeface="Times New Roman" panose="02020603050405020304" pitchFamily="18" charset="0"/>
              </a:rPr>
              <a:t>Гр</a:t>
            </a:r>
            <a:r>
              <a:rPr lang="ru-RU" i="1" dirty="0">
                <a:ea typeface="Times New Roman" panose="02020603050405020304" pitchFamily="18" charset="0"/>
              </a:rPr>
              <a:t>емят </a:t>
            </a:r>
            <a:r>
              <a:rPr lang="ru-RU" b="1" i="1" dirty="0">
                <a:ea typeface="Times New Roman" panose="02020603050405020304" pitchFamily="18" charset="0"/>
              </a:rPr>
              <a:t>р</a:t>
            </a:r>
            <a:r>
              <a:rPr lang="ru-RU" i="1" dirty="0">
                <a:ea typeface="Times New Roman" panose="02020603050405020304" pitchFamily="18" charset="0"/>
              </a:rPr>
              <a:t>аскаты молодые…</a:t>
            </a:r>
          </a:p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                              (Ф.И. Тютчев)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89BBE29-202B-4B88-AAEE-C99A8CBDAD04}"/>
              </a:ext>
            </a:extLst>
          </p:cNvPr>
          <p:cNvSpPr/>
          <p:nvPr/>
        </p:nvSpPr>
        <p:spPr>
          <a:xfrm>
            <a:off x="6181818" y="2856969"/>
            <a:ext cx="49063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Ру</a:t>
            </a:r>
            <a:r>
              <a:rPr lang="ru-RU" b="1" i="1" dirty="0">
                <a:ea typeface="Times New Roman" panose="02020603050405020304" pitchFamily="18" charset="0"/>
              </a:rPr>
              <a:t>с</a:t>
            </a:r>
            <a:r>
              <a:rPr lang="ru-RU" i="1" dirty="0">
                <a:ea typeface="Times New Roman" panose="02020603050405020304" pitchFamily="18" charset="0"/>
              </a:rPr>
              <a:t>а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ка п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ы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а по реке го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убой,</a:t>
            </a:r>
          </a:p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Озаряема по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ной 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уной;</a:t>
            </a:r>
          </a:p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И </a:t>
            </a:r>
            <a:r>
              <a:rPr lang="ru-RU" b="1" i="1" dirty="0">
                <a:ea typeface="Times New Roman" panose="02020603050405020304" pitchFamily="18" charset="0"/>
              </a:rPr>
              <a:t>ст</a:t>
            </a:r>
            <a:r>
              <a:rPr lang="ru-RU" i="1" dirty="0">
                <a:ea typeface="Times New Roman" panose="02020603050405020304" pitchFamily="18" charset="0"/>
              </a:rPr>
              <a:t>ара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ась она доп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е</a:t>
            </a:r>
            <a:r>
              <a:rPr lang="ru-RU" b="1" i="1" dirty="0">
                <a:ea typeface="Times New Roman" panose="02020603050405020304" pitchFamily="18" charset="0"/>
              </a:rPr>
              <a:t>сн</a:t>
            </a:r>
            <a:r>
              <a:rPr lang="ru-RU" i="1" dirty="0">
                <a:ea typeface="Times New Roman" panose="02020603050405020304" pitchFamily="18" charset="0"/>
              </a:rPr>
              <a:t>уть до 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уны</a:t>
            </a:r>
          </a:p>
          <a:p>
            <a:pPr>
              <a:spcBef>
                <a:spcPts val="1500"/>
              </a:spcBef>
            </a:pPr>
            <a:r>
              <a:rPr lang="ru-RU" b="1" i="1" dirty="0">
                <a:ea typeface="Times New Roman" panose="02020603050405020304" pitchFamily="18" charset="0"/>
              </a:rPr>
              <a:t>С</a:t>
            </a:r>
            <a:r>
              <a:rPr lang="ru-RU" i="1" dirty="0">
                <a:ea typeface="Times New Roman" panose="02020603050405020304" pitchFamily="18" charset="0"/>
              </a:rPr>
              <a:t>еребри</a:t>
            </a:r>
            <a:r>
              <a:rPr lang="ru-RU" b="1" i="1" dirty="0">
                <a:ea typeface="Times New Roman" panose="02020603050405020304" pitchFamily="18" charset="0"/>
              </a:rPr>
              <a:t>ст</a:t>
            </a:r>
            <a:r>
              <a:rPr lang="ru-RU" i="1" dirty="0">
                <a:ea typeface="Times New Roman" panose="02020603050405020304" pitchFamily="18" charset="0"/>
              </a:rPr>
              <a:t>ую пену во</a:t>
            </a:r>
            <a:r>
              <a:rPr lang="ru-RU" b="1" i="1" dirty="0">
                <a:ea typeface="Times New Roman" panose="02020603050405020304" pitchFamily="18" charset="0"/>
              </a:rPr>
              <a:t>л</a:t>
            </a:r>
            <a:r>
              <a:rPr lang="ru-RU" i="1" dirty="0">
                <a:ea typeface="Times New Roman" panose="02020603050405020304" pitchFamily="18" charset="0"/>
              </a:rPr>
              <a:t>ны.</a:t>
            </a:r>
          </a:p>
          <a:p>
            <a:pPr>
              <a:spcBef>
                <a:spcPts val="1500"/>
              </a:spcBef>
            </a:pPr>
            <a:r>
              <a:rPr lang="ru-RU" i="1" dirty="0">
                <a:ea typeface="Times New Roman" panose="02020603050405020304" pitchFamily="18" charset="0"/>
              </a:rPr>
              <a:t>                                      (М.Ю. Лермонтов)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4586493F-C1A8-4BB1-880F-4853BEFE09AD}"/>
              </a:ext>
            </a:extLst>
          </p:cNvPr>
          <p:cNvSpPr/>
          <p:nvPr/>
        </p:nvSpPr>
        <p:spPr>
          <a:xfrm>
            <a:off x="489004" y="592405"/>
            <a:ext cx="1094616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500"/>
              </a:spcBef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Звукопись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 – это художественный приём, заключающийся в создании образов путём подбора слов, звучание которых имитирует звуки окружающего мира (свист ветра, рёв мотора и т.п.).</a:t>
            </a:r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4179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31C34F8-CA44-4FA5-B71C-F219BC65DCAC}"/>
              </a:ext>
            </a:extLst>
          </p:cNvPr>
          <p:cNvSpPr/>
          <p:nvPr/>
        </p:nvSpPr>
        <p:spPr>
          <a:xfrm>
            <a:off x="391899" y="192655"/>
            <a:ext cx="10835426" cy="70250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Домашнее задание</a:t>
            </a:r>
            <a:endParaRPr lang="ru-RU" sz="2000" dirty="0"/>
          </a:p>
          <a:p>
            <a:r>
              <a:rPr lang="ru-RU" sz="2000" dirty="0"/>
              <a:t>Задание №1</a:t>
            </a:r>
          </a:p>
          <a:p>
            <a:r>
              <a:rPr lang="ru-RU" sz="2000" dirty="0"/>
              <a:t>Запишите транскрипцию данных слов и определите количество букв и звуков.</a:t>
            </a:r>
          </a:p>
          <a:p>
            <a:endParaRPr lang="ru-RU" sz="2000" i="1" dirty="0"/>
          </a:p>
          <a:p>
            <a:r>
              <a:rPr lang="ru-RU" sz="2000" i="1" dirty="0"/>
              <a:t>Якорь, молва, грустный, река</a:t>
            </a:r>
            <a:r>
              <a:rPr lang="ru-RU" sz="2000" dirty="0"/>
              <a:t>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Задание №2</a:t>
            </a:r>
          </a:p>
          <a:p>
            <a:r>
              <a:rPr lang="ru-RU" sz="2000" dirty="0"/>
              <a:t>Запишите данные слова в алфавитном порядке. Если первая буква в разных словах одинаковая, следует смотреть на вторую букву, если и вторая одинаковая, то на третью. </a:t>
            </a:r>
          </a:p>
          <a:p>
            <a:endParaRPr lang="ru-RU" sz="2000" i="1" dirty="0"/>
          </a:p>
          <a:p>
            <a:r>
              <a:rPr lang="ru-RU" sz="2000" i="1" dirty="0"/>
              <a:t>Винегрет, аккуратный, алфавит, путешествие, горизонт, хозяйство, директор, количество, пассажир, шоссе, чернила, коллекция, карикатура, авиация, одиннадцать, фиалка, акробат, долина.</a:t>
            </a:r>
            <a:endParaRPr lang="ru-RU" sz="2000" dirty="0"/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Задание №3</a:t>
            </a:r>
          </a:p>
          <a:p>
            <a:r>
              <a:rPr lang="ru-RU" sz="2000" dirty="0"/>
              <a:t>Перепишите, вставляя пропущенные буквы. Укажите проверочные слова.</a:t>
            </a:r>
          </a:p>
          <a:p>
            <a:endParaRPr lang="ru-RU" sz="2000" i="1" dirty="0"/>
          </a:p>
          <a:p>
            <a:r>
              <a:rPr lang="ru-RU" sz="2000" i="1" dirty="0" err="1"/>
              <a:t>Гиган</a:t>
            </a:r>
            <a:r>
              <a:rPr lang="ru-RU" sz="2000" i="1" dirty="0"/>
              <a:t>...</a:t>
            </a:r>
            <a:r>
              <a:rPr lang="ru-RU" sz="2000" i="1" dirty="0" err="1"/>
              <a:t>ский</a:t>
            </a:r>
            <a:r>
              <a:rPr lang="ru-RU" sz="2000" i="1" dirty="0"/>
              <a:t>, </a:t>
            </a:r>
            <a:r>
              <a:rPr lang="ru-RU" sz="2000" i="1" dirty="0" err="1"/>
              <a:t>голлан</a:t>
            </a:r>
            <a:r>
              <a:rPr lang="ru-RU" sz="2000" i="1" dirty="0"/>
              <a:t>...</a:t>
            </a:r>
            <a:r>
              <a:rPr lang="ru-RU" sz="2000" i="1" dirty="0" err="1"/>
              <a:t>ский</a:t>
            </a:r>
            <a:r>
              <a:rPr lang="ru-RU" sz="2000" i="1" dirty="0"/>
              <a:t>, интерес...</a:t>
            </a:r>
            <a:r>
              <a:rPr lang="ru-RU" sz="2000" i="1" dirty="0" err="1"/>
              <a:t>ный</a:t>
            </a:r>
            <a:r>
              <a:rPr lang="ru-RU" sz="2000" i="1" dirty="0"/>
              <a:t>, </a:t>
            </a:r>
            <a:r>
              <a:rPr lang="ru-RU" sz="2000" i="1" dirty="0" err="1"/>
              <a:t>звез</a:t>
            </a:r>
            <a:r>
              <a:rPr lang="ru-RU" sz="2000" i="1" dirty="0"/>
              <a:t>...</a:t>
            </a:r>
            <a:r>
              <a:rPr lang="ru-RU" sz="2000" i="1" dirty="0" err="1"/>
              <a:t>ный</a:t>
            </a:r>
            <a:r>
              <a:rPr lang="ru-RU" sz="2000" i="1" dirty="0"/>
              <a:t>, </a:t>
            </a:r>
            <a:r>
              <a:rPr lang="ru-RU" sz="2000" i="1" dirty="0" err="1"/>
              <a:t>крепос</a:t>
            </a:r>
            <a:r>
              <a:rPr lang="ru-RU" sz="2000" i="1" dirty="0"/>
              <a:t>...ной, </a:t>
            </a:r>
            <a:r>
              <a:rPr lang="ru-RU" sz="2000" i="1" dirty="0" err="1"/>
              <a:t>капус</a:t>
            </a:r>
            <a:r>
              <a:rPr lang="ru-RU" sz="2000" i="1" dirty="0"/>
              <a:t>...</a:t>
            </a:r>
            <a:r>
              <a:rPr lang="ru-RU" sz="2000" i="1" dirty="0" err="1"/>
              <a:t>ница</a:t>
            </a:r>
            <a:r>
              <a:rPr lang="ru-RU" sz="2000" i="1" dirty="0"/>
              <a:t>, лес...</a:t>
            </a:r>
            <a:r>
              <a:rPr lang="ru-RU" sz="2000" i="1" dirty="0" err="1"/>
              <a:t>ница</a:t>
            </a:r>
            <a:r>
              <a:rPr lang="ru-RU" sz="2000" i="1" dirty="0"/>
              <a:t>, </a:t>
            </a:r>
            <a:r>
              <a:rPr lang="ru-RU" sz="2000" i="1" dirty="0" err="1"/>
              <a:t>грус</a:t>
            </a:r>
            <a:r>
              <a:rPr lang="ru-RU" sz="2000" i="1" dirty="0"/>
              <a:t>...</a:t>
            </a:r>
            <a:r>
              <a:rPr lang="ru-RU" sz="2000" i="1" dirty="0" err="1"/>
              <a:t>ный</a:t>
            </a:r>
            <a:r>
              <a:rPr lang="ru-RU" sz="2000" i="1" dirty="0"/>
              <a:t>, </a:t>
            </a:r>
            <a:r>
              <a:rPr lang="ru-RU" sz="2000" i="1" dirty="0" err="1"/>
              <a:t>ненас</a:t>
            </a:r>
            <a:r>
              <a:rPr lang="ru-RU" sz="2000" i="1" dirty="0"/>
              <a:t>...</a:t>
            </a:r>
            <a:r>
              <a:rPr lang="ru-RU" sz="2000" i="1" dirty="0" err="1"/>
              <a:t>ный</a:t>
            </a:r>
            <a:r>
              <a:rPr lang="ru-RU" sz="2000" i="1" dirty="0"/>
              <a:t>, </a:t>
            </a:r>
            <a:r>
              <a:rPr lang="ru-RU" sz="2000" i="1" dirty="0" err="1"/>
              <a:t>опас</a:t>
            </a:r>
            <a:r>
              <a:rPr lang="ru-RU" sz="2000" i="1" dirty="0"/>
              <a:t>...</a:t>
            </a:r>
            <a:r>
              <a:rPr lang="ru-RU" sz="2000" i="1" dirty="0" err="1"/>
              <a:t>ный</a:t>
            </a:r>
            <a:r>
              <a:rPr lang="ru-RU" sz="2000" i="1" dirty="0"/>
              <a:t>, </a:t>
            </a:r>
            <a:r>
              <a:rPr lang="ru-RU" sz="2000" i="1" dirty="0" err="1"/>
              <a:t>радос</a:t>
            </a:r>
            <a:r>
              <a:rPr lang="ru-RU" sz="2000" i="1" dirty="0"/>
              <a:t>...</a:t>
            </a:r>
            <a:r>
              <a:rPr lang="ru-RU" sz="2000" i="1" dirty="0" err="1"/>
              <a:t>ный</a:t>
            </a:r>
            <a:r>
              <a:rPr lang="ru-RU" sz="2000" i="1" dirty="0"/>
              <a:t>, со…</a:t>
            </a:r>
            <a:r>
              <a:rPr lang="ru-RU" sz="2000" i="1" dirty="0" err="1"/>
              <a:t>нце</a:t>
            </a:r>
            <a:r>
              <a:rPr lang="ru-RU" sz="2000" i="1" dirty="0"/>
              <a:t>, </a:t>
            </a:r>
            <a:r>
              <a:rPr lang="ru-RU" sz="2000" i="1" dirty="0" err="1"/>
              <a:t>реше</a:t>
            </a:r>
            <a:r>
              <a:rPr lang="ru-RU" sz="2000" i="1" dirty="0"/>
              <a:t>...</a:t>
            </a:r>
            <a:r>
              <a:rPr lang="ru-RU" sz="2000" i="1" dirty="0" err="1"/>
              <a:t>чатый</a:t>
            </a:r>
            <a:r>
              <a:rPr lang="ru-RU" sz="2000" i="1" dirty="0"/>
              <a:t>, трос...ник, </a:t>
            </a:r>
            <a:r>
              <a:rPr lang="ru-RU" sz="2000" i="1" dirty="0" err="1"/>
              <a:t>шес</a:t>
            </a:r>
            <a:r>
              <a:rPr lang="ru-RU" sz="2000" i="1" dirty="0"/>
              <a:t>...надцать.</a:t>
            </a:r>
            <a:endParaRPr lang="ru-RU" sz="2000" dirty="0"/>
          </a:p>
          <a:p>
            <a:pPr>
              <a:spcBef>
                <a:spcPts val="1500"/>
              </a:spcBef>
            </a:pPr>
            <a:endParaRPr lang="ru-RU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624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5483F932-C429-4BAC-BA51-1B5D1BCD07E9}"/>
              </a:ext>
            </a:extLst>
          </p:cNvPr>
          <p:cNvSpPr/>
          <p:nvPr/>
        </p:nvSpPr>
        <p:spPr>
          <a:xfrm>
            <a:off x="497241" y="683030"/>
            <a:ext cx="11017187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Фонетика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– (от греч. </a:t>
            </a:r>
            <a:r>
              <a:rPr lang="en-US" sz="3200" i="1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phone</a:t>
            </a:r>
            <a:r>
              <a:rPr lang="en-US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«звук») раздел науки о языке, в котором изучаются звуки речи.</a:t>
            </a:r>
          </a:p>
          <a:p>
            <a:endParaRPr lang="ru-RU" sz="3200" dirty="0">
              <a:solidFill>
                <a:srgbClr val="333333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ru-RU" sz="3200" b="1" dirty="0">
                <a:ea typeface="Times New Roman" panose="02020603050405020304" pitchFamily="18" charset="0"/>
                <a:cs typeface="Calibri" panose="020F0502020204030204" pitchFamily="34" charset="0"/>
              </a:rPr>
              <a:t>Звуки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мы произносим и слышим.</a:t>
            </a:r>
            <a:endParaRPr lang="ru-RU" sz="3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ru-RU" sz="3200" dirty="0">
              <a:solidFill>
                <a:srgbClr val="0070C0"/>
              </a:solidFill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Графика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– (от греч. </a:t>
            </a:r>
            <a:r>
              <a:rPr lang="en-US" sz="3200" i="1" dirty="0" err="1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grapho</a:t>
            </a:r>
            <a:r>
              <a:rPr lang="en-US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«пишу») раздел науки о языке, изучающий обозначение буквами звуков речи на письме.</a:t>
            </a:r>
          </a:p>
          <a:p>
            <a:endParaRPr lang="ru-RU" sz="3200" dirty="0"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Видим и пишем мы </a:t>
            </a:r>
            <a:r>
              <a:rPr lang="ru-RU" sz="3200" b="1" dirty="0">
                <a:ea typeface="Times New Roman" panose="02020603050405020304" pitchFamily="18" charset="0"/>
                <a:cs typeface="Calibri" panose="020F0502020204030204" pitchFamily="34" charset="0"/>
              </a:rPr>
              <a:t>буквы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3200" dirty="0"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0522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EF7C3D-26F9-4819-8A63-D100890A28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21031" y="75699"/>
            <a:ext cx="7219757" cy="87889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+mn-lt"/>
              </a:rPr>
              <a:t>Современный русский алфавит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25E96D-6913-4701-BC01-E291D1DF95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1675" y="1161978"/>
            <a:ext cx="912495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5726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213D96A-AA17-46AF-B378-66643395CD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8238" y="160609"/>
            <a:ext cx="9694417" cy="6678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6569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BC7B3F65-3ADE-4B9A-90A2-A80CB62DF98E}"/>
              </a:ext>
            </a:extLst>
          </p:cNvPr>
          <p:cNvSpPr/>
          <p:nvPr/>
        </p:nvSpPr>
        <p:spPr>
          <a:xfrm>
            <a:off x="867052" y="488272"/>
            <a:ext cx="10457895" cy="6051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r>
              <a:rPr lang="ru-RU" sz="3200" b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Гласные звуки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[а], [о], [у], [э], [и], [ы].</a:t>
            </a:r>
            <a:endParaRPr lang="ru-RU" sz="32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Обозначаются гласные звуки с помощью 10 букв: 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а, я, о, е, ё, э, у, ю, и, ы. 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endParaRPr lang="ru-RU" sz="3200" dirty="0">
              <a:solidFill>
                <a:srgbClr val="333333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Например, звук [а] может обозначаться с помощью буквы </a:t>
            </a:r>
            <a:r>
              <a:rPr lang="ru-RU" sz="32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32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арка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3200" dirty="0" err="1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а́рка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], 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буквы </a:t>
            </a:r>
            <a:r>
              <a:rPr lang="ru-RU" sz="32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32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гора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3200" dirty="0" err="1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гара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́], </a:t>
            </a:r>
          </a:p>
          <a:p>
            <a:pPr>
              <a:lnSpc>
                <a:spcPct val="107000"/>
              </a:lnSpc>
              <a:spcBef>
                <a:spcPts val="1500"/>
              </a:spcBef>
              <a:spcAft>
                <a:spcPts val="800"/>
              </a:spcAft>
            </a:pP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буквы </a:t>
            </a:r>
            <a:r>
              <a:rPr lang="ru-RU" sz="32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sz="3200" i="1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мяч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3200" dirty="0" err="1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м’ач</a:t>
            </a:r>
            <a:r>
              <a:rPr lang="ru-RU" sz="3200" dirty="0">
                <a:solidFill>
                  <a:srgbClr val="333333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’].</a:t>
            </a:r>
            <a:endParaRPr lang="ru-RU" sz="32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71914"/>
      </p:ext>
    </p:extLst>
  </p:cSld>
  <p:clrMapOvr>
    <a:masterClrMapping/>
  </p:clrMapOvr>
  <p:transition spd="slow">
    <p:randomBar dir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C3FABDC-E424-4696-9389-3B6C359FCC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4547" y="286908"/>
            <a:ext cx="8572732" cy="640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110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B7788B8-24EF-4D03-97E7-8886AF9250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0006" y="1027906"/>
            <a:ext cx="8267700" cy="5591175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549D78-81BF-4101-81B7-D15C01F5CA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65781" y="358219"/>
            <a:ext cx="4822417" cy="669687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481F67"/>
                </a:solidFill>
                <a:latin typeface="+mn-lt"/>
              </a:rPr>
              <a:t>Согласные звуки</a:t>
            </a:r>
          </a:p>
        </p:txBody>
      </p:sp>
    </p:spTree>
    <p:extLst>
      <p:ext uri="{BB962C8B-B14F-4D97-AF65-F5344CB8AC3E}">
        <p14:creationId xmlns:p14="http://schemas.microsoft.com/office/powerpoint/2010/main" val="2561498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07A0DF0-7809-4AEE-A3A0-E6BC0B6129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3954" y="908065"/>
            <a:ext cx="10244091" cy="14381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chemeClr val="accent2">
                    <a:lumMod val="75000"/>
                  </a:schemeClr>
                </a:solidFill>
              </a:rPr>
              <a:t>Транскрипция</a:t>
            </a:r>
            <a:r>
              <a:rPr lang="ru-RU" sz="4000" dirty="0"/>
              <a:t> – запись слова в соответствии с его звучанием с помощью букв и дополнительных знаков.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0D1027-17F2-40DF-BA77-EAA57C75F7DC}"/>
              </a:ext>
            </a:extLst>
          </p:cNvPr>
          <p:cNvSpPr/>
          <p:nvPr/>
        </p:nvSpPr>
        <p:spPr>
          <a:xfrm>
            <a:off x="973954" y="3449924"/>
            <a:ext cx="63805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i="1" dirty="0">
                <a:solidFill>
                  <a:srgbClr val="333333"/>
                </a:solidFill>
                <a:ea typeface="Calibri" panose="020F0502020204030204" pitchFamily="34" charset="0"/>
              </a:rPr>
              <a:t>«молоко» </a:t>
            </a:r>
            <a:r>
              <a:rPr lang="ru-RU" sz="4400" dirty="0">
                <a:solidFill>
                  <a:srgbClr val="333333"/>
                </a:solidFill>
                <a:ea typeface="Calibri" panose="020F0502020204030204" pitchFamily="34" charset="0"/>
              </a:rPr>
              <a:t>– [ </a:t>
            </a:r>
            <a:r>
              <a:rPr lang="ru-RU" sz="4400" dirty="0" err="1">
                <a:solidFill>
                  <a:srgbClr val="333333"/>
                </a:solidFill>
                <a:ea typeface="Calibri" panose="020F0502020204030204" pitchFamily="34" charset="0"/>
              </a:rPr>
              <a:t>малако</a:t>
            </a:r>
            <a:r>
              <a:rPr lang="ru-RU" sz="4400" dirty="0">
                <a:solidFill>
                  <a:srgbClr val="333333"/>
                </a:solidFill>
                <a:ea typeface="Calibri" panose="020F0502020204030204" pitchFamily="34" charset="0"/>
              </a:rPr>
              <a:t>́ ]</a:t>
            </a:r>
          </a:p>
          <a:p>
            <a:endParaRPr lang="ru-RU" sz="4400" dirty="0">
              <a:solidFill>
                <a:srgbClr val="333333"/>
              </a:solidFill>
              <a:ea typeface="Calibri" panose="020F0502020204030204" pitchFamily="34" charset="0"/>
            </a:endParaRPr>
          </a:p>
          <a:p>
            <a:r>
              <a:rPr lang="ru-RU" sz="4400" i="1" dirty="0"/>
              <a:t>«перила» </a:t>
            </a:r>
            <a:r>
              <a:rPr lang="ru-RU" sz="4400" dirty="0"/>
              <a:t>– [ </a:t>
            </a:r>
            <a:r>
              <a:rPr lang="ru-RU" sz="4400" dirty="0" err="1"/>
              <a:t>п’ир’и́ла</a:t>
            </a:r>
            <a:r>
              <a:rPr lang="ru-RU" sz="4400" dirty="0"/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280490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77E02D-4194-457C-8FC2-BBB80F730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071" y="1253331"/>
            <a:ext cx="10871857" cy="4351338"/>
          </a:xfrm>
        </p:spPr>
        <p:txBody>
          <a:bodyPr>
            <a:normAutofit fontScale="90000"/>
          </a:bodyPr>
          <a:lstStyle/>
          <a:p>
            <a:br>
              <a:rPr lang="ru-RU" sz="3200" b="1" dirty="0">
                <a:latin typeface="+mn-lt"/>
              </a:rPr>
            </a:br>
            <a:br>
              <a:rPr lang="ru-RU" sz="3200" b="1" dirty="0">
                <a:latin typeface="+mn-lt"/>
              </a:rPr>
            </a:br>
            <a:br>
              <a:rPr lang="ru-RU" sz="3200" dirty="0">
                <a:latin typeface="+mn-lt"/>
              </a:rPr>
            </a:br>
            <a:r>
              <a:rPr lang="ru-RU" sz="3100" b="1" dirty="0">
                <a:latin typeface="+mn-lt"/>
              </a:rPr>
              <a:t>План фонетического разбора: </a:t>
            </a:r>
            <a:br>
              <a:rPr lang="ru-RU" sz="3100" b="1" dirty="0">
                <a:latin typeface="+mn-lt"/>
              </a:rPr>
            </a:br>
            <a:br>
              <a:rPr lang="ru-RU" sz="3100" b="1" dirty="0">
                <a:latin typeface="+mn-lt"/>
              </a:rPr>
            </a:br>
            <a:r>
              <a:rPr lang="ru-RU" sz="3100" dirty="0">
                <a:latin typeface="+mn-lt"/>
              </a:rPr>
              <a:t>1. Запиши слово.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2. Раздели слово на слоги. Поставь ударение. 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3. Выпиши все буквы этого слова в столбик одну под другой. 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4. Рядом с каждой буквой в квадратных скобках запиши звук, который эта буква обозначает.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5. Опиши звук: 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     а) гласные: ударный или безударный;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     б) согласные: глухой или звонкий; твердый или мягкий. </a:t>
            </a:r>
            <a:br>
              <a:rPr lang="ru-RU" sz="3100" dirty="0">
                <a:latin typeface="+mn-lt"/>
              </a:rPr>
            </a:br>
            <a:r>
              <a:rPr lang="ru-RU" sz="3100" dirty="0">
                <a:latin typeface="+mn-lt"/>
              </a:rPr>
              <a:t>6. Посчитай и запиши количество букв и звуков</a:t>
            </a:r>
            <a:r>
              <a:rPr lang="ru-RU" sz="1400" dirty="0">
                <a:latin typeface="+mn-lt"/>
              </a:rPr>
              <a:t>. </a:t>
            </a:r>
            <a:br>
              <a:rPr lang="ru-RU" sz="1400" b="1" dirty="0">
                <a:latin typeface="+mn-lt"/>
              </a:rPr>
            </a:br>
            <a:r>
              <a:rPr lang="ru-RU" sz="1400" b="1" dirty="0">
                <a:latin typeface="+mn-lt"/>
              </a:rPr>
              <a:t> </a:t>
            </a:r>
            <a:br>
              <a:rPr lang="ru-RU" sz="1400" b="1" dirty="0">
                <a:latin typeface="+mn-lt"/>
              </a:rPr>
            </a:br>
            <a:r>
              <a:rPr lang="ru-RU" sz="3200" b="1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8960347"/>
      </p:ext>
    </p:extLst>
  </p:cSld>
  <p:clrMapOvr>
    <a:masterClrMapping/>
  </p:clrMapOvr>
</p:sld>
</file>

<file path=ppt/theme/theme1.xml><?xml version="1.0" encoding="utf-8"?>
<a:theme xmlns:a="http://schemas.openxmlformats.org/drawingml/2006/main" name="Вид">
  <a:themeElements>
    <a:clrScheme name="Другая 9">
      <a:dk1>
        <a:sysClr val="windowText" lastClr="000000"/>
      </a:dk1>
      <a:lt1>
        <a:sysClr val="window" lastClr="FFFFFF"/>
      </a:lt1>
      <a:dk2>
        <a:srgbClr val="A5A5A5"/>
      </a:dk2>
      <a:lt2>
        <a:srgbClr val="CEDBE6"/>
      </a:lt2>
      <a:accent1>
        <a:srgbClr val="58B6C0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Вид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Вид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TM03457515[[fn=Вид]]</Template>
  <TotalTime>642</TotalTime>
  <Words>944</Words>
  <Application>Microsoft Office PowerPoint</Application>
  <PresentationFormat>Широкоэкранный</PresentationFormat>
  <Paragraphs>107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Schoolbook</vt:lpstr>
      <vt:lpstr>Times New Roman</vt:lpstr>
      <vt:lpstr>Wingdings 2</vt:lpstr>
      <vt:lpstr>Вид</vt:lpstr>
      <vt:lpstr>Лекция №3 Фонетика и графика</vt:lpstr>
      <vt:lpstr>Презентация PowerPoint</vt:lpstr>
      <vt:lpstr>Современный русский алфавит </vt:lpstr>
      <vt:lpstr>Презентация PowerPoint</vt:lpstr>
      <vt:lpstr>Презентация PowerPoint</vt:lpstr>
      <vt:lpstr>Презентация PowerPoint</vt:lpstr>
      <vt:lpstr>Согласные звуки</vt:lpstr>
      <vt:lpstr>Презентация PowerPoint</vt:lpstr>
      <vt:lpstr>   План фонетического разбора:   1. Запиши слово. 2. Раздели слово на слоги. Поставь ударение.  3. Выпиши все буквы этого слова в столбик одну под другой.  4. Рядом с каждой буквой в квадратных скобках запиши звук, который эта буква обозначает. 5. Опиши звук:       а) гласные: ударный или безударный;      б) согласные: глухой или звонкий; твердый или мягкий.  6. Посчитай и запиши количество букв и звуков.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Горбань</dc:creator>
  <cp:lastModifiedBy>Екатерина Горбань</cp:lastModifiedBy>
  <cp:revision>31</cp:revision>
  <dcterms:created xsi:type="dcterms:W3CDTF">2020-12-17T15:57:01Z</dcterms:created>
  <dcterms:modified xsi:type="dcterms:W3CDTF">2021-05-31T16:44:34Z</dcterms:modified>
</cp:coreProperties>
</file>