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+xml" PartName="/ppt/slides/slide38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theme+xml" PartName="/ppt/theme/theme1.xml"/>
  <Override ContentType="application/vnd.openxmlformats-officedocument.presentationml.slideLayout+xml" PartName="/ppt/slideLayouts/slideLayout2.xml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slide+xml" PartName="/ppt/slides/slide4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+xml" PartName="/ppt/slides/slide3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Default ContentType="image/jpeg" Extension="jpeg"/>
  <Override ContentType="application/vnd.openxmlformats-officedocument.presentationml.slideLayout+xml" PartName="/ppt/slideLayouts/slideLayout3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sldIdLst>
    <p:sldId id="256" r:id="rId2"/>
    <p:sldId id="273" r:id="rId3"/>
    <p:sldId id="277" r:id="rId4"/>
    <p:sldId id="278" r:id="rId5"/>
    <p:sldId id="279" r:id="rId6"/>
    <p:sldId id="280" r:id="rId7"/>
    <p:sldId id="282" r:id="rId8"/>
    <p:sldId id="283" r:id="rId9"/>
    <p:sldId id="291" r:id="rId10"/>
    <p:sldId id="292" r:id="rId11"/>
    <p:sldId id="293" r:id="rId12"/>
    <p:sldId id="294" r:id="rId13"/>
    <p:sldId id="284" r:id="rId14"/>
    <p:sldId id="258" r:id="rId15"/>
    <p:sldId id="289" r:id="rId16"/>
    <p:sldId id="290" r:id="rId17"/>
    <p:sldId id="295" r:id="rId18"/>
    <p:sldId id="296" r:id="rId19"/>
    <p:sldId id="297" r:id="rId20"/>
    <p:sldId id="298" r:id="rId21"/>
    <p:sldId id="311" r:id="rId22"/>
    <p:sldId id="299" r:id="rId23"/>
    <p:sldId id="300" r:id="rId24"/>
    <p:sldId id="301" r:id="rId25"/>
    <p:sldId id="302" r:id="rId26"/>
    <p:sldId id="285" r:id="rId27"/>
    <p:sldId id="267" r:id="rId28"/>
    <p:sldId id="308" r:id="rId29"/>
    <p:sldId id="306" r:id="rId30"/>
    <p:sldId id="313" r:id="rId31"/>
    <p:sldId id="309" r:id="rId32"/>
    <p:sldId id="286" r:id="rId33"/>
    <p:sldId id="266" r:id="rId34"/>
    <p:sldId id="287" r:id="rId35"/>
    <p:sldId id="288" r:id="rId36"/>
    <p:sldId id="303" r:id="rId37"/>
    <p:sldId id="304" r:id="rId38"/>
    <p:sldId id="272" r:id="rId39"/>
    <p:sldId id="305" r:id="rId40"/>
    <p:sldId id="262" r:id="rId4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8E68A0-7986-41A5-91ED-5174D47F4E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9ECF51-E1DF-4565-B5FB-F0E02E9A03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67784C-8988-4237-A594-D5B1604985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59632A-A145-4304-B681-6655A4BCBB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9B5D5A8E-2276-43B3-865A-AC2DD22BC1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73CE5D-8116-4031-8F2E-DE5DB42051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B1F8F-6EF8-46D8-A009-1B5B5487BA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10D653-A374-4A5B-A0C7-0E1D75EFB6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25008C-CADA-4B03-BD61-BE2516F12A5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B1E0DD-112C-42CF-87C4-27F4C38BE77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6F82F7-60A2-4753-9632-973A024069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AF4BE490-BF2A-4834-BD2E-ECD916FC89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ransition>
    <p:wipe dir="d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 ?><Relationships xmlns="http://schemas.openxmlformats.org/package/2006/relationships"><Relationship Id="rId3" Target="slide4.xml" Type="http://schemas.openxmlformats.org/officeDocument/2006/relationships/slide"/><Relationship Id="rId2" Target="../media/image22.jpeg" Type="http://schemas.openxmlformats.org/officeDocument/2006/relationships/image"/><Relationship Id="rId1" Target="../slideLayouts/slideLayout6.xml" Type="http://schemas.openxmlformats.org/officeDocument/2006/relationships/slideLayout"/><Relationship Id="rId5" Target="../media/image24.jpeg" Type="http://schemas.openxmlformats.org/officeDocument/2006/relationships/image"/><Relationship Id="rId4" Target="../media/image23.jpeg" Type="http://schemas.openxmlformats.org/officeDocument/2006/relationships/image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 ?><Relationships xmlns="http://schemas.openxmlformats.org/package/2006/relationships"><Relationship Id="rId3" Target="../media/image29.jpeg" Type="http://schemas.openxmlformats.org/officeDocument/2006/relationships/image"/><Relationship Id="rId2" Target="../media/image28.jpeg" Type="http://schemas.openxmlformats.org/officeDocument/2006/relationships/image"/><Relationship Id="rId1" Target="../slideLayouts/slideLayout6.xml" Type="http://schemas.openxmlformats.org/officeDocument/2006/relationships/slideLayout"/><Relationship Id="rId5" Target="slide4.xml" Type="http://schemas.openxmlformats.org/officeDocument/2006/relationships/slide"/><Relationship Id="rId4" Target="../media/image30.jpeg" Type="http://schemas.openxmlformats.org/officeDocument/2006/relationships/image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penzarx.livejournal.com/15286.html" TargetMode="External"/><Relationship Id="rId2" Type="http://schemas.openxmlformats.org/officeDocument/2006/relationships/hyperlink" Target="https://spravochnick.ru/matematika/dvizhenie/zerkalnaya_simmetriya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260648"/>
            <a:ext cx="8320117" cy="40767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800" dirty="0" smtClean="0"/>
              <a:t>  </a:t>
            </a:r>
            <a:br>
              <a:rPr lang="ru-RU" sz="4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dirty="0" smtClean="0">
                <a:solidFill>
                  <a:schemeClr val="bg1"/>
                </a:solidFill>
                <a:latin typeface="+mn-lt"/>
              </a:rPr>
              <a:t>Государственное бюджетное профессиональное образовательное учреждение Пензенской области</a:t>
            </a:r>
            <a:br>
              <a:rPr lang="ru-RU" sz="1200" dirty="0" smtClean="0">
                <a:solidFill>
                  <a:schemeClr val="bg1"/>
                </a:solidFill>
                <a:latin typeface="+mn-lt"/>
              </a:rPr>
            </a:br>
            <a:r>
              <a:rPr lang="ru-RU" sz="1200" dirty="0" smtClean="0">
                <a:solidFill>
                  <a:schemeClr val="bg1"/>
                </a:solidFill>
                <a:latin typeface="+mn-lt"/>
              </a:rPr>
              <a:t>«Кузнецкий многопрофильный колледж»</a:t>
            </a:r>
            <a:br>
              <a:rPr lang="ru-RU" sz="1200" dirty="0" smtClean="0">
                <a:solidFill>
                  <a:schemeClr val="bg1"/>
                </a:solidFill>
                <a:latin typeface="+mn-lt"/>
              </a:rPr>
            </a:br>
            <a:r>
              <a:rPr lang="ru-RU" sz="1200" b="0" dirty="0" smtClean="0">
                <a:latin typeface="+mn-lt"/>
              </a:rPr>
              <a:t/>
            </a:r>
            <a:br>
              <a:rPr lang="ru-RU" sz="1200" b="0" dirty="0" smtClean="0">
                <a:latin typeface="+mn-lt"/>
              </a:rPr>
            </a:br>
            <a:r>
              <a:rPr lang="ru-RU" sz="1200" b="0" dirty="0" smtClean="0">
                <a:latin typeface="+mn-lt"/>
              </a:rPr>
              <a:t/>
            </a:r>
            <a:br>
              <a:rPr lang="ru-RU" sz="1200" b="0" dirty="0" smtClean="0">
                <a:latin typeface="+mn-lt"/>
              </a:rPr>
            </a:br>
            <a:r>
              <a:rPr lang="ru-RU" sz="1200" b="0" dirty="0" smtClean="0"/>
              <a:t/>
            </a:r>
            <a:br>
              <a:rPr lang="ru-RU" sz="1200" b="0" dirty="0" smtClean="0"/>
            </a:br>
            <a:r>
              <a:rPr lang="ru-RU" sz="1200" b="0" dirty="0" smtClean="0"/>
              <a:t/>
            </a:r>
            <a:br>
              <a:rPr lang="ru-RU" sz="1200" b="0" dirty="0" smtClean="0"/>
            </a:br>
            <a:r>
              <a:rPr lang="ru-RU" sz="1200" b="0" dirty="0" smtClean="0"/>
              <a:t/>
            </a:r>
            <a:br>
              <a:rPr lang="ru-RU" sz="1200" b="0" dirty="0" smtClean="0"/>
            </a:br>
            <a:r>
              <a:rPr lang="ru-RU" sz="1200" b="0" dirty="0" smtClean="0"/>
              <a:t/>
            </a:r>
            <a:br>
              <a:rPr lang="ru-RU" sz="1200" b="0" dirty="0" smtClean="0"/>
            </a:br>
            <a:r>
              <a:rPr lang="ru-RU" sz="4400" b="0" dirty="0" err="1" smtClean="0">
                <a:solidFill>
                  <a:srgbClr val="FF0000"/>
                </a:solidFill>
                <a:latin typeface="+mn-lt"/>
              </a:rPr>
              <a:t>Симметрия-вокруг</a:t>
            </a:r>
            <a:r>
              <a:rPr lang="ru-RU" sz="4400" b="0" dirty="0" smtClean="0">
                <a:solidFill>
                  <a:srgbClr val="FF0000"/>
                </a:solidFill>
                <a:latin typeface="+mn-lt"/>
              </a:rPr>
              <a:t> Нас</a:t>
            </a:r>
            <a:r>
              <a:rPr lang="ru-RU" sz="1200" b="0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1200" b="0" dirty="0" smtClean="0">
                <a:solidFill>
                  <a:srgbClr val="FF0000"/>
                </a:solidFill>
                <a:latin typeface="+mn-lt"/>
              </a:rPr>
            </a:br>
            <a:r>
              <a:rPr lang="ru-RU" sz="1200" b="0" dirty="0" smtClean="0">
                <a:latin typeface="+mn-lt"/>
              </a:rPr>
              <a:t/>
            </a:r>
            <a:br>
              <a:rPr lang="ru-RU" sz="1200" b="0" dirty="0" smtClean="0">
                <a:latin typeface="+mn-lt"/>
              </a:rPr>
            </a:br>
            <a:r>
              <a:rPr lang="ru-RU" sz="1200" b="0" dirty="0" smtClean="0"/>
              <a:t/>
            </a:r>
            <a:br>
              <a:rPr lang="ru-RU" sz="1200" b="0" dirty="0" smtClean="0"/>
            </a:br>
            <a:r>
              <a:rPr lang="ru-RU" sz="1200" b="0" dirty="0" smtClean="0"/>
              <a:t/>
            </a:r>
            <a:br>
              <a:rPr lang="ru-RU" sz="1200" b="0" dirty="0" smtClean="0"/>
            </a:b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4800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sz="4800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427538" y="4292600"/>
            <a:ext cx="3344862" cy="144463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                                          </a:t>
            </a:r>
          </a:p>
        </p:txBody>
      </p:sp>
      <p:pic>
        <p:nvPicPr>
          <p:cNvPr id="2052" name="Picture 4" descr="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492896"/>
            <a:ext cx="3863922" cy="322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467544" y="5373216"/>
            <a:ext cx="8424863" cy="170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Выполнили</a:t>
            </a: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:</a:t>
            </a:r>
          </a:p>
          <a:p>
            <a:pPr algn="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студентки </a:t>
            </a: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14Д группы-Курмаева Диана</a:t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Калинина Яна. </a:t>
            </a:r>
            <a:br>
              <a:rPr lang="ru-RU" sz="1600" dirty="0" smtClean="0">
                <a:solidFill>
                  <a:schemeClr val="bg1"/>
                </a:solidFill>
                <a:latin typeface="+mn-lt"/>
              </a:rPr>
            </a:b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Руководитель:</a:t>
            </a:r>
          </a:p>
          <a:p>
            <a:pPr algn="r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Мустакаева </a:t>
            </a:r>
            <a:r>
              <a:rPr lang="ru-RU" sz="1600" dirty="0" smtClean="0">
                <a:solidFill>
                  <a:schemeClr val="bg1"/>
                </a:solidFill>
                <a:latin typeface="+mn-lt"/>
              </a:rPr>
              <a:t>Гульнур Рашидовна.</a:t>
            </a:r>
            <a:endParaRPr lang="ru-RU" sz="160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endParaRPr lang="ru-RU" sz="2400" b="1" dirty="0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Симметрия подобия</a:t>
            </a:r>
            <a:endParaRPr lang="ru-RU" dirty="0">
              <a:latin typeface="+mn-lt"/>
            </a:endParaRPr>
          </a:p>
        </p:txBody>
      </p:sp>
      <p:pic>
        <p:nvPicPr>
          <p:cNvPr id="4" name="Содержимое 3" descr="d7084581a07625451b97087865c4479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25486"/>
            <a:ext cx="8229600" cy="4657953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329642" cy="5237814"/>
          </a:xfrm>
        </p:spPr>
        <p:txBody>
          <a:bodyPr>
            <a:noAutofit/>
          </a:bodyPr>
          <a:lstStyle/>
          <a:p>
            <a:r>
              <a:rPr lang="ru-RU" sz="3200" dirty="0" smtClean="0"/>
              <a:t>   С </a:t>
            </a:r>
            <a:r>
              <a:rPr lang="ru-RU" sz="3200" dirty="0" smtClean="0"/>
              <a:t>симметрией мы встречаемся везде: в природе, технике, искусстве, науке. Понятие симметрии проходит через всю многовековую историю человеческого творчества. Принципы симметрии играют важную роль в физике и математике, химии и биологии, технике и архитектуре, живописи и скульптуре, поэзии и музыке. Законы природы также подчитываются принципам симметрии</a:t>
            </a: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3" name="Содержимое 3" descr="img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301038" cy="1357314"/>
          </a:xfrm>
        </p:spPr>
        <p:txBody>
          <a:bodyPr/>
          <a:lstStyle/>
          <a:p>
            <a:r>
              <a:rPr lang="ru-RU" dirty="0" smtClean="0">
                <a:latin typeface="+mn-lt"/>
              </a:rPr>
              <a:t>Симметрия в природе.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Фигура обладает симметрией, если существует движение (преобразование не тождественное), переводящее ее в себя. Например, фигура обладает поворотной симметрией, если она переводится в себя некоторым поворотом. Но в природе с помощью математики красота не создается, как в технике и в искусстве, а лишь фиксируется, выражается. Она не только радует глаз и вдохновляет поэтов всех времен и народов, а позволяет живым организмам лучше приспособиться к среде обитания и просто выжить.</a:t>
            </a:r>
          </a:p>
          <a:p>
            <a:r>
              <a:rPr lang="ru-RU" sz="1600" dirty="0" smtClean="0"/>
              <a:t>В основе строения любой живой формы лежит принцип симметрии. Из прямого наблюдения мы можем вывести законы геометрии и почувствовать их несравненное совершенство. Этот порядок являющийся закономерной необходимостью, поскольку ничто в природе не служит чисто декоративным целям, помогает нам найти общую гармонию, на которой зиждется все мироздание.</a:t>
            </a:r>
          </a:p>
          <a:p>
            <a:r>
              <a:rPr lang="ru-RU" sz="1600" dirty="0" smtClean="0"/>
              <a:t>Мы видим, что природа проектирует любой живой организм согласно определенной геометрической схеме, причем законы мироздания имеют четкое обоснование.</a:t>
            </a:r>
          </a:p>
          <a:p>
            <a:r>
              <a:rPr lang="ru-RU" sz="1600" dirty="0" smtClean="0"/>
              <a:t>Принципы симметрии лежат в основе теории относительности, квантовой механики, физики твердого тела, атомной и ядерной физики, физики элементарных частиц. Эти принципы наиболее ярко выражаются в свойствах инвариантности законов природы. Речь при этом идет не только о физических законах, но и других, например, биологических.</a:t>
            </a:r>
          </a:p>
          <a:p>
            <a:endParaRPr lang="ru-RU" sz="1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+mn-lt"/>
              </a:rPr>
              <a:t>Симметрия в природе</a:t>
            </a: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36650" y="1844675"/>
            <a:ext cx="7180263" cy="4191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ru-RU" dirty="0" smtClean="0"/>
          </a:p>
        </p:txBody>
      </p:sp>
      <p:pic>
        <p:nvPicPr>
          <p:cNvPr id="4100" name="Picture 4" descr="мор з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068960"/>
            <a:ext cx="2094879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 descr="бабочка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3" y="4293097"/>
            <a:ext cx="1872207" cy="1518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сим в жив природ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1916832"/>
            <a:ext cx="2304256" cy="1816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10" descr="S00024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96035" y="1989138"/>
            <a:ext cx="2493877" cy="179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1" descr="C_009I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4221088"/>
            <a:ext cx="1699642" cy="1570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10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410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410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41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410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Симметрия растений.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 Многие </a:t>
            </a:r>
            <a:r>
              <a:rPr lang="ru-RU" dirty="0" smtClean="0"/>
              <a:t>цветы обладают интересным свойством: их можно повернуть так, что каждый лепесток займет положение соседнего, цветок же совместится с самим собой. Такой цветок обладает осью симметрии. Билатеральной симметрией обладает также органы растений, например, стебли многих кактусов. В ботанике часто встречаются радиально симметрично построенные цветы. Винтовая симметрия наблюдается в расположении листьев на стеблях большинства растений. Располагаясь винтом по стеблю, листьев как бы раскидывается во все стороны и не заслоняет друг друга от света, крайне необходимого для жизни растений.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Симметрия растений.</a:t>
            </a:r>
            <a:endParaRPr lang="ru-RU" dirty="0"/>
          </a:p>
        </p:txBody>
      </p:sp>
      <p:pic>
        <p:nvPicPr>
          <p:cNvPr id="4" name="Содержимое 3" descr="1430279967_supercoolpics_02_240920112019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28926" y="3968742"/>
            <a:ext cx="2889258" cy="2889258"/>
          </a:xfrm>
        </p:spPr>
      </p:pic>
      <p:pic>
        <p:nvPicPr>
          <p:cNvPr id="5" name="Рисунок 4" descr="hello_html_6909cdb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124744"/>
            <a:ext cx="3643338" cy="2714644"/>
          </a:xfrm>
          <a:prstGeom prst="rect">
            <a:avLst/>
          </a:prstGeom>
        </p:spPr>
      </p:pic>
      <p:pic>
        <p:nvPicPr>
          <p:cNvPr id="6" name="Рисунок 5" descr="201528041152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1196752"/>
            <a:ext cx="4000528" cy="271464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Зеркальная симметрия.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Отражение, </a:t>
            </a:r>
            <a:r>
              <a:rPr lang="ru-RU" b="1" dirty="0" smtClean="0"/>
              <a:t>зеркальное</a:t>
            </a:r>
            <a:r>
              <a:rPr lang="ru-RU" dirty="0" smtClean="0"/>
              <a:t> </a:t>
            </a:r>
            <a:r>
              <a:rPr lang="ru-RU" b="1" dirty="0" smtClean="0"/>
              <a:t>отражение</a:t>
            </a:r>
            <a:r>
              <a:rPr lang="ru-RU" dirty="0" smtClean="0"/>
              <a:t> или </a:t>
            </a:r>
            <a:r>
              <a:rPr lang="ru-RU" b="1" dirty="0" smtClean="0"/>
              <a:t>зеркальная</a:t>
            </a:r>
            <a:r>
              <a:rPr lang="ru-RU" dirty="0" smtClean="0"/>
              <a:t> </a:t>
            </a:r>
            <a:r>
              <a:rPr lang="ru-RU" b="1" dirty="0" smtClean="0"/>
              <a:t>симметрия</a:t>
            </a:r>
            <a:r>
              <a:rPr lang="ru-RU" dirty="0" smtClean="0"/>
              <a:t> — движение евклидова пространства, множество неподвижных точек которого является гиперплоскостью (в случае трехмерного пространства — просто плоскостью). Термин </a:t>
            </a:r>
            <a:r>
              <a:rPr lang="ru-RU" b="1" dirty="0" smtClean="0"/>
              <a:t>зеркальная</a:t>
            </a:r>
            <a:r>
              <a:rPr lang="ru-RU" dirty="0" smtClean="0"/>
              <a:t> </a:t>
            </a:r>
            <a:r>
              <a:rPr lang="ru-RU" b="1" dirty="0" smtClean="0"/>
              <a:t>симметрия</a:t>
            </a:r>
            <a:r>
              <a:rPr lang="ru-RU" dirty="0" smtClean="0"/>
              <a:t> употребляется также для описания соответствующего типа </a:t>
            </a:r>
            <a:r>
              <a:rPr lang="ru-RU" b="1" dirty="0" smtClean="0"/>
              <a:t>симметрии</a:t>
            </a:r>
            <a:r>
              <a:rPr lang="ru-RU" dirty="0" smtClean="0"/>
              <a:t> объекта, то есть, когда объект при операции отражения переходит в себя.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Симметрия животных.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   Под </a:t>
            </a:r>
            <a:r>
              <a:rPr lang="ru-RU" dirty="0" smtClean="0"/>
              <a:t>симметрией у животных понимают соответствие в размерах, форме и очертаниях, а также относительное расположение частей тела, находящихся на противоположных сторонах разделяющей линии. Основными типами симметрии является радиальная(лучевая)-ей обладает иглокожие, кишечнополостные, медузы и др.; или </a:t>
            </a:r>
            <a:r>
              <a:rPr lang="ru-RU" dirty="0" err="1" smtClean="0"/>
              <a:t>билатериальная</a:t>
            </a:r>
            <a:r>
              <a:rPr lang="ru-RU" dirty="0" smtClean="0"/>
              <a:t>(двусторонняя)- можно сказать, что каждое животное(Будь то насекомое, рыба или птица) состоит из двух половин- правой и левой. Сферическая симметрия имеет место у радиолярий и солнечников. Любая плоскость, проведенная через центр, делит животное на одинаковые половинки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+mn-lt"/>
              </a:rPr>
              <a:t>Определение  </a:t>
            </a:r>
            <a:endParaRPr lang="ru-RU" dirty="0" smtClean="0">
              <a:latin typeface="+mn-lt"/>
            </a:endParaRPr>
          </a:p>
        </p:txBody>
      </p:sp>
      <p:sp>
        <p:nvSpPr>
          <p:cNvPr id="13414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539552" y="1196752"/>
            <a:ext cx="8229600" cy="470916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ru-RU" b="1" dirty="0" smtClean="0"/>
              <a:t>В древности слово «симметрия» употреблялось как «гармония», «красота». Действительно, по-гречески оно означает «соразмерность, пропорциональность, одинаковость в расположении частей</a:t>
            </a:r>
            <a:r>
              <a:rPr lang="ru-RU" b="1" dirty="0" smtClean="0"/>
              <a:t>». </a:t>
            </a:r>
            <a:endParaRPr lang="ru-RU" b="1" dirty="0" smtClean="0"/>
          </a:p>
          <a:p>
            <a:pPr>
              <a:defRPr/>
            </a:pPr>
            <a:r>
              <a:rPr lang="ru-RU" b="1" dirty="0" smtClean="0"/>
              <a:t>С</a:t>
            </a:r>
            <a:r>
              <a:rPr lang="ru-RU" b="1" dirty="0" smtClean="0"/>
              <a:t>имметрия </a:t>
            </a:r>
            <a:r>
              <a:rPr lang="ru-RU" b="1" dirty="0" smtClean="0"/>
              <a:t>– это закономерная повторяемость элементов </a:t>
            </a:r>
            <a:r>
              <a:rPr lang="ru-RU" b="1" dirty="0" smtClean="0"/>
              <a:t>фигуры </a:t>
            </a:r>
            <a:r>
              <a:rPr lang="ru-RU" b="1" dirty="0" smtClean="0"/>
              <a:t>или какого-либо тела, при которой фигура совмещается сама с собой при некоторых преобразованиях (вращение вокруг оси, отражение в плоскости</a:t>
            </a:r>
            <a:r>
              <a:rPr lang="ru-RU" b="1" dirty="0" smtClean="0"/>
              <a:t>).</a:t>
            </a:r>
            <a:endParaRPr lang="ru-RU" b="1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Симметрия животных.</a:t>
            </a:r>
            <a:br>
              <a:rPr lang="ru-RU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pic>
        <p:nvPicPr>
          <p:cNvPr id="4" name="Содержимое 3" descr="landscape-nature-bird-animal-wildlife-beak-fauna-birds-flamingo-feathers-flemish-vertebrate-waterfowl-water-bird-salinas-natural-park-13827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835042"/>
            <a:ext cx="5400600" cy="3681070"/>
          </a:xfrm>
        </p:spPr>
      </p:pic>
      <p:sp>
        <p:nvSpPr>
          <p:cNvPr id="21506" name="AutoShape 2" descr="https://bigpicture.ru/wp-content/webp-express/webp-images/uploads/2013/05/symmetry04.jp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8" name="AutoShape 4" descr="https://bigpicture.ru/wp-content/webp-express/webp-images/uploads/2013/05/symmetry04.jp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0" name="AutoShape 6" descr="https://bigpicture.ru/wp-content/webp-express/webp-images/uploads/2013/05/symmetry04.jp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2" name="AutoShape 8" descr="https://bigpicture.ru/wp-content/webp-express/webp-images/uploads/2013/05/symmetry04.jp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4" name="AutoShape 10" descr="https://bigpicture.ru/wp-content/webp-express/webp-images/uploads/2013/05/symmetry04.jpg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Симметрия животных</a:t>
            </a:r>
            <a:endParaRPr lang="ru-RU" dirty="0">
              <a:latin typeface="+mn-lt"/>
            </a:endParaRPr>
          </a:p>
        </p:txBody>
      </p:sp>
      <p:pic>
        <p:nvPicPr>
          <p:cNvPr id="5" name="Содержимое 4" descr="screen4кошк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132856"/>
            <a:ext cx="3921428" cy="3384376"/>
          </a:xfrm>
        </p:spPr>
      </p:pic>
      <p:pic>
        <p:nvPicPr>
          <p:cNvPr id="6" name="Содержимое 5" descr="0003-0бабочка02-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97692" y="2132856"/>
            <a:ext cx="3989108" cy="3384376"/>
          </a:xfrm>
        </p:spPr>
      </p:pic>
    </p:spTree>
  </p:cSld>
  <p:clrMapOvr>
    <a:masterClrMapping/>
  </p:clrMapOvr>
  <p:transition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Человек существо симметричное?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Никто не усомнился , что внешне человек построен симметрично: левой руке всегда соответствует правая и обе руки совершенно одинаковы. Но сходство между нашими руками, ушами, глазами и другими частями тела такое же ,как между предметом и его отражением в зеркале.</a:t>
            </a: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7884"/>
            <a:ext cx="9144000" cy="6875884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0"/>
            <a:ext cx="8329642" cy="5380690"/>
          </a:xfrm>
        </p:spPr>
        <p:txBody>
          <a:bodyPr>
            <a:normAutofit/>
          </a:bodyPr>
          <a:lstStyle/>
          <a:p>
            <a:r>
              <a:rPr lang="ru-RU" dirty="0" smtClean="0"/>
              <a:t>Многочисленные измерения параметров лица у мужчин и женщин </a:t>
            </a:r>
            <a:r>
              <a:rPr lang="ru-RU" dirty="0" err="1" smtClean="0"/>
              <a:t>показали,что</a:t>
            </a:r>
            <a:r>
              <a:rPr lang="ru-RU" dirty="0" smtClean="0"/>
              <a:t> правая его половина по сравнению с левой, имеет более выраженные поперечные размеры, что придает лицу более грубые черты, присущие мужскому </a:t>
            </a:r>
            <a:r>
              <a:rPr lang="ru-RU" dirty="0" err="1" smtClean="0"/>
              <a:t>полу.Левая</a:t>
            </a:r>
            <a:r>
              <a:rPr lang="ru-RU" dirty="0" smtClean="0"/>
              <a:t> половина лица имеет более выраженные продольные размеры, что придает ему плавность линий и </a:t>
            </a:r>
            <a:r>
              <a:rPr lang="ru-RU" dirty="0" err="1" smtClean="0"/>
              <a:t>женственность.Этот</a:t>
            </a:r>
            <a:r>
              <a:rPr lang="ru-RU" dirty="0" smtClean="0"/>
              <a:t> факт объясняет преимущественное желание лиц женского пола позировать перед художниками левой стороной лица, а лиц мужского пола правой.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xresdefault_7d69c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Симметрия в архитектуре.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  Симметрия в архитектуре</a:t>
            </a:r>
            <a:r>
              <a:rPr lang="ru-RU" dirty="0" smtClean="0"/>
              <a:t> является мощным инструментом эмоционального восприятия города на плоскости, местности. Данное понятие проходит сквозь многовековой период человеческого творчества, противостоит хаосу, разрухе. Она – гарант уравновешенности, упорядоченности. Симметричность вездесуща, разнообразна. Для создания определенной атмосферы, зодчие используют множество приемов: криволинейность, чередование пространств, сочетание различных объемов. Самым сильным является использование одинаковых фрагментов, плоскостей. Здания получаются уравновешенными, понятными, простыми для интуитивного восприятия. Человек, абсолютно не разбирающийся в архитектуре, наравне со знатоками способен оценить всю прелесть сооружения.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+mn-lt"/>
              </a:rPr>
              <a:t>Симметрия в архитектуре</a:t>
            </a:r>
          </a:p>
        </p:txBody>
      </p:sp>
      <p:pic>
        <p:nvPicPr>
          <p:cNvPr id="104455" name="Picture 7" descr="ар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789040"/>
            <a:ext cx="2016125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164388" y="6021388"/>
            <a:ext cx="1295400" cy="360362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назад</a:t>
            </a:r>
          </a:p>
        </p:txBody>
      </p:sp>
      <p:pic>
        <p:nvPicPr>
          <p:cNvPr id="10445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196752"/>
            <a:ext cx="258127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8" name="Picture 10" descr="Собор С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1484784"/>
            <a:ext cx="2413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980728"/>
            <a:ext cx="795925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+mn-lt"/>
              </a:rPr>
              <a:t>Симметрия – царица архитектурного совершенства. Соблюдение симметрии является первым правилом архитектора при проектировании любого сооружения. Примером является техническое училище г.Пензы, открытое в 1880 году</a:t>
            </a:r>
            <a:endParaRPr lang="ru-RU" sz="3600" dirty="0">
              <a:latin typeface="+mn-lt"/>
            </a:endParaRPr>
          </a:p>
        </p:txBody>
      </p:sp>
    </p:spTree>
  </p:cSld>
  <p:clrMapOvr>
    <a:masterClrMapping/>
  </p:clrMapOvr>
  <p:transition>
    <p:wipe dir="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Симметричность в архитектуре г.Пенза.</a:t>
            </a:r>
            <a:endParaRPr lang="ru-RU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857363"/>
            <a:ext cx="85725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n-lt"/>
              </a:rPr>
              <a:t>Пенза - славится своими весьма необычными архитектурными строениями. В нашем городе живут и работают замечательные люди, которые помнят о своем прошлом, совершенствуют настоящее и думают о будущем. Из года в год вместо старых бараков строятся новые, высотные, благоустроенные дома - это современность. Здания, которые возводятся сегодня – придерживаются золотых пропорций, что делает их красивее и привлекательнее. Чаще всего в архитектуре нашего города при строительстве зданий используют геометрические фигуры: призмы, параллелепипеды, цилиндры</a:t>
            </a:r>
            <a:endParaRPr lang="ru-RU" sz="2400" dirty="0">
              <a:latin typeface="+mn-lt"/>
            </a:endParaRPr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Элементы симметрии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4000" dirty="0" smtClean="0"/>
              <a:t>Элементы симметрии - это вспомогательные геометрические образы (плоскости, прямые линии, точки), с помощью которых обнаруживается </a:t>
            </a:r>
            <a:r>
              <a:rPr lang="ru-RU" sz="4000" dirty="0" smtClean="0"/>
              <a:t>симметрия</a:t>
            </a:r>
            <a:r>
              <a:rPr lang="ru-RU" sz="4000" dirty="0" smtClean="0"/>
              <a:t> </a:t>
            </a:r>
            <a:r>
              <a:rPr lang="ru-RU" sz="4000" dirty="0" smtClean="0"/>
              <a:t>фигур.</a:t>
            </a:r>
          </a:p>
          <a:p>
            <a:r>
              <a:rPr lang="ru-RU" sz="4000" dirty="0" smtClean="0"/>
              <a:t> </a:t>
            </a:r>
            <a:r>
              <a:rPr lang="ru-RU" sz="4000" dirty="0" smtClean="0"/>
              <a:t>При </a:t>
            </a:r>
            <a:r>
              <a:rPr lang="ru-RU" sz="4000" dirty="0" smtClean="0"/>
              <a:t>изучении строения в сравнительной морфологии используют три главных элемента симметрии: центральная симметрия, ось симметрии и плоскость симметрии.</a:t>
            </a:r>
            <a:endParaRPr lang="ru-RU" sz="4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+mn-lt"/>
              </a:rPr>
              <a:t>Симметрия в архитектуре г.Пензы</a:t>
            </a:r>
            <a:endParaRPr lang="ru-RU" sz="3200" dirty="0">
              <a:latin typeface="+mn-lt"/>
            </a:endParaRPr>
          </a:p>
        </p:txBody>
      </p:sp>
      <p:pic>
        <p:nvPicPr>
          <p:cNvPr id="56322" name="Picture 2" descr="https://imgprx.livejournal.net/2714f1071091b8815fa2fabd257ee3d30682a232/UtLN9U1E5EdEdBq_f3MRthLnTStSPGA-HZTekQTAPmrZJsyry4_7IXRGbb0jDv59UCL8UeF8eOcVXzsmwDfIRfqMNYJYwfdvqRvI-z_Vr9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3744416" cy="28083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9512" y="4365104"/>
            <a:ext cx="410445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latin typeface="+mn-lt"/>
              </a:rPr>
              <a:t>Доходный </a:t>
            </a:r>
            <a:r>
              <a:rPr lang="ru-RU" dirty="0" smtClean="0">
                <a:latin typeface="+mn-lt"/>
              </a:rPr>
              <a:t>дом купца Вярвильского </a:t>
            </a:r>
            <a:r>
              <a:rPr lang="ru-RU" dirty="0" smtClean="0">
                <a:latin typeface="+mn-lt"/>
              </a:rPr>
              <a:t>на  улице </a:t>
            </a:r>
            <a:r>
              <a:rPr lang="ru-RU" dirty="0" smtClean="0">
                <a:latin typeface="+mn-lt"/>
              </a:rPr>
              <a:t>Московской</a:t>
            </a:r>
            <a:endParaRPr lang="ru-RU" sz="2000" dirty="0">
              <a:latin typeface="+mn-lt"/>
            </a:endParaRPr>
          </a:p>
        </p:txBody>
      </p:sp>
      <p:pic>
        <p:nvPicPr>
          <p:cNvPr id="56328" name="Picture 8" descr="http://s2.fotokto.ru/topics/full/6/646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484784"/>
            <a:ext cx="4085062" cy="273702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788024" y="4437112"/>
            <a:ext cx="3537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+mn-lt"/>
              </a:rPr>
              <a:t>Пензенский драматический театр 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ransition>
    <p:wipe dir="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+mn-lt"/>
              </a:rPr>
              <a:t>Пензенское художественное </a:t>
            </a:r>
            <a:r>
              <a:rPr lang="ru-RU" sz="3600" dirty="0" smtClean="0">
                <a:latin typeface="+mn-lt"/>
              </a:rPr>
              <a:t>училище </a:t>
            </a:r>
            <a:r>
              <a:rPr lang="ru-RU" sz="3600" dirty="0" smtClean="0">
                <a:latin typeface="+mn-lt"/>
              </a:rPr>
              <a:t>им. К.А.Савицкого</a:t>
            </a:r>
            <a:endParaRPr lang="ru-RU" sz="3600" dirty="0">
              <a:latin typeface="+mn-lt"/>
            </a:endParaRPr>
          </a:p>
        </p:txBody>
      </p:sp>
      <p:pic>
        <p:nvPicPr>
          <p:cNvPr id="52226" name="Picture 2" descr="https://avatars.mds.yandex.net/get-altay/1868686/2a0000016ae301abd6b266811ae745495615/X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700808"/>
            <a:ext cx="6492213" cy="486916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Симметрия в технике.</a:t>
            </a:r>
            <a:endParaRPr lang="ru-RU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305342"/>
            <a:ext cx="750099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</a:t>
            </a:r>
            <a:r>
              <a:rPr lang="ru-RU" sz="2400" dirty="0" smtClean="0">
                <a:latin typeface="+mn-lt"/>
              </a:rPr>
              <a:t>Большинство </a:t>
            </a:r>
            <a:r>
              <a:rPr lang="ru-RU" sz="2400" dirty="0">
                <a:latin typeface="+mn-lt"/>
              </a:rPr>
              <a:t>самых необходимых для нас предметов - от книги, ложки, чайника и молотка до газовой плиты, холодильника и пылесоса - тоже обладает симметрией.</a:t>
            </a:r>
          </a:p>
          <a:p>
            <a:r>
              <a:rPr lang="ru-RU" sz="2400" dirty="0">
                <a:latin typeface="+mn-lt"/>
              </a:rPr>
              <a:t>Большинство транспортных средств, от детской коляски до сверхзвукового реактивного воздушного лайнера, предназначенных для движения по земной поверхности или параллельно ей, так же имеют осевую симметрию. симметрия красота математический</a:t>
            </a:r>
          </a:p>
          <a:p>
            <a:r>
              <a:rPr lang="ru-RU" sz="2400" dirty="0">
                <a:latin typeface="+mn-lt"/>
              </a:rPr>
              <a:t>Космическая ракета, устремляющаяся вверх, в небо имеет и осевую, и центральную симметрию.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Симметрия в технике</a:t>
            </a:r>
          </a:p>
        </p:txBody>
      </p:sp>
      <p:pic>
        <p:nvPicPr>
          <p:cNvPr id="101380" name="Picture 4" descr="54742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28800"/>
            <a:ext cx="2735262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1" name="Picture 5" descr="машина"/>
          <p:cNvPicPr>
            <a:picLocks noChangeAspect="1" noChangeArrowheads="1"/>
          </p:cNvPicPr>
          <p:nvPr/>
        </p:nvPicPr>
        <p:blipFill>
          <a:blip r:embed="rId3" cstate="print"/>
          <a:srcRect b="17549"/>
          <a:stretch>
            <a:fillRect/>
          </a:stretch>
        </p:blipFill>
        <p:spPr bwMode="auto">
          <a:xfrm>
            <a:off x="5724525" y="1989138"/>
            <a:ext cx="2160588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2" name="Picture 6" descr="ракет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861048"/>
            <a:ext cx="189071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451725" y="5949950"/>
            <a:ext cx="1223963" cy="287338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Назад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47050" y="3244334"/>
            <a:ext cx="38499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Пензенский драматический </a:t>
            </a:r>
            <a:r>
              <a:rPr lang="ru-RU" dirty="0" smtClean="0"/>
              <a:t>театр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Симметрия в физике.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484784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+mn-lt"/>
              </a:rPr>
              <a:t>   Э</a:t>
            </a:r>
            <a:r>
              <a:rPr lang="ru-RU" sz="2800" dirty="0" smtClean="0">
                <a:latin typeface="+mn-lt"/>
              </a:rPr>
              <a:t>то </a:t>
            </a:r>
            <a:r>
              <a:rPr lang="ru-RU" sz="2800" dirty="0">
                <a:latin typeface="+mn-lt"/>
              </a:rPr>
              <a:t>свойство физических величин, детально описывающих поведение системы, оставаться неизменными (инвариантными) при определенных </a:t>
            </a:r>
            <a:r>
              <a:rPr lang="ru-RU" sz="2800" dirty="0" smtClean="0">
                <a:latin typeface="+mn-lt"/>
              </a:rPr>
              <a:t>их преобразованиях</a:t>
            </a:r>
            <a:r>
              <a:rPr lang="ru-RU" sz="2800" dirty="0">
                <a:latin typeface="+mn-lt"/>
              </a:rPr>
              <a:t>. Симметрии в физике тесно связаны с законами сохранения физических величин — утверждениями, согласно которым численные значения некоторых физических величин не изменяются со временем в любых процессах или </a:t>
            </a:r>
            <a:r>
              <a:rPr lang="ru-RU" sz="2800" dirty="0" err="1">
                <a:latin typeface="+mn-lt"/>
              </a:rPr>
              <a:t>определенных</a:t>
            </a:r>
            <a:r>
              <a:rPr lang="ru-RU" sz="2800" dirty="0">
                <a:latin typeface="+mn-lt"/>
              </a:rPr>
              <a:t> классах процессов.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Симметрия в физике.</a:t>
            </a:r>
            <a:endParaRPr lang="ru-RU" dirty="0"/>
          </a:p>
        </p:txBody>
      </p:sp>
      <p:pic>
        <p:nvPicPr>
          <p:cNvPr id="25602" name="Picture 2" descr="https://pandia.ru/text/80/480/images/img1_13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500174"/>
            <a:ext cx="6286544" cy="435771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+mn-lt"/>
              </a:rPr>
              <a:t>Симметричность слов и чисел.</a:t>
            </a:r>
            <a:endParaRPr lang="ru-RU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714488"/>
            <a:ext cx="735811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+mn-lt"/>
              </a:rPr>
              <a:t>   Полидром(от </a:t>
            </a:r>
            <a:r>
              <a:rPr lang="ru-RU" sz="2400" dirty="0">
                <a:latin typeface="+mn-lt"/>
              </a:rPr>
              <a:t>гр.Polindromos-бегущий обратно)-это </a:t>
            </a:r>
            <a:r>
              <a:rPr lang="ru-RU" sz="2400" dirty="0" smtClean="0">
                <a:latin typeface="+mn-lt"/>
              </a:rPr>
              <a:t> некоторый </a:t>
            </a:r>
            <a:r>
              <a:rPr lang="ru-RU" sz="2400" dirty="0">
                <a:latin typeface="+mn-lt"/>
              </a:rPr>
              <a:t>объект, в который задана симметрия составляющих от начала к концу и от конца к началу. Например, фразу или текст. Прямой текст палиндрома, читающийся в соответствии с нормальным направлением чтения в данной письменности (обычно слева направо), называется </a:t>
            </a:r>
            <a:r>
              <a:rPr lang="ru-RU" sz="2400" dirty="0" err="1">
                <a:latin typeface="+mn-lt"/>
              </a:rPr>
              <a:t>прямоходным</a:t>
            </a:r>
            <a:r>
              <a:rPr lang="ru-RU" sz="2400" dirty="0">
                <a:latin typeface="+mn-lt"/>
              </a:rPr>
              <a:t>, обратный- ракоходным или реверсом(справа налево). Некоторые числа также обладают симметрией.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s://fsd.videouroki.net/html/2015/11/12/98721408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Заключение</a:t>
            </a:r>
          </a:p>
        </p:txBody>
      </p:sp>
      <p:sp>
        <p:nvSpPr>
          <p:cNvPr id="1331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838200" y="1412875"/>
            <a:ext cx="8007350" cy="4683125"/>
          </a:xfrm>
        </p:spPr>
        <p:txBody>
          <a:bodyPr>
            <a:normAutofit lnSpcReduction="10000"/>
          </a:bodyPr>
          <a:lstStyle/>
          <a:p>
            <a:pPr>
              <a:buNone/>
              <a:defRPr/>
            </a:pPr>
            <a:r>
              <a:rPr lang="ru-RU" sz="3600" b="1" dirty="0" smtClean="0">
                <a:latin typeface="Times New Roman" pitchFamily="18" charset="0"/>
              </a:rPr>
              <a:t> </a:t>
            </a:r>
            <a:r>
              <a:rPr lang="ru-RU" sz="4400" dirty="0" smtClean="0"/>
              <a:t> </a:t>
            </a:r>
          </a:p>
          <a:p>
            <a:pPr>
              <a:defRPr/>
            </a:pPr>
            <a:r>
              <a:rPr lang="ru-RU" sz="4400" b="1" dirty="0" smtClean="0">
                <a:latin typeface="Times New Roman" pitchFamily="18" charset="0"/>
              </a:rPr>
              <a:t>Симметрия играет огромную роль </a:t>
            </a:r>
            <a:r>
              <a:rPr lang="ru-RU" sz="4400" b="1" dirty="0" smtClean="0">
                <a:solidFill>
                  <a:srgbClr val="FF3300"/>
                </a:solidFill>
                <a:latin typeface="Times New Roman" pitchFamily="18" charset="0"/>
              </a:rPr>
              <a:t>в искусстве:</a:t>
            </a:r>
            <a:r>
              <a:rPr lang="ru-RU" sz="4400" b="1" dirty="0" smtClean="0">
                <a:latin typeface="Times New Roman" pitchFamily="18" charset="0"/>
              </a:rPr>
              <a:t> в архитектуре,  в музыке, в поэзии;</a:t>
            </a:r>
            <a:r>
              <a:rPr lang="ru-RU" sz="4400" b="1" dirty="0" smtClean="0">
                <a:solidFill>
                  <a:srgbClr val="FF3300"/>
                </a:solidFill>
                <a:latin typeface="Times New Roman" pitchFamily="18" charset="0"/>
              </a:rPr>
              <a:t> природе:</a:t>
            </a:r>
            <a:r>
              <a:rPr lang="ru-RU" sz="4400" b="1" dirty="0" smtClean="0">
                <a:latin typeface="Times New Roman" pitchFamily="18" charset="0"/>
              </a:rPr>
              <a:t> у растений и животных; </a:t>
            </a:r>
            <a:r>
              <a:rPr lang="ru-RU" sz="4400" b="1" dirty="0" smtClean="0">
                <a:solidFill>
                  <a:srgbClr val="FF3300"/>
                </a:solidFill>
                <a:latin typeface="Times New Roman" pitchFamily="18" charset="0"/>
              </a:rPr>
              <a:t>в технике,</a:t>
            </a:r>
            <a:r>
              <a:rPr lang="ru-RU" sz="4400" b="1" dirty="0" smtClean="0">
                <a:latin typeface="Times New Roman" pitchFamily="18" charset="0"/>
              </a:rPr>
              <a:t> в быту.</a:t>
            </a:r>
            <a:r>
              <a:rPr lang="ru-RU" sz="4000" dirty="0" smtClean="0"/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4000" b="1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3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https://</a:t>
            </a:r>
            <a:r>
              <a:rPr lang="en-US" dirty="0" smtClean="0">
                <a:solidFill>
                  <a:schemeClr val="bg1"/>
                </a:solidFill>
              </a:rPr>
              <a:t>school-science.ru/1/8/28263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2"/>
              </a:rPr>
              <a:t>https://spravochnick.ru/matematika/dvizhenie/zerkalnaya_simmetriya/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http://wonwilworl.blogspot.com/2014/01/blog-post.html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chemeClr val="bg1"/>
                </a:solidFill>
                <a:hlinkClick r:id="rId3"/>
              </a:rPr>
              <a:t>penzarx.livejournal.com/15286.html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Источник: </a:t>
            </a:r>
            <a:r>
              <a:rPr lang="en-US" dirty="0" smtClean="0">
                <a:solidFill>
                  <a:schemeClr val="bg1"/>
                </a:solidFill>
              </a:rPr>
              <a:t>https://www.geolib.net/crystallography/ponyatie-o-simmetrii-elementy-simmetrii.html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Центральная симметрия.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точка ,вокруг которой вращается какое-либо тело. Во время вращения контуры тела непрерывно совпадают при повороте на любой угол в любом направлении. Идеальной фигурой с центром симметрии может служить шар. Из живых объектов примером может условно служить шаровидное яйцо с ядром, расположенное в центре. О О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Спасибо за внимание </a:t>
            </a:r>
          </a:p>
        </p:txBody>
      </p:sp>
      <p:pic>
        <p:nvPicPr>
          <p:cNvPr id="8196" name="Picture 4" descr="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2205038"/>
            <a:ext cx="3736975" cy="346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4211638" y="1916113"/>
            <a:ext cx="2520950" cy="1368425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13317" name="Text Box 7"/>
          <p:cNvSpPr txBox="1">
            <a:spLocks noChangeArrowheads="1"/>
          </p:cNvSpPr>
          <p:nvPr/>
        </p:nvSpPr>
        <p:spPr bwMode="auto">
          <a:xfrm>
            <a:off x="4427538" y="2565400"/>
            <a:ext cx="1584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 rot="-1507747">
            <a:off x="4800600" y="2217738"/>
            <a:ext cx="12969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До свидания!</a:t>
            </a:r>
          </a:p>
        </p:txBody>
      </p:sp>
      <p:sp>
        <p:nvSpPr>
          <p:cNvPr id="13319" name="AutoShape 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092950" y="5516563"/>
            <a:ext cx="1439863" cy="504825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Центральная симметрия.</a:t>
            </a:r>
            <a:endParaRPr lang="ru-RU" dirty="0">
              <a:latin typeface="+mn-lt"/>
            </a:endParaRPr>
          </a:p>
        </p:txBody>
      </p:sp>
      <p:pic>
        <p:nvPicPr>
          <p:cNvPr id="4" name="Содержимое 3" descr="img4_6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1785926"/>
            <a:ext cx="4500594" cy="421484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Осевая симметрия.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Осевая симметрия — это симметрия относительно проведённой прямой (оси</a:t>
            </a:r>
            <a:r>
              <a:rPr lang="ru-RU" sz="3200" dirty="0" smtClean="0"/>
              <a:t>)</a:t>
            </a:r>
            <a:endParaRPr lang="ru-RU" sz="2400" dirty="0"/>
          </a:p>
        </p:txBody>
      </p:sp>
      <p:pic>
        <p:nvPicPr>
          <p:cNvPr id="4" name="Содержимое 3" descr="img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780928"/>
            <a:ext cx="4723192" cy="354239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Симметрия относительной плоскости.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600" dirty="0" smtClean="0"/>
              <a:t> </a:t>
            </a:r>
            <a:r>
              <a:rPr lang="ru-RU" sz="3500" dirty="0" smtClean="0"/>
              <a:t>Э</a:t>
            </a:r>
            <a:r>
              <a:rPr lang="ru-RU" sz="3500" dirty="0" smtClean="0"/>
              <a:t>то </a:t>
            </a:r>
            <a:r>
              <a:rPr lang="ru-RU" sz="3500" dirty="0" smtClean="0"/>
              <a:t>такое свойство геометрической фигуры, когда любой точке, расположенной по одной стороне плоскости, всегда будет соответствовать точка, расположенная по другую сторону плоскости, а отрезки, соединяющие эти точки, будут перпендикулярны плоскости симметрии и делятся ею пополам.</a:t>
            </a:r>
            <a:endParaRPr lang="ru-RU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+mn-lt"/>
              </a:rPr>
              <a:t>Симметрия относительной плоскости.</a:t>
            </a:r>
            <a:endParaRPr lang="ru-RU" dirty="0">
              <a:latin typeface="+mn-lt"/>
            </a:endParaRPr>
          </a:p>
        </p:txBody>
      </p:sp>
      <p:pic>
        <p:nvPicPr>
          <p:cNvPr id="4" name="Содержимое 3" descr="image030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5" y="2143116"/>
            <a:ext cx="8001056" cy="314327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Симметрия подобия.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Симметрия подобия представляет собой своеобразные аналогии предыдущих симметрий с той лишь разницей , что они связаны с одновременным уменьшением или увеличением подобных частей фигуры и расстояний между ними. Простейшим примером такой симметрии матрешки.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570</TotalTime>
  <Words>1129</Words>
  <Application>Microsoft Office PowerPoint</Application>
  <PresentationFormat>Экран (4:3)</PresentationFormat>
  <Paragraphs>75</Paragraphs>
  <Slides>40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Апекс</vt:lpstr>
      <vt:lpstr>    Государственное бюджетное профессиональное образовательное учреждение Пензенской области «Кузнецкий многопрофильный колледж»       Симметрия-вокруг Нас     </vt:lpstr>
      <vt:lpstr>Определение  </vt:lpstr>
      <vt:lpstr>Элементы симметрии</vt:lpstr>
      <vt:lpstr>Центральная симметрия.</vt:lpstr>
      <vt:lpstr>Центральная симметрия.</vt:lpstr>
      <vt:lpstr>Осевая симметрия.</vt:lpstr>
      <vt:lpstr>Симметрия относительной плоскости.</vt:lpstr>
      <vt:lpstr>Симметрия относительной плоскости.</vt:lpstr>
      <vt:lpstr>Симметрия подобия.</vt:lpstr>
      <vt:lpstr>Симметрия подобия</vt:lpstr>
      <vt:lpstr>Слайд 11</vt:lpstr>
      <vt:lpstr>Слайд 12</vt:lpstr>
      <vt:lpstr>Симметрия в природе.</vt:lpstr>
      <vt:lpstr>Симметрия в природе</vt:lpstr>
      <vt:lpstr>Симметрия растений.</vt:lpstr>
      <vt:lpstr>Симметрия растений.</vt:lpstr>
      <vt:lpstr>Зеркальная симметрия.</vt:lpstr>
      <vt:lpstr>Слайд 18</vt:lpstr>
      <vt:lpstr>Симметрия животных.</vt:lpstr>
      <vt:lpstr>Симметрия животных. </vt:lpstr>
      <vt:lpstr>Симметрия животных</vt:lpstr>
      <vt:lpstr>Человек существо симметричное?</vt:lpstr>
      <vt:lpstr>Слайд 23</vt:lpstr>
      <vt:lpstr>Слайд 24</vt:lpstr>
      <vt:lpstr>Слайд 25</vt:lpstr>
      <vt:lpstr>Симметрия в архитектуре.</vt:lpstr>
      <vt:lpstr>Симметрия в архитектуре</vt:lpstr>
      <vt:lpstr>Слайд 28</vt:lpstr>
      <vt:lpstr>Симметричность в архитектуре г.Пенза.</vt:lpstr>
      <vt:lpstr>Симметрия в архитектуре г.Пензы</vt:lpstr>
      <vt:lpstr>Пензенское художественное училище им. К.А.Савицкого</vt:lpstr>
      <vt:lpstr>Симметрия в технике.</vt:lpstr>
      <vt:lpstr>Симметрия в технике</vt:lpstr>
      <vt:lpstr>Симметрия в физике.</vt:lpstr>
      <vt:lpstr>Симметрия в физике.</vt:lpstr>
      <vt:lpstr>Симметричность слов и чисел.</vt:lpstr>
      <vt:lpstr>Слайд 37</vt:lpstr>
      <vt:lpstr>Заключение</vt:lpstr>
      <vt:lpstr>Источники информации.</vt:lpstr>
      <vt:lpstr>Спасибо за внимание </vt:lpstr>
    </vt:vector>
  </TitlesOfParts>
  <Company>CIT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Симметрия – вокруг нас</dc:title>
  <dc:creator>Вязова  Оксана</dc:creator>
  <cp:lastModifiedBy>Пользователь Windows</cp:lastModifiedBy>
  <cp:revision>46</cp:revision>
  <dcterms:created xsi:type="dcterms:W3CDTF">2007-03-13T06:45:07Z</dcterms:created>
  <dcterms:modified xsi:type="dcterms:W3CDTF">2021-05-30T15:09:26Z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1116942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