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8" r:id="rId3"/>
    <p:sldId id="260" r:id="rId4"/>
    <p:sldId id="261" r:id="rId5"/>
    <p:sldId id="264" r:id="rId6"/>
    <p:sldId id="265" r:id="rId7"/>
    <p:sldId id="266" r:id="rId8"/>
    <p:sldId id="262" r:id="rId9"/>
    <p:sldId id="267" r:id="rId10"/>
    <p:sldId id="268" r:id="rId11"/>
    <p:sldId id="259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00"/>
    <a:srgbClr val="009900"/>
    <a:srgbClr val="FFFF66"/>
    <a:srgbClr val="CC0000"/>
    <a:srgbClr val="0000FF"/>
    <a:srgbClr val="99FF66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A10DA-7140-4B9B-9FD4-111FB763D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68778-E0A1-4EB9-B822-0BDDD4036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FBBA9-BAE0-4CB5-AF24-241C10AFC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65BEE-0753-4A59-BFA4-9D702B90A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60E85-99F6-4DFD-8FA7-FBD8EE32B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EEF1C-DEC9-4644-93CD-71480AED1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98816-722C-409F-B004-84D2ABF3C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66649-C9AF-49FC-ACD9-47DF21511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8038E-116B-44AF-B3DA-E5B6CB19D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8AE47-B5C8-40F1-A43D-EB05F510B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91172-0648-4180-97F2-4EDF20079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68A8E"/>
            </a:gs>
            <a:gs pos="50000">
              <a:srgbClr val="09C4C9"/>
            </a:gs>
            <a:gs pos="100000">
              <a:srgbClr val="068A8E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8DD9341-AD98-42E7-85E3-E640BFFD1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4"/>
          <p:cNvSpPr>
            <a:spLocks noChangeArrowheads="1"/>
          </p:cNvSpPr>
          <p:nvPr/>
        </p:nvSpPr>
        <p:spPr bwMode="gray">
          <a:xfrm>
            <a:off x="304800" y="381000"/>
            <a:ext cx="8534400" cy="6019800"/>
          </a:xfrm>
          <a:prstGeom prst="roundRect">
            <a:avLst>
              <a:gd name="adj" fmla="val 11181"/>
            </a:avLst>
          </a:prstGeom>
          <a:solidFill>
            <a:srgbClr val="FFFFFF">
              <a:alpha val="79999"/>
            </a:srgbClr>
          </a:solidFill>
          <a:ln w="317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AutoShape 5"/>
          <p:cNvSpPr>
            <a:spLocks noChangeArrowheads="1"/>
          </p:cNvSpPr>
          <p:nvPr/>
        </p:nvSpPr>
        <p:spPr bwMode="gray">
          <a:xfrm>
            <a:off x="609600" y="1828800"/>
            <a:ext cx="8077200" cy="1981200"/>
          </a:xfrm>
          <a:prstGeom prst="roundRect">
            <a:avLst>
              <a:gd name="adj" fmla="val 50000"/>
            </a:avLst>
          </a:prstGeom>
          <a:solidFill>
            <a:srgbClr val="FEFEFE">
              <a:alpha val="92155"/>
            </a:srgbClr>
          </a:solidFill>
          <a:ln w="38100" algn="ctr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WordArt 6"/>
          <p:cNvSpPr>
            <a:spLocks noChangeArrowheads="1" noChangeShapeType="1" noTextEdit="1"/>
          </p:cNvSpPr>
          <p:nvPr/>
        </p:nvSpPr>
        <p:spPr bwMode="auto">
          <a:xfrm>
            <a:off x="1295400" y="2133600"/>
            <a:ext cx="67056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Обучение защитным 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действиям в баскетболе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gray">
          <a:xfrm>
            <a:off x="2590800" y="762000"/>
            <a:ext cx="3886200" cy="750888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dirty="0">
                <a:solidFill>
                  <a:schemeClr val="accent2"/>
                </a:solidFill>
              </a:rPr>
              <a:t>Презентация к уроку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5"/>
          <p:cNvGrpSpPr>
            <a:grpSpLocks/>
          </p:cNvGrpSpPr>
          <p:nvPr/>
        </p:nvGrpSpPr>
        <p:grpSpPr bwMode="auto">
          <a:xfrm>
            <a:off x="3429000" y="533400"/>
            <a:ext cx="5181600" cy="1600200"/>
            <a:chOff x="720" y="1392"/>
            <a:chExt cx="4058" cy="480"/>
          </a:xfrm>
        </p:grpSpPr>
        <p:sp>
          <p:nvSpPr>
            <p:cNvPr id="16390" name="AutoShape 6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1304" name="Group 7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6392" name="AutoShape 8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3" name="AutoShape 9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1267" name="Group 10"/>
          <p:cNvGrpSpPr>
            <a:grpSpLocks/>
          </p:cNvGrpSpPr>
          <p:nvPr/>
        </p:nvGrpSpPr>
        <p:grpSpPr bwMode="auto">
          <a:xfrm>
            <a:off x="3505200" y="4495800"/>
            <a:ext cx="5181600" cy="1600200"/>
            <a:chOff x="720" y="1392"/>
            <a:chExt cx="4058" cy="480"/>
          </a:xfrm>
        </p:grpSpPr>
        <p:sp>
          <p:nvSpPr>
            <p:cNvPr id="16395" name="AutoShape 11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1300" name="Group 12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6397" name="AutoShape 13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8" name="AutoShape 14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2549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1268" name="Group 15"/>
          <p:cNvGrpSpPr>
            <a:grpSpLocks/>
          </p:cNvGrpSpPr>
          <p:nvPr/>
        </p:nvGrpSpPr>
        <p:grpSpPr bwMode="auto">
          <a:xfrm>
            <a:off x="3429000" y="2514600"/>
            <a:ext cx="5181600" cy="1600200"/>
            <a:chOff x="720" y="1392"/>
            <a:chExt cx="4058" cy="480"/>
          </a:xfrm>
        </p:grpSpPr>
        <p:sp>
          <p:nvSpPr>
            <p:cNvPr id="16400" name="AutoShape 16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1296" name="Group 17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6402" name="AutoShape 18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3" name="AutoShape 19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22353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269" name="AutoShape 20"/>
          <p:cNvSpPr>
            <a:spLocks noChangeArrowheads="1"/>
          </p:cNvSpPr>
          <p:nvPr/>
        </p:nvSpPr>
        <p:spPr bwMode="gray">
          <a:xfrm rot="8069023">
            <a:off x="1901031" y="2213769"/>
            <a:ext cx="1227138" cy="1981200"/>
          </a:xfrm>
          <a:prstGeom prst="triangle">
            <a:avLst>
              <a:gd name="adj" fmla="val 50000"/>
            </a:avLst>
          </a:prstGeom>
          <a:solidFill>
            <a:srgbClr val="CC0000">
              <a:alpha val="6901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5" name="AutoShape 21"/>
          <p:cNvSpPr>
            <a:spLocks noChangeArrowheads="1"/>
          </p:cNvSpPr>
          <p:nvPr/>
        </p:nvSpPr>
        <p:spPr bwMode="gray">
          <a:xfrm>
            <a:off x="304800" y="228600"/>
            <a:ext cx="2514600" cy="2819400"/>
          </a:xfrm>
          <a:prstGeom prst="flowChartAlternateProcess">
            <a:avLst/>
          </a:prstGeom>
          <a:gradFill rotWithShape="1">
            <a:gsLst>
              <a:gs pos="0">
                <a:srgbClr val="FFCC99">
                  <a:gamma/>
                  <a:shade val="89020"/>
                  <a:invGamma/>
                </a:srgbClr>
              </a:gs>
              <a:gs pos="50000">
                <a:srgbClr val="FFCC99">
                  <a:alpha val="30000"/>
                </a:srgbClr>
              </a:gs>
              <a:gs pos="100000">
                <a:srgbClr val="FFCC99">
                  <a:gamma/>
                  <a:shade val="89020"/>
                  <a:invGamma/>
                </a:srgbClr>
              </a:gs>
            </a:gsLst>
            <a:lin ang="18900000" scaled="1"/>
          </a:gra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FFCC99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73" name="Rectangle 22"/>
          <p:cNvSpPr>
            <a:spLocks noChangeArrowheads="1"/>
          </p:cNvSpPr>
          <p:nvPr/>
        </p:nvSpPr>
        <p:spPr bwMode="auto">
          <a:xfrm>
            <a:off x="3657600" y="4800600"/>
            <a:ext cx="441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Активно действовать в борьбе под своим щитом за мяч, отскочивший от кольца. </a:t>
            </a:r>
          </a:p>
        </p:txBody>
      </p:sp>
      <p:sp>
        <p:nvSpPr>
          <p:cNvPr id="11274" name="Rectangle 23"/>
          <p:cNvSpPr>
            <a:spLocks noChangeArrowheads="1"/>
          </p:cNvSpPr>
          <p:nvPr/>
        </p:nvSpPr>
        <p:spPr bwMode="auto">
          <a:xfrm>
            <a:off x="3581400" y="2743200"/>
            <a:ext cx="4876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Умение прийти в нужный момент на помощь товарищу, оказавшемуся в затруднительном положении.</a:t>
            </a:r>
          </a:p>
        </p:txBody>
      </p:sp>
      <p:sp>
        <p:nvSpPr>
          <p:cNvPr id="11275" name="Rectangle 24"/>
          <p:cNvSpPr>
            <a:spLocks noChangeArrowheads="1"/>
          </p:cNvSpPr>
          <p:nvPr/>
        </p:nvSpPr>
        <p:spPr bwMode="auto">
          <a:xfrm>
            <a:off x="3657600" y="762000"/>
            <a:ext cx="4876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Нужно так опекать соперника, чтобы тот получил самую минимальную возможность для атаки корзины.</a:t>
            </a:r>
          </a:p>
        </p:txBody>
      </p:sp>
      <p:sp>
        <p:nvSpPr>
          <p:cNvPr id="11276" name="Rectangle 25"/>
          <p:cNvSpPr>
            <a:spLocks noChangeArrowheads="1"/>
          </p:cNvSpPr>
          <p:nvPr/>
        </p:nvSpPr>
        <p:spPr bwMode="auto">
          <a:xfrm>
            <a:off x="381000" y="381000"/>
            <a:ext cx="2286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/>
              <a:t>Сила игры защитника, </a:t>
            </a:r>
          </a:p>
          <a:p>
            <a:pPr algn="ctr"/>
            <a:r>
              <a:rPr lang="ru-RU" sz="2000"/>
              <a:t>его стойкость определяются в первую очередь умением нейтрализовать соперника </a:t>
            </a:r>
          </a:p>
        </p:txBody>
      </p:sp>
      <p:grpSp>
        <p:nvGrpSpPr>
          <p:cNvPr id="11277" name="Group 26"/>
          <p:cNvGrpSpPr>
            <a:grpSpLocks/>
          </p:cNvGrpSpPr>
          <p:nvPr/>
        </p:nvGrpSpPr>
        <p:grpSpPr bwMode="auto">
          <a:xfrm>
            <a:off x="8229600" y="2438400"/>
            <a:ext cx="609600" cy="609600"/>
            <a:chOff x="480" y="1200"/>
            <a:chExt cx="1042" cy="1019"/>
          </a:xfrm>
        </p:grpSpPr>
        <p:grpSp>
          <p:nvGrpSpPr>
            <p:cNvPr id="11291" name="Group 27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1293" name="Picture 28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13" name="Oval 29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4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50800" algn="ctr">
                <a:solidFill>
                  <a:srgbClr val="5F5F5F">
                    <a:alpha val="2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1292" name="Picture 30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278" name="Group 31"/>
          <p:cNvGrpSpPr>
            <a:grpSpLocks/>
          </p:cNvGrpSpPr>
          <p:nvPr/>
        </p:nvGrpSpPr>
        <p:grpSpPr bwMode="auto">
          <a:xfrm>
            <a:off x="8305800" y="4495800"/>
            <a:ext cx="609600" cy="609600"/>
            <a:chOff x="480" y="1200"/>
            <a:chExt cx="1042" cy="1019"/>
          </a:xfrm>
        </p:grpSpPr>
        <p:grpSp>
          <p:nvGrpSpPr>
            <p:cNvPr id="11287" name="Group 32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1289" name="Picture 33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18" name="Oval 34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4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 w="50800" algn="ctr">
                <a:solidFill>
                  <a:srgbClr val="5F5F5F">
                    <a:alpha val="2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1288" name="Picture 35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279" name="Group 36"/>
          <p:cNvGrpSpPr>
            <a:grpSpLocks/>
          </p:cNvGrpSpPr>
          <p:nvPr/>
        </p:nvGrpSpPr>
        <p:grpSpPr bwMode="auto">
          <a:xfrm>
            <a:off x="8229600" y="381000"/>
            <a:ext cx="609600" cy="609600"/>
            <a:chOff x="480" y="1200"/>
            <a:chExt cx="1042" cy="1019"/>
          </a:xfrm>
        </p:grpSpPr>
        <p:grpSp>
          <p:nvGrpSpPr>
            <p:cNvPr id="11283" name="Group 37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1285" name="Picture 38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23" name="Oval 39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4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50800" algn="ctr">
                <a:solidFill>
                  <a:srgbClr val="5F5F5F">
                    <a:alpha val="2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ru-RU" sz="2000" b="1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pic>
          <p:nvPicPr>
            <p:cNvPr id="11284" name="Picture 40" descr="Pictur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80" name="Rectangle 41"/>
          <p:cNvSpPr>
            <a:spLocks noChangeArrowheads="1"/>
          </p:cNvSpPr>
          <p:nvPr/>
        </p:nvSpPr>
        <p:spPr bwMode="auto">
          <a:xfrm>
            <a:off x="8382000" y="25146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281" name="Rectangle 42"/>
          <p:cNvSpPr>
            <a:spLocks noChangeArrowheads="1"/>
          </p:cNvSpPr>
          <p:nvPr/>
        </p:nvSpPr>
        <p:spPr bwMode="auto">
          <a:xfrm>
            <a:off x="8458200" y="46228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11282" name="Picture 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962400"/>
            <a:ext cx="2122488" cy="22098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4"/>
          <p:cNvGrpSpPr>
            <a:grpSpLocks/>
          </p:cNvGrpSpPr>
          <p:nvPr/>
        </p:nvGrpSpPr>
        <p:grpSpPr bwMode="auto">
          <a:xfrm>
            <a:off x="304800" y="838200"/>
            <a:ext cx="8458200" cy="5867400"/>
            <a:chOff x="723" y="1673"/>
            <a:chExt cx="1957" cy="1938"/>
          </a:xfrm>
        </p:grpSpPr>
        <p:sp>
          <p:nvSpPr>
            <p:cNvPr id="7173" name="Rectangle 5"/>
            <p:cNvSpPr>
              <a:spLocks noChangeArrowheads="1"/>
            </p:cNvSpPr>
            <p:nvPr/>
          </p:nvSpPr>
          <p:spPr bwMode="gray">
            <a:xfrm>
              <a:off x="2367" y="1675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4" name="Rectangle 6"/>
            <p:cNvSpPr>
              <a:spLocks noChangeArrowheads="1"/>
            </p:cNvSpPr>
            <p:nvPr/>
          </p:nvSpPr>
          <p:spPr bwMode="gray">
            <a:xfrm>
              <a:off x="940" y="1673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" name="AutoShape 7"/>
            <p:cNvSpPr>
              <a:spLocks noChangeArrowheads="1"/>
            </p:cNvSpPr>
            <p:nvPr/>
          </p:nvSpPr>
          <p:spPr bwMode="gray">
            <a:xfrm>
              <a:off x="723" y="1798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2">
                    <a:gamma/>
                    <a:shade val="69804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>
                  <a:solidFill>
                    <a:schemeClr val="bg1"/>
                  </a:solidFill>
                  <a:latin typeface="Rage Italic" pitchFamily="66" charset="0"/>
                </a:rPr>
                <a:t> </a:t>
              </a:r>
              <a:r>
                <a:rPr lang="ru-RU" sz="2000">
                  <a:solidFill>
                    <a:schemeClr val="bg1"/>
                  </a:solidFill>
                  <a:latin typeface="Rage Italic" pitchFamily="66" charset="0"/>
                </a:rPr>
                <a:t>Чтобы успешно действовать в обороне, нужно развить периферическое </a:t>
              </a:r>
            </a:p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ru-RU" sz="2000">
                  <a:solidFill>
                    <a:schemeClr val="bg1"/>
                  </a:solidFill>
                  <a:latin typeface="Rage Italic" pitchFamily="66" charset="0"/>
                </a:rPr>
                <a:t>зрение, чтобы наблюдать одновременно и за соперником и за мячом</a:t>
              </a:r>
              <a:r>
                <a:rPr lang="ru-RU" sz="2000"/>
                <a:t> </a:t>
              </a:r>
              <a:endParaRPr lang="en-US" sz="2000"/>
            </a:p>
          </p:txBody>
        </p:sp>
        <p:sp>
          <p:nvSpPr>
            <p:cNvPr id="7176" name="AutoShape 8"/>
            <p:cNvSpPr>
              <a:spLocks noChangeArrowheads="1"/>
            </p:cNvSpPr>
            <p:nvPr/>
          </p:nvSpPr>
          <p:spPr bwMode="gray">
            <a:xfrm>
              <a:off x="723" y="2134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2">
                    <a:gamma/>
                    <a:shade val="5921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9216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ru-RU" sz="2000" dirty="0">
                  <a:solidFill>
                    <a:schemeClr val="bg1"/>
                  </a:solidFill>
                  <a:latin typeface="Rage Italic" pitchFamily="66" charset="0"/>
                </a:rPr>
                <a:t>Не нужно бегать по пятам за соперником. </a:t>
              </a:r>
            </a:p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ru-RU" sz="2000" dirty="0">
                  <a:solidFill>
                    <a:schemeClr val="bg1"/>
                  </a:solidFill>
                  <a:latin typeface="Rage Italic" pitchFamily="66" charset="0"/>
                </a:rPr>
                <a:t>Старайтесь находиться немного сбоку от него, со стороны своего щита</a:t>
              </a:r>
              <a:r>
                <a:rPr lang="ru-RU" dirty="0">
                  <a:solidFill>
                    <a:schemeClr val="bg1"/>
                  </a:solidFill>
                </a:rPr>
                <a:t>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7177" name="AutoShape 9"/>
            <p:cNvSpPr>
              <a:spLocks noChangeArrowheads="1"/>
            </p:cNvSpPr>
            <p:nvPr/>
          </p:nvSpPr>
          <p:spPr bwMode="gray">
            <a:xfrm>
              <a:off x="723" y="2470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2">
                    <a:gamma/>
                    <a:shade val="69804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ru-RU" sz="2000">
                  <a:solidFill>
                    <a:schemeClr val="bg1"/>
                  </a:solidFill>
                  <a:latin typeface="Rage Italic" pitchFamily="66" charset="0"/>
                </a:rPr>
                <a:t>Передвигаясь, не скрещивайте ноги, </a:t>
              </a:r>
            </a:p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ru-RU" sz="2000">
                  <a:solidFill>
                    <a:schemeClr val="bg1"/>
                  </a:solidFill>
                  <a:latin typeface="Rage Italic" pitchFamily="66" charset="0"/>
                </a:rPr>
                <a:t>пусть одна нога всегда остается впереди другой</a:t>
              </a:r>
              <a:r>
                <a:rPr lang="ru-RU"/>
                <a:t> </a:t>
              </a:r>
              <a:endParaRPr lang="en-US"/>
            </a:p>
          </p:txBody>
        </p:sp>
        <p:sp>
          <p:nvSpPr>
            <p:cNvPr id="7178" name="AutoShape 10"/>
            <p:cNvSpPr>
              <a:spLocks noChangeArrowheads="1"/>
            </p:cNvSpPr>
            <p:nvPr/>
          </p:nvSpPr>
          <p:spPr bwMode="gray">
            <a:xfrm>
              <a:off x="723" y="2806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2">
                    <a:gamma/>
                    <a:shade val="5921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9216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ru-RU" sz="2000">
                  <a:solidFill>
                    <a:schemeClr val="bg1"/>
                  </a:solidFill>
                  <a:latin typeface="Rage Italic" pitchFamily="66" charset="0"/>
                </a:rPr>
                <a:t>Не давайте сопернику проникать к корзине после броска, становитесь </a:t>
              </a:r>
            </a:p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ru-RU" sz="2000">
                  <a:solidFill>
                    <a:schemeClr val="bg1"/>
                  </a:solidFill>
                  <a:latin typeface="Rage Italic" pitchFamily="66" charset="0"/>
                </a:rPr>
                <a:t>на его пути, а потом сами стремитесь овладеть мячом при отскоке от щита</a:t>
              </a:r>
              <a:r>
                <a:rPr lang="ru-RU" b="1"/>
                <a:t> </a:t>
              </a:r>
              <a:endParaRPr lang="en-US" b="1"/>
            </a:p>
          </p:txBody>
        </p:sp>
        <p:sp>
          <p:nvSpPr>
            <p:cNvPr id="7179" name="AutoShape 11"/>
            <p:cNvSpPr>
              <a:spLocks noChangeArrowheads="1"/>
            </p:cNvSpPr>
            <p:nvPr/>
          </p:nvSpPr>
          <p:spPr bwMode="gray">
            <a:xfrm>
              <a:off x="723" y="3142"/>
              <a:ext cx="1957" cy="24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2">
                    <a:gamma/>
                    <a:shade val="69804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ru-RU" sz="2000">
                  <a:solidFill>
                    <a:schemeClr val="bg1"/>
                  </a:solidFill>
                  <a:latin typeface="Rage Italic" pitchFamily="66" charset="0"/>
                </a:rPr>
                <a:t>Отнимайте мяч не тогда, когда соперник получил его, а во время передачи. </a:t>
              </a:r>
            </a:p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ru-RU" sz="2000">
                  <a:solidFill>
                    <a:schemeClr val="bg1"/>
                  </a:solidFill>
                  <a:latin typeface="Rage Italic" pitchFamily="66" charset="0"/>
                </a:rPr>
                <a:t>Стремитесь затруднить сопернику прием передачи</a:t>
              </a:r>
              <a:r>
                <a:rPr lang="ru-RU"/>
                <a:t> </a:t>
              </a:r>
              <a:endParaRPr lang="en-US"/>
            </a:p>
          </p:txBody>
        </p:sp>
      </p:grpSp>
      <p:grpSp>
        <p:nvGrpSpPr>
          <p:cNvPr id="12291" name="Group 30"/>
          <p:cNvGrpSpPr>
            <a:grpSpLocks/>
          </p:cNvGrpSpPr>
          <p:nvPr/>
        </p:nvGrpSpPr>
        <p:grpSpPr bwMode="auto">
          <a:xfrm>
            <a:off x="1981200" y="228600"/>
            <a:ext cx="5257800" cy="619125"/>
            <a:chOff x="3623" y="1413"/>
            <a:chExt cx="1321" cy="294"/>
          </a:xfrm>
        </p:grpSpPr>
        <p:sp>
          <p:nvSpPr>
            <p:cNvPr id="7199" name="AutoShape 31"/>
            <p:cNvSpPr>
              <a:spLocks noChangeArrowheads="1"/>
            </p:cNvSpPr>
            <p:nvPr/>
          </p:nvSpPr>
          <p:spPr bwMode="gray">
            <a:xfrm>
              <a:off x="3623" y="1413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8902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9020"/>
                    <a:invGamma/>
                  </a:schemeClr>
                </a:gs>
              </a:gsLst>
              <a:lin ang="0" scaled="1"/>
            </a:gradFill>
            <a:ln w="12700">
              <a:solidFill>
                <a:schemeClr val="accent1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00" name="AutoShape 32"/>
            <p:cNvSpPr>
              <a:spLocks noChangeArrowheads="1"/>
            </p:cNvSpPr>
            <p:nvPr/>
          </p:nvSpPr>
          <p:spPr bwMode="gray">
            <a:xfrm flipH="1">
              <a:off x="4878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01" name="AutoShape 33"/>
            <p:cNvSpPr>
              <a:spLocks noChangeArrowheads="1"/>
            </p:cNvSpPr>
            <p:nvPr/>
          </p:nvSpPr>
          <p:spPr bwMode="gray">
            <a:xfrm>
              <a:off x="363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292" name="Rectangle 34"/>
          <p:cNvSpPr>
            <a:spLocks noChangeArrowheads="1"/>
          </p:cNvSpPr>
          <p:nvPr/>
        </p:nvSpPr>
        <p:spPr bwMode="auto">
          <a:xfrm>
            <a:off x="2057400" y="304800"/>
            <a:ext cx="518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tx2"/>
                </a:solidFill>
              </a:rPr>
              <a:t>Несколько советов по игре в защите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0"/>
          <p:cNvGrpSpPr>
            <a:grpSpLocks/>
          </p:cNvGrpSpPr>
          <p:nvPr/>
        </p:nvGrpSpPr>
        <p:grpSpPr bwMode="auto">
          <a:xfrm>
            <a:off x="1295400" y="304800"/>
            <a:ext cx="6846888" cy="1143000"/>
            <a:chOff x="471" y="272"/>
            <a:chExt cx="1213" cy="1539"/>
          </a:xfrm>
        </p:grpSpPr>
        <p:sp>
          <p:nvSpPr>
            <p:cNvPr id="13318" name="Oval 11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0" name="AutoShape 12"/>
            <p:cNvSpPr>
              <a:spLocks noChangeArrowheads="1"/>
            </p:cNvSpPr>
            <p:nvPr/>
          </p:nvSpPr>
          <p:spPr bwMode="ltGray">
            <a:xfrm>
              <a:off x="525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36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ПОМНИТЕ !</a:t>
              </a:r>
            </a:p>
          </p:txBody>
        </p:sp>
      </p:grpSp>
      <p:sp>
        <p:nvSpPr>
          <p:cNvPr id="17423" name="AutoShape 15"/>
          <p:cNvSpPr>
            <a:spLocks noChangeArrowheads="1"/>
          </p:cNvSpPr>
          <p:nvPr/>
        </p:nvSpPr>
        <p:spPr bwMode="gray">
          <a:xfrm>
            <a:off x="1143000" y="1752600"/>
            <a:ext cx="6858000" cy="1676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>
                  <a:gamma/>
                  <a:shade val="92157"/>
                  <a:invGamma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9215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000"/>
              <a:t>успех обороны на три четверти зависит </a:t>
            </a:r>
            <a:r>
              <a:rPr lang="ru-RU" sz="2000" i="1">
                <a:solidFill>
                  <a:srgbClr val="CC0000"/>
                </a:solidFill>
              </a:rPr>
              <a:t>от</a:t>
            </a:r>
            <a:r>
              <a:rPr lang="ru-RU" sz="2000" i="1"/>
              <a:t> </a:t>
            </a:r>
            <a:r>
              <a:rPr lang="ru-RU" sz="2000"/>
              <a:t>желания </a:t>
            </a:r>
          </a:p>
          <a:p>
            <a:pPr algn="ctr">
              <a:defRPr/>
            </a:pPr>
            <a:r>
              <a:rPr lang="ru-RU" sz="2000"/>
              <a:t>защитников сыграть удачно. Если прикладывать </a:t>
            </a:r>
          </a:p>
          <a:p>
            <a:pPr algn="ctr">
              <a:defRPr/>
            </a:pPr>
            <a:r>
              <a:rPr lang="ru-RU" sz="2000"/>
              <a:t>все усилия, то можно сдержать даже очень </a:t>
            </a:r>
          </a:p>
          <a:p>
            <a:pPr algn="ctr">
              <a:defRPr/>
            </a:pPr>
            <a:r>
              <a:rPr lang="ru-RU" sz="2000"/>
              <a:t>сильного нападающего </a:t>
            </a:r>
          </a:p>
        </p:txBody>
      </p:sp>
      <p:pic>
        <p:nvPicPr>
          <p:cNvPr id="13316" name="Picture 16" descr="clip_image001"/>
          <p:cNvPicPr>
            <a:picLocks noChangeAspect="1" noChangeArrowheads="1"/>
          </p:cNvPicPr>
          <p:nvPr/>
        </p:nvPicPr>
        <p:blipFill>
          <a:blip r:embed="rId2" cstate="print"/>
          <a:srcRect l="6007" t="3317" r="6883" b="7118"/>
          <a:stretch>
            <a:fillRect/>
          </a:stretch>
        </p:blipFill>
        <p:spPr bwMode="auto">
          <a:xfrm>
            <a:off x="1371600" y="3810000"/>
            <a:ext cx="2819400" cy="2624138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3317" name="Picture 17" descr="clip_image002"/>
          <p:cNvPicPr>
            <a:picLocks noChangeAspect="1" noChangeArrowheads="1"/>
          </p:cNvPicPr>
          <p:nvPr/>
        </p:nvPicPr>
        <p:blipFill>
          <a:blip r:embed="rId3" cstate="print"/>
          <a:srcRect l="2895" t="3101" r="7358" b="10077"/>
          <a:stretch>
            <a:fillRect/>
          </a:stretch>
        </p:blipFill>
        <p:spPr bwMode="auto">
          <a:xfrm>
            <a:off x="4724400" y="3810000"/>
            <a:ext cx="2895600" cy="2614613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gray">
          <a:xfrm>
            <a:off x="609600" y="457200"/>
            <a:ext cx="7924800" cy="5257800"/>
          </a:xfrm>
          <a:prstGeom prst="roundRect">
            <a:avLst>
              <a:gd name="adj" fmla="val 2014"/>
            </a:avLst>
          </a:prstGeom>
          <a:gradFill rotWithShape="1">
            <a:gsLst>
              <a:gs pos="0">
                <a:srgbClr val="B4C9D6"/>
              </a:gs>
              <a:gs pos="100000">
                <a:srgbClr val="D2DEE6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PerspectiveBottom"/>
            <a:lightRig rig="legacyFlat3" dir="r"/>
          </a:scene3d>
          <a:sp3d extrusionH="430200" prstMaterial="legacyMatte">
            <a:bevelT w="13500" h="13500" prst="angle"/>
            <a:bevelB w="13500" h="13500" prst="angle"/>
            <a:extrusionClr>
              <a:srgbClr val="1C1C1C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>
              <a:cs typeface="Arial" charset="0"/>
            </a:endParaRPr>
          </a:p>
        </p:txBody>
      </p:sp>
      <p:sp>
        <p:nvSpPr>
          <p:cNvPr id="14339" name="Rectangle 3" descr="Light horizontal"/>
          <p:cNvSpPr>
            <a:spLocks noChangeArrowheads="1"/>
          </p:cNvSpPr>
          <p:nvPr/>
        </p:nvSpPr>
        <p:spPr bwMode="gray">
          <a:xfrm>
            <a:off x="1066800" y="1828800"/>
            <a:ext cx="7010400" cy="3505200"/>
          </a:xfrm>
          <a:prstGeom prst="rect">
            <a:avLst/>
          </a:prstGeom>
          <a:pattFill prst="ltHorz">
            <a:fgClr>
              <a:srgbClr val="EAEAEA"/>
            </a:fgClr>
            <a:bgClr>
              <a:srgbClr val="F8F8F8"/>
            </a:bgClr>
          </a:pattFill>
          <a:ln w="9525">
            <a:noFill/>
            <a:miter lim="800000"/>
            <a:headEnd/>
            <a:tailEnd/>
          </a:ln>
          <a:effectLst>
            <a:prstShdw prst="shdw17" dist="17961" dir="13500000">
              <a:srgbClr val="8C8C8C"/>
            </a:prstShdw>
          </a:effectLst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gray">
          <a:xfrm>
            <a:off x="914400" y="685800"/>
            <a:ext cx="7339013" cy="990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4C9D6"/>
              </a:gs>
              <a:gs pos="50000">
                <a:srgbClr val="D2DEE6"/>
              </a:gs>
              <a:gs pos="100000">
                <a:srgbClr val="B4C9D6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PerspectiveBottom"/>
            <a:lightRig rig="legacyFlat3" dir="t"/>
          </a:scene3d>
          <a:sp3d extrusionH="163500" prstMaterial="legacyMatte">
            <a:bevelT w="13500" h="13500" prst="angle"/>
            <a:bevelB w="13500" h="13500" prst="angle"/>
            <a:extrusionClr>
              <a:srgbClr val="1C1C1C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>
              <a:cs typeface="Arial" charset="0"/>
            </a:endParaRPr>
          </a:p>
        </p:txBody>
      </p:sp>
      <p:grpSp>
        <p:nvGrpSpPr>
          <p:cNvPr id="14341" name="Group 12"/>
          <p:cNvGrpSpPr>
            <a:grpSpLocks/>
          </p:cNvGrpSpPr>
          <p:nvPr/>
        </p:nvGrpSpPr>
        <p:grpSpPr bwMode="auto">
          <a:xfrm>
            <a:off x="1066800" y="762000"/>
            <a:ext cx="6934200" cy="685800"/>
            <a:chOff x="657" y="2893"/>
            <a:chExt cx="1032" cy="590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folHlink">
                    <a:gamma/>
                    <a:shade val="76078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7" dist="17961" dir="13500000">
                <a:srgbClr val="615110"/>
              </a:prst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Литература:</a:t>
              </a:r>
            </a:p>
          </p:txBody>
        </p:sp>
        <p:sp>
          <p:nvSpPr>
            <p:cNvPr id="16" name="AutoShape 14"/>
            <p:cNvSpPr>
              <a:spLocks noChangeArrowheads="1"/>
            </p:cNvSpPr>
            <p:nvPr/>
          </p:nvSpPr>
          <p:spPr bwMode="gray">
            <a:xfrm>
              <a:off x="658" y="2894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7607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14342" name="Picture 11" descr="RY_circl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038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2" descr="LB_circl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057400"/>
            <a:ext cx="4572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3" descr="YG_circle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971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Rectangle 14"/>
          <p:cNvSpPr>
            <a:spLocks noChangeArrowheads="1"/>
          </p:cNvSpPr>
          <p:nvPr/>
        </p:nvSpPr>
        <p:spPr bwMode="auto">
          <a:xfrm>
            <a:off x="1676400" y="3810000"/>
            <a:ext cx="5943600" cy="925513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Нестеровский Д.И. Баскетбол: Теория и методика обучения: учеб. пособие для студентов высших учебных заведений. Москва.,«Академия», 2007.</a:t>
            </a:r>
          </a:p>
        </p:txBody>
      </p:sp>
      <p:sp>
        <p:nvSpPr>
          <p:cNvPr id="14346" name="Rectangle 15"/>
          <p:cNvSpPr>
            <a:spLocks noChangeArrowheads="1"/>
          </p:cNvSpPr>
          <p:nvPr/>
        </p:nvSpPr>
        <p:spPr bwMode="auto">
          <a:xfrm>
            <a:off x="1676400" y="1981200"/>
            <a:ext cx="5943600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Бондарь А.И. Учись играть в баскетбол – Минск: Полынья , 1986. </a:t>
            </a:r>
          </a:p>
        </p:txBody>
      </p:sp>
      <p:sp>
        <p:nvSpPr>
          <p:cNvPr id="14347" name="Rectangle 16"/>
          <p:cNvSpPr>
            <a:spLocks noChangeArrowheads="1"/>
          </p:cNvSpPr>
          <p:nvPr/>
        </p:nvSpPr>
        <p:spPr bwMode="auto">
          <a:xfrm>
            <a:off x="1676400" y="2895600"/>
            <a:ext cx="5867400" cy="650875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Кудряшов В.А., Мирошникова Р.В. Технические приемы игры в баскетбол. – Волгоград, 1984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6"/>
          <p:cNvSpPr>
            <a:spLocks noChangeArrowheads="1"/>
          </p:cNvSpPr>
          <p:nvPr/>
        </p:nvSpPr>
        <p:spPr bwMode="gray">
          <a:xfrm>
            <a:off x="838200" y="1219200"/>
            <a:ext cx="7391400" cy="5029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FFFFE1"/>
              </a:gs>
              <a:gs pos="100000">
                <a:srgbClr val="FFFF99"/>
              </a:gs>
            </a:gsLst>
            <a:lin ang="18900000" scaled="1"/>
          </a:gradFill>
          <a:ln w="190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075" name="Group 7"/>
          <p:cNvGrpSpPr>
            <a:grpSpLocks/>
          </p:cNvGrpSpPr>
          <p:nvPr/>
        </p:nvGrpSpPr>
        <p:grpSpPr bwMode="auto">
          <a:xfrm>
            <a:off x="1676400" y="457200"/>
            <a:ext cx="5562600" cy="1219200"/>
            <a:chOff x="664" y="1392"/>
            <a:chExt cx="4114" cy="480"/>
          </a:xfrm>
        </p:grpSpPr>
        <p:sp>
          <p:nvSpPr>
            <p:cNvPr id="3077" name="AutoShape 8"/>
            <p:cNvSpPr>
              <a:spLocks noChangeArrowheads="1"/>
            </p:cNvSpPr>
            <p:nvPr/>
          </p:nvSpPr>
          <p:spPr bwMode="black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60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ИНДИВИДУАЛЬНЫЕ </a:t>
              </a:r>
            </a:p>
            <a:p>
              <a:pPr algn="ctr"/>
              <a:r>
                <a:rPr lang="ru-RU" sz="260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ЗАЩИТНЫЕ  ДЕЙСТВИЯ</a:t>
              </a:r>
            </a:p>
          </p:txBody>
        </p:sp>
        <p:grpSp>
          <p:nvGrpSpPr>
            <p:cNvPr id="3078" name="Group 9"/>
            <p:cNvGrpSpPr>
              <a:grpSpLocks/>
            </p:cNvGrpSpPr>
            <p:nvPr/>
          </p:nvGrpSpPr>
          <p:grpSpPr bwMode="auto">
            <a:xfrm>
              <a:off x="664" y="1392"/>
              <a:ext cx="4110" cy="459"/>
              <a:chOff x="679" y="1392"/>
              <a:chExt cx="4054" cy="459"/>
            </a:xfrm>
          </p:grpSpPr>
          <p:sp>
            <p:nvSpPr>
              <p:cNvPr id="6154" name="AutoShape 10"/>
              <p:cNvSpPr>
                <a:spLocks noChangeArrowheads="1"/>
              </p:cNvSpPr>
              <p:nvPr/>
            </p:nvSpPr>
            <p:spPr bwMode="blackGray">
              <a:xfrm>
                <a:off x="745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34902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5" name="AutoShape 11"/>
              <p:cNvSpPr>
                <a:spLocks noChangeArrowheads="1"/>
              </p:cNvSpPr>
              <p:nvPr/>
            </p:nvSpPr>
            <p:spPr bwMode="blackGray">
              <a:xfrm>
                <a:off x="679" y="1392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38039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076" name="Rectangle 12"/>
          <p:cNvSpPr>
            <a:spLocks noChangeArrowheads="1"/>
          </p:cNvSpPr>
          <p:nvPr/>
        </p:nvSpPr>
        <p:spPr bwMode="auto">
          <a:xfrm>
            <a:off x="1143000" y="2133600"/>
            <a:ext cx="6705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/>
              <a:t>Правильное принятие решения </a:t>
            </a:r>
            <a:r>
              <a:rPr lang="ru-RU" sz="2400">
                <a:solidFill>
                  <a:srgbClr val="FF6600"/>
                </a:solidFill>
              </a:rPr>
              <a:t>каждым </a:t>
            </a:r>
            <a:r>
              <a:rPr lang="ru-RU" sz="2400"/>
              <a:t>игроком и осуществление его обеспечивают успешность действий команды. Любая ошибка защитника всегда влечет за собой либо изменение счета в пользу противника, либо дезорганизацию действий в защите. Успешность действий в защите в значительной мере зависит не только от технического мастерства, но и от уверенной и волевой игры.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4"/>
          <p:cNvSpPr>
            <a:spLocks noChangeArrowheads="1"/>
          </p:cNvSpPr>
          <p:nvPr/>
        </p:nvSpPr>
        <p:spPr bwMode="gray">
          <a:xfrm>
            <a:off x="1295400" y="4343400"/>
            <a:ext cx="6705600" cy="91440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AutoShape 5"/>
          <p:cNvSpPr>
            <a:spLocks noChangeArrowheads="1"/>
          </p:cNvSpPr>
          <p:nvPr/>
        </p:nvSpPr>
        <p:spPr bwMode="gray">
          <a:xfrm>
            <a:off x="1295400" y="3124200"/>
            <a:ext cx="6705600" cy="91440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AutoShape 6"/>
          <p:cNvSpPr>
            <a:spLocks noChangeArrowheads="1"/>
          </p:cNvSpPr>
          <p:nvPr/>
        </p:nvSpPr>
        <p:spPr bwMode="gray">
          <a:xfrm>
            <a:off x="1295400" y="5486400"/>
            <a:ext cx="6781800" cy="91440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AutoShape 10"/>
          <p:cNvSpPr>
            <a:spLocks noChangeArrowheads="1"/>
          </p:cNvSpPr>
          <p:nvPr/>
        </p:nvSpPr>
        <p:spPr bwMode="gray">
          <a:xfrm>
            <a:off x="1295400" y="1905000"/>
            <a:ext cx="6629400" cy="91440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Rectangle 12"/>
          <p:cNvSpPr>
            <a:spLocks noChangeArrowheads="1"/>
          </p:cNvSpPr>
          <p:nvPr/>
        </p:nvSpPr>
        <p:spPr bwMode="auto">
          <a:xfrm>
            <a:off x="2133600" y="1981200"/>
            <a:ext cx="480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/>
              <a:t>Не дать подопечному свободно </a:t>
            </a:r>
          </a:p>
          <a:p>
            <a:pPr algn="ctr"/>
            <a:r>
              <a:rPr lang="ru-RU" sz="1600" b="1"/>
              <a:t>получить мяч</a:t>
            </a:r>
            <a:r>
              <a:rPr lang="ru-RU" sz="2400" b="1"/>
              <a:t> </a:t>
            </a:r>
          </a:p>
        </p:txBody>
      </p:sp>
      <p:sp>
        <p:nvSpPr>
          <p:cNvPr id="4103" name="Rectangle 13"/>
          <p:cNvSpPr>
            <a:spLocks noChangeArrowheads="1"/>
          </p:cNvSpPr>
          <p:nvPr/>
        </p:nvSpPr>
        <p:spPr bwMode="auto">
          <a:xfrm>
            <a:off x="1371600" y="3124200"/>
            <a:ext cx="6477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/>
              <a:t>Если подопечный получил мяч, немедленно «связать» его действия, чтобы воспрепятствовать проведению организованного нападения</a:t>
            </a: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1371600" y="4465638"/>
            <a:ext cx="6553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600" b="1"/>
              <a:t>Принять меры к тому, чтобы отобрать мяч, усложнить применение приема, снизить его точность и надежность</a:t>
            </a:r>
            <a:r>
              <a:rPr lang="ru-RU" sz="16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4105" name="Rectangle 15"/>
          <p:cNvSpPr>
            <a:spLocks noChangeArrowheads="1"/>
          </p:cNvSpPr>
          <p:nvPr/>
        </p:nvSpPr>
        <p:spPr bwMode="auto">
          <a:xfrm>
            <a:off x="1371600" y="5486400"/>
            <a:ext cx="66294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/>
              <a:t>Всеми возможными средствами оказывать противодействие активным атакующим действиям нападающего, препятствуя точному броску в корзину</a:t>
            </a:r>
            <a:r>
              <a:rPr lang="ru-RU" b="1"/>
              <a:t> 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gray">
          <a:xfrm>
            <a:off x="914400" y="457200"/>
            <a:ext cx="7296150" cy="1066800"/>
          </a:xfrm>
          <a:prstGeom prst="roundRect">
            <a:avLst>
              <a:gd name="adj" fmla="val 35954"/>
            </a:avLst>
          </a:prstGeom>
          <a:gradFill rotWithShape="1">
            <a:gsLst>
              <a:gs pos="0">
                <a:srgbClr val="FF9900"/>
              </a:gs>
              <a:gs pos="50000">
                <a:srgbClr val="FF9900">
                  <a:gamma/>
                  <a:tint val="57255"/>
                  <a:invGamma/>
                </a:srgbClr>
              </a:gs>
              <a:gs pos="100000">
                <a:srgbClr val="FF9900"/>
              </a:gs>
            </a:gsLst>
            <a:lin ang="5400000" scaled="1"/>
          </a:gradFill>
          <a:ln w="19050">
            <a:solidFill>
              <a:srgbClr val="D27D00"/>
            </a:solidFill>
            <a:round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07" name="Rectangle 17"/>
          <p:cNvSpPr>
            <a:spLocks noChangeArrowheads="1"/>
          </p:cNvSpPr>
          <p:nvPr/>
        </p:nvSpPr>
        <p:spPr bwMode="auto">
          <a:xfrm>
            <a:off x="990600" y="528638"/>
            <a:ext cx="7010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Основными задачами индивидуальных действий в защите являются следующие: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gray">
          <a:xfrm>
            <a:off x="685800" y="762000"/>
            <a:ext cx="7772400" cy="2743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>
                  <a:gamma/>
                  <a:shade val="92157"/>
                  <a:invGamma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9215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990600" y="1219200"/>
            <a:ext cx="7086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/>
              <a:t>Чтобы осуществить решение этих задач, </a:t>
            </a:r>
            <a:r>
              <a:rPr lang="ru-RU" sz="2000">
                <a:solidFill>
                  <a:srgbClr val="FF6600"/>
                </a:solidFill>
              </a:rPr>
              <a:t>надо правильно опекать</a:t>
            </a:r>
            <a:r>
              <a:rPr lang="ru-RU" sz="2000"/>
              <a:t> противника, т. е. выбрать такое место своего расположения и применять такие действия, которые позволят бороться за овладение мячом, мешать противнику наблюдать за обстановкой и предупреждать его наиболее эффективные действия </a:t>
            </a:r>
          </a:p>
        </p:txBody>
      </p:sp>
      <p:pic>
        <p:nvPicPr>
          <p:cNvPr id="512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962400"/>
            <a:ext cx="4000500" cy="226695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2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962400"/>
            <a:ext cx="3124200" cy="22860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Freeform 4"/>
          <p:cNvSpPr>
            <a:spLocks/>
          </p:cNvSpPr>
          <p:nvPr/>
        </p:nvSpPr>
        <p:spPr bwMode="gray">
          <a:xfrm>
            <a:off x="685800" y="3352800"/>
            <a:ext cx="7607300" cy="3048000"/>
          </a:xfrm>
          <a:custGeom>
            <a:avLst/>
            <a:gdLst/>
            <a:ahLst/>
            <a:cxnLst>
              <a:cxn ang="0">
                <a:pos x="3724" y="288"/>
              </a:cxn>
              <a:cxn ang="0">
                <a:pos x="1346" y="290"/>
              </a:cxn>
              <a:cxn ang="0">
                <a:pos x="1246" y="258"/>
              </a:cxn>
              <a:cxn ang="0">
                <a:pos x="1066" y="79"/>
              </a:cxn>
              <a:cxn ang="0">
                <a:pos x="923" y="4"/>
              </a:cxn>
              <a:cxn ang="0">
                <a:pos x="103" y="4"/>
              </a:cxn>
              <a:cxn ang="0">
                <a:pos x="2" y="88"/>
              </a:cxn>
              <a:cxn ang="0">
                <a:pos x="2" y="729"/>
              </a:cxn>
              <a:cxn ang="0">
                <a:pos x="103" y="804"/>
              </a:cxn>
              <a:cxn ang="0">
                <a:pos x="3688" y="804"/>
              </a:cxn>
              <a:cxn ang="0">
                <a:pos x="3790" y="716"/>
              </a:cxn>
              <a:cxn ang="0">
                <a:pos x="3790" y="356"/>
              </a:cxn>
              <a:cxn ang="0">
                <a:pos x="3724" y="288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gamma/>
                  <a:shade val="72549"/>
                  <a:invGamma/>
                </a:srgbClr>
              </a:gs>
              <a:gs pos="50000">
                <a:srgbClr val="FFFFFF">
                  <a:alpha val="95000"/>
                </a:srgbClr>
              </a:gs>
              <a:gs pos="100000">
                <a:srgbClr val="FFFFFF">
                  <a:gamma/>
                  <a:shade val="72549"/>
                  <a:invGamma/>
                </a:srgbClr>
              </a:gs>
            </a:gsLst>
            <a:lin ang="18900000" scaled="1"/>
          </a:gradFill>
          <a:ln w="9525">
            <a:solidFill>
              <a:srgbClr val="FF660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1062038" y="3657600"/>
            <a:ext cx="1700212" cy="83185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/>
              <a:t>Держать </a:t>
            </a:r>
          </a:p>
          <a:p>
            <a:pPr algn="ctr"/>
            <a:r>
              <a:rPr lang="ru-RU" sz="2400" b="1" i="1"/>
              <a:t>игрока</a:t>
            </a:r>
          </a:p>
        </p:txBody>
      </p:sp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838200" y="4800600"/>
            <a:ext cx="7315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Это значит опекать его, пока мячом владеет другая команда. Надо постоянно находиться в непосредственной близости от подопечного и сопровождать его в пределах зоны, опасной для атаки </a:t>
            </a:r>
          </a:p>
        </p:txBody>
      </p:sp>
      <p:pic>
        <p:nvPicPr>
          <p:cNvPr id="6149" name="Picture 7" descr="clip_image006"/>
          <p:cNvPicPr>
            <a:picLocks noChangeAspect="1" noChangeArrowheads="1"/>
          </p:cNvPicPr>
          <p:nvPr/>
        </p:nvPicPr>
        <p:blipFill>
          <a:blip r:embed="rId2" cstate="print">
            <a:lum bright="94000" contrast="100000"/>
          </a:blip>
          <a:srcRect l="6250" t="4445" r="6250" b="4445"/>
          <a:stretch>
            <a:fillRect/>
          </a:stretch>
        </p:blipFill>
        <p:spPr bwMode="auto">
          <a:xfrm>
            <a:off x="3657600" y="838200"/>
            <a:ext cx="2057400" cy="2819400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6150" name="Picture 8" descr="clip_image008"/>
          <p:cNvPicPr>
            <a:picLocks noChangeAspect="1" noChangeArrowheads="1"/>
          </p:cNvPicPr>
          <p:nvPr/>
        </p:nvPicPr>
        <p:blipFill>
          <a:blip r:embed="rId3" cstate="print"/>
          <a:srcRect l="8459" t="7643" r="21088" b="8281"/>
          <a:stretch>
            <a:fillRect/>
          </a:stretch>
        </p:blipFill>
        <p:spPr bwMode="auto">
          <a:xfrm>
            <a:off x="6019800" y="838200"/>
            <a:ext cx="2057400" cy="2819400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6151" name="Picture 14" descr="clip_image003"/>
          <p:cNvPicPr>
            <a:picLocks noChangeAspect="1" noChangeArrowheads="1"/>
          </p:cNvPicPr>
          <p:nvPr/>
        </p:nvPicPr>
        <p:blipFill>
          <a:blip r:embed="rId4" cstate="print"/>
          <a:srcRect l="5884" t="7373" r="11765" b="11520"/>
          <a:stretch>
            <a:fillRect/>
          </a:stretch>
        </p:blipFill>
        <p:spPr bwMode="auto">
          <a:xfrm>
            <a:off x="685800" y="838200"/>
            <a:ext cx="2667000" cy="2095500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Freeform 10"/>
          <p:cNvSpPr>
            <a:spLocks/>
          </p:cNvSpPr>
          <p:nvPr/>
        </p:nvSpPr>
        <p:spPr bwMode="gray">
          <a:xfrm>
            <a:off x="609600" y="2667000"/>
            <a:ext cx="7607300" cy="3810000"/>
          </a:xfrm>
          <a:custGeom>
            <a:avLst/>
            <a:gdLst/>
            <a:ahLst/>
            <a:cxnLst>
              <a:cxn ang="0">
                <a:pos x="3724" y="288"/>
              </a:cxn>
              <a:cxn ang="0">
                <a:pos x="1346" y="290"/>
              </a:cxn>
              <a:cxn ang="0">
                <a:pos x="1246" y="258"/>
              </a:cxn>
              <a:cxn ang="0">
                <a:pos x="1066" y="79"/>
              </a:cxn>
              <a:cxn ang="0">
                <a:pos x="923" y="4"/>
              </a:cxn>
              <a:cxn ang="0">
                <a:pos x="103" y="4"/>
              </a:cxn>
              <a:cxn ang="0">
                <a:pos x="2" y="88"/>
              </a:cxn>
              <a:cxn ang="0">
                <a:pos x="2" y="729"/>
              </a:cxn>
              <a:cxn ang="0">
                <a:pos x="103" y="804"/>
              </a:cxn>
              <a:cxn ang="0">
                <a:pos x="3688" y="804"/>
              </a:cxn>
              <a:cxn ang="0">
                <a:pos x="3790" y="716"/>
              </a:cxn>
              <a:cxn ang="0">
                <a:pos x="3790" y="356"/>
              </a:cxn>
              <a:cxn ang="0">
                <a:pos x="3724" y="288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gamma/>
                  <a:shade val="72549"/>
                  <a:invGamma/>
                </a:srgbClr>
              </a:gs>
              <a:gs pos="50000">
                <a:srgbClr val="FFFFFF">
                  <a:alpha val="95000"/>
                </a:srgbClr>
              </a:gs>
              <a:gs pos="100000">
                <a:srgbClr val="FFFFFF">
                  <a:gamma/>
                  <a:shade val="72549"/>
                  <a:invGamma/>
                </a:srgbClr>
              </a:gs>
            </a:gsLst>
            <a:lin ang="18900000" scaled="1"/>
          </a:gradFill>
          <a:ln w="9525">
            <a:solidFill>
              <a:srgbClr val="FF660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171" name="Rectangle 11"/>
          <p:cNvSpPr>
            <a:spLocks noChangeArrowheads="1"/>
          </p:cNvSpPr>
          <p:nvPr/>
        </p:nvSpPr>
        <p:spPr bwMode="auto">
          <a:xfrm>
            <a:off x="909638" y="2890838"/>
            <a:ext cx="1538287" cy="83185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 i="1"/>
              <a:t>Выбор </a:t>
            </a:r>
          </a:p>
          <a:p>
            <a:pPr algn="ctr"/>
            <a:r>
              <a:rPr lang="ru-RU" sz="2400" b="1" i="1"/>
              <a:t>позиции</a:t>
            </a:r>
            <a:r>
              <a:rPr lang="ru-RU"/>
              <a:t> </a:t>
            </a:r>
          </a:p>
        </p:txBody>
      </p:sp>
      <p:sp>
        <p:nvSpPr>
          <p:cNvPr id="7172" name="Rectangle 12"/>
          <p:cNvSpPr>
            <a:spLocks noChangeArrowheads="1"/>
          </p:cNvSpPr>
          <p:nvPr/>
        </p:nvSpPr>
        <p:spPr bwMode="auto">
          <a:xfrm>
            <a:off x="685800" y="4114800"/>
            <a:ext cx="73914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/>
              <a:t>Это решающий фактор успешных действий защитника. Позиция в защите должна позволять постоянное ведение наблюдения за подопечным, мячом и расположением других игроков. Обеспечивать ликвидацию возможности прохода нападающего к щиту кратчайшим путем, а в случае неудачи обеспечить возможность быстро отступить назад и вновь занять выгодную позицию.</a:t>
            </a:r>
          </a:p>
        </p:txBody>
      </p:sp>
      <p:pic>
        <p:nvPicPr>
          <p:cNvPr id="7173" name="Picture 13" descr="clip_image007"/>
          <p:cNvPicPr>
            <a:picLocks noChangeAspect="1" noChangeArrowheads="1"/>
          </p:cNvPicPr>
          <p:nvPr/>
        </p:nvPicPr>
        <p:blipFill>
          <a:blip r:embed="rId2" cstate="print"/>
          <a:srcRect l="5066" t="4445" r="8812" b="8888"/>
          <a:stretch>
            <a:fillRect/>
          </a:stretch>
        </p:blipFill>
        <p:spPr bwMode="auto">
          <a:xfrm>
            <a:off x="762000" y="381000"/>
            <a:ext cx="1858963" cy="21336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7174" name="Picture 14" descr="clip_image005"/>
          <p:cNvPicPr>
            <a:picLocks noChangeAspect="1" noChangeArrowheads="1"/>
          </p:cNvPicPr>
          <p:nvPr/>
        </p:nvPicPr>
        <p:blipFill>
          <a:blip r:embed="rId3" cstate="print"/>
          <a:srcRect l="5948" t="4878" r="4832" b="4878"/>
          <a:stretch>
            <a:fillRect/>
          </a:stretch>
        </p:blipFill>
        <p:spPr bwMode="auto">
          <a:xfrm>
            <a:off x="3276600" y="381000"/>
            <a:ext cx="2346325" cy="28956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7175" name="Picture 15" descr="clip_image010"/>
          <p:cNvPicPr>
            <a:picLocks noChangeAspect="1" noChangeArrowheads="1"/>
          </p:cNvPicPr>
          <p:nvPr/>
        </p:nvPicPr>
        <p:blipFill>
          <a:blip r:embed="rId4" cstate="print"/>
          <a:srcRect l="8060" t="5882" r="11336" b="11765"/>
          <a:stretch>
            <a:fillRect/>
          </a:stretch>
        </p:blipFill>
        <p:spPr bwMode="auto">
          <a:xfrm>
            <a:off x="6019800" y="381000"/>
            <a:ext cx="2068513" cy="28956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Freeform 4"/>
          <p:cNvSpPr>
            <a:spLocks/>
          </p:cNvSpPr>
          <p:nvPr/>
        </p:nvSpPr>
        <p:spPr bwMode="gray">
          <a:xfrm>
            <a:off x="762000" y="3276600"/>
            <a:ext cx="7607300" cy="3124200"/>
          </a:xfrm>
          <a:custGeom>
            <a:avLst/>
            <a:gdLst/>
            <a:ahLst/>
            <a:cxnLst>
              <a:cxn ang="0">
                <a:pos x="3724" y="288"/>
              </a:cxn>
              <a:cxn ang="0">
                <a:pos x="1346" y="290"/>
              </a:cxn>
              <a:cxn ang="0">
                <a:pos x="1246" y="258"/>
              </a:cxn>
              <a:cxn ang="0">
                <a:pos x="1066" y="79"/>
              </a:cxn>
              <a:cxn ang="0">
                <a:pos x="923" y="4"/>
              </a:cxn>
              <a:cxn ang="0">
                <a:pos x="103" y="4"/>
              </a:cxn>
              <a:cxn ang="0">
                <a:pos x="2" y="88"/>
              </a:cxn>
              <a:cxn ang="0">
                <a:pos x="2" y="729"/>
              </a:cxn>
              <a:cxn ang="0">
                <a:pos x="103" y="804"/>
              </a:cxn>
              <a:cxn ang="0">
                <a:pos x="3688" y="804"/>
              </a:cxn>
              <a:cxn ang="0">
                <a:pos x="3790" y="716"/>
              </a:cxn>
              <a:cxn ang="0">
                <a:pos x="3790" y="356"/>
              </a:cxn>
              <a:cxn ang="0">
                <a:pos x="3724" y="288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gamma/>
                  <a:shade val="72549"/>
                  <a:invGamma/>
                </a:srgbClr>
              </a:gs>
              <a:gs pos="50000">
                <a:srgbClr val="FFFFFF">
                  <a:alpha val="95000"/>
                </a:srgbClr>
              </a:gs>
              <a:gs pos="100000">
                <a:srgbClr val="FFFFFF">
                  <a:gamma/>
                  <a:shade val="72549"/>
                  <a:invGamma/>
                </a:srgbClr>
              </a:gs>
            </a:gsLst>
            <a:lin ang="18900000" scaled="1"/>
          </a:gradFill>
          <a:ln w="9525">
            <a:solidFill>
              <a:srgbClr val="FF660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914400" y="3429000"/>
            <a:ext cx="1752600" cy="1196975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i="1"/>
              <a:t>Опека игрока без мяча</a:t>
            </a:r>
            <a:r>
              <a:rPr lang="ru-RU" b="1"/>
              <a:t> </a:t>
            </a: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914400" y="4740275"/>
            <a:ext cx="7315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/>
              <a:t>Основное внимание защитника должно быть направлено на то, чтобы подопечный не мог выйти на удобную позицию для взаимодействий и не получил мяча. В случае если мяч направлен подопечному, надо его перехватить.</a:t>
            </a:r>
          </a:p>
        </p:txBody>
      </p:sp>
      <p:pic>
        <p:nvPicPr>
          <p:cNvPr id="8197" name="Picture 7" descr="clip_image011"/>
          <p:cNvPicPr>
            <a:picLocks noChangeAspect="1" noChangeArrowheads="1"/>
          </p:cNvPicPr>
          <p:nvPr/>
        </p:nvPicPr>
        <p:blipFill>
          <a:blip r:embed="rId2" cstate="print"/>
          <a:srcRect l="5550" t="4762" r="8440" b="7143"/>
          <a:stretch>
            <a:fillRect/>
          </a:stretch>
        </p:blipFill>
        <p:spPr bwMode="auto">
          <a:xfrm>
            <a:off x="3581400" y="762000"/>
            <a:ext cx="2171700" cy="25908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8198" name="Picture 8" descr="clip_image012"/>
          <p:cNvPicPr>
            <a:picLocks noChangeAspect="1" noChangeArrowheads="1"/>
          </p:cNvPicPr>
          <p:nvPr/>
        </p:nvPicPr>
        <p:blipFill>
          <a:blip r:embed="rId3" cstate="print"/>
          <a:srcRect l="4340" t="7143" r="4521" b="3572"/>
          <a:stretch>
            <a:fillRect/>
          </a:stretch>
        </p:blipFill>
        <p:spPr bwMode="auto">
          <a:xfrm>
            <a:off x="6019800" y="762000"/>
            <a:ext cx="2176463" cy="2590800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8199" name="Picture 9" descr="clip_image004"/>
          <p:cNvPicPr>
            <a:picLocks noChangeAspect="1" noChangeArrowheads="1"/>
          </p:cNvPicPr>
          <p:nvPr/>
        </p:nvPicPr>
        <p:blipFill>
          <a:blip r:embed="rId4" cstate="print"/>
          <a:srcRect l="5128" t="5885" r="7692" b="8768"/>
          <a:stretch>
            <a:fillRect/>
          </a:stretch>
        </p:blipFill>
        <p:spPr bwMode="auto">
          <a:xfrm>
            <a:off x="762000" y="762000"/>
            <a:ext cx="2438400" cy="2079625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AutoShape 4"/>
          <p:cNvSpPr>
            <a:spLocks noChangeArrowheads="1"/>
          </p:cNvSpPr>
          <p:nvPr/>
        </p:nvSpPr>
        <p:spPr bwMode="gray">
          <a:xfrm>
            <a:off x="533400" y="2286000"/>
            <a:ext cx="3657600" cy="3962400"/>
          </a:xfrm>
          <a:prstGeom prst="roundRect">
            <a:avLst>
              <a:gd name="adj" fmla="val 9616"/>
            </a:avLst>
          </a:prstGeom>
          <a:gradFill rotWithShape="1">
            <a:gsLst>
              <a:gs pos="0">
                <a:srgbClr val="DDDDDD">
                  <a:gamma/>
                  <a:tint val="28627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28575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gray">
          <a:xfrm>
            <a:off x="4800600" y="2286000"/>
            <a:ext cx="3657600" cy="3962400"/>
          </a:xfrm>
          <a:prstGeom prst="roundRect">
            <a:avLst>
              <a:gd name="adj" fmla="val 9616"/>
            </a:avLst>
          </a:prstGeom>
          <a:gradFill rotWithShape="1">
            <a:gsLst>
              <a:gs pos="0">
                <a:srgbClr val="DDDDDD">
                  <a:gamma/>
                  <a:tint val="28627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28575">
            <a:solidFill>
              <a:schemeClr val="folHlink"/>
            </a:solidFill>
            <a:round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gray">
          <a:xfrm>
            <a:off x="1143000" y="1752600"/>
            <a:ext cx="2438400" cy="766763"/>
          </a:xfrm>
          <a:prstGeom prst="roundRect">
            <a:avLst>
              <a:gd name="adj" fmla="val 20903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lin ang="5400000" scaled="1"/>
          </a:gradFill>
          <a:ln w="19050">
            <a:solidFill>
              <a:schemeClr val="accent2"/>
            </a:solidFill>
            <a:round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u="sng">
                <a:solidFill>
                  <a:schemeClr val="bg1"/>
                </a:solidFill>
              </a:rPr>
              <a:t>«на игрока»</a:t>
            </a:r>
            <a:r>
              <a:rPr lang="ru-RU"/>
              <a:t> </a:t>
            </a:r>
          </a:p>
        </p:txBody>
      </p:sp>
      <p:sp>
        <p:nvSpPr>
          <p:cNvPr id="10253" name="AutoShape 13"/>
          <p:cNvSpPr>
            <a:spLocks noChangeArrowheads="1"/>
          </p:cNvSpPr>
          <p:nvPr/>
        </p:nvSpPr>
        <p:spPr bwMode="gray">
          <a:xfrm>
            <a:off x="5410200" y="1752600"/>
            <a:ext cx="2590800" cy="746125"/>
          </a:xfrm>
          <a:prstGeom prst="roundRect">
            <a:avLst>
              <a:gd name="adj" fmla="val 20903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6667"/>
                  <a:invGamma/>
                </a:schemeClr>
              </a:gs>
            </a:gsLst>
            <a:lin ang="5400000" scaled="1"/>
          </a:gradFill>
          <a:ln w="19050">
            <a:solidFill>
              <a:schemeClr val="folHlink"/>
            </a:solidFill>
            <a:round/>
            <a:headEnd/>
            <a:tailEnd/>
          </a:ln>
          <a:effectLst>
            <a:outerShdw dist="25400" dir="54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u="sng">
                <a:solidFill>
                  <a:schemeClr val="bg1"/>
                </a:solidFill>
              </a:rPr>
              <a:t>«на мяч»</a:t>
            </a:r>
            <a:r>
              <a:rPr lang="ru-RU"/>
              <a:t> </a:t>
            </a:r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gray">
          <a:xfrm>
            <a:off x="1143000" y="381000"/>
            <a:ext cx="6858000" cy="11318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>
                  <a:gamma/>
                  <a:shade val="92157"/>
                  <a:invGamma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9215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  <a:headEnd/>
            <a:tailE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/>
              <a:t>Держать игрока можно двумя способами:</a:t>
            </a:r>
          </a:p>
          <a:p>
            <a:pPr algn="ctr">
              <a:defRPr/>
            </a:pPr>
            <a:r>
              <a:rPr lang="ru-RU" sz="2400">
                <a:solidFill>
                  <a:srgbClr val="CC0000"/>
                </a:solidFill>
              </a:rPr>
              <a:t> «на игрока» и «на мяч» </a:t>
            </a:r>
          </a:p>
        </p:txBody>
      </p:sp>
      <p:sp>
        <p:nvSpPr>
          <p:cNvPr id="9223" name="Rectangle 16"/>
          <p:cNvSpPr>
            <a:spLocks noChangeArrowheads="1"/>
          </p:cNvSpPr>
          <p:nvPr/>
        </p:nvSpPr>
        <p:spPr bwMode="auto">
          <a:xfrm>
            <a:off x="685800" y="2667000"/>
            <a:ext cx="33528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/>
              <a:t>Держание «на игрока» заключается в том, </a:t>
            </a:r>
          </a:p>
          <a:p>
            <a:pPr algn="ctr"/>
            <a:r>
              <a:rPr lang="ru-RU" sz="2000"/>
              <a:t>что защитник начинает бороться с противником только после того, </a:t>
            </a:r>
          </a:p>
          <a:p>
            <a:pPr algn="ctr"/>
            <a:r>
              <a:rPr lang="ru-RU" sz="2000"/>
              <a:t>как тот получит мяч. </a:t>
            </a:r>
          </a:p>
          <a:p>
            <a:pPr algn="ctr"/>
            <a:r>
              <a:rPr lang="ru-RU" sz="2000"/>
              <a:t>Защитник оказывает противодействие приемам, которые пытается проводить нападающий </a:t>
            </a:r>
          </a:p>
        </p:txBody>
      </p:sp>
      <p:sp>
        <p:nvSpPr>
          <p:cNvPr id="9224" name="Rectangle 17"/>
          <p:cNvSpPr>
            <a:spLocks noChangeArrowheads="1"/>
          </p:cNvSpPr>
          <p:nvPr/>
        </p:nvSpPr>
        <p:spPr bwMode="auto">
          <a:xfrm>
            <a:off x="5029200" y="2667000"/>
            <a:ext cx="32004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/>
              <a:t>При держание «на мяч» защитник вступает в борьбу до получения мяча подопечным. Располагаясь несколько сбоку или впереди противника, защитник не дает ему возможности получить мяч.</a:t>
            </a:r>
            <a:r>
              <a:rPr lang="ru-RU"/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4"/>
          <p:cNvSpPr>
            <a:spLocks noChangeArrowheads="1"/>
          </p:cNvSpPr>
          <p:nvPr/>
        </p:nvSpPr>
        <p:spPr bwMode="gray">
          <a:xfrm>
            <a:off x="609600" y="609600"/>
            <a:ext cx="8001000" cy="1524000"/>
          </a:xfrm>
          <a:prstGeom prst="roundRect">
            <a:avLst>
              <a:gd name="adj" fmla="val 50000"/>
            </a:avLst>
          </a:prstGeom>
          <a:solidFill>
            <a:srgbClr val="FEFEFE">
              <a:alpha val="92155"/>
            </a:srgbClr>
          </a:solidFill>
          <a:ln w="38100" algn="ctr">
            <a:solidFill>
              <a:srgbClr val="3366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CC0000"/>
                </a:solidFill>
              </a:rPr>
              <a:t>Действуя в защите, надо постоянно помнить, </a:t>
            </a:r>
          </a:p>
          <a:p>
            <a:pPr algn="ctr"/>
            <a:r>
              <a:rPr lang="ru-RU" sz="2400">
                <a:solidFill>
                  <a:srgbClr val="CC0000"/>
                </a:solidFill>
              </a:rPr>
              <a:t>что игрок без мяча имеет больше возможностей</a:t>
            </a:r>
          </a:p>
          <a:p>
            <a:pPr algn="ctr"/>
            <a:r>
              <a:rPr lang="ru-RU" sz="2400">
                <a:solidFill>
                  <a:srgbClr val="CC0000"/>
                </a:solidFill>
              </a:rPr>
              <a:t> для маневра и именно этим он очень опасен.</a:t>
            </a:r>
          </a:p>
        </p:txBody>
      </p:sp>
      <p:sp>
        <p:nvSpPr>
          <p:cNvPr id="10243" name="AutoShape 6"/>
          <p:cNvSpPr>
            <a:spLocks noChangeArrowheads="1"/>
          </p:cNvSpPr>
          <p:nvPr/>
        </p:nvSpPr>
        <p:spPr bwMode="gray">
          <a:xfrm>
            <a:off x="2286000" y="2286000"/>
            <a:ext cx="4572000" cy="1219200"/>
          </a:xfrm>
          <a:prstGeom prst="downArrow">
            <a:avLst>
              <a:gd name="adj1" fmla="val 49861"/>
              <a:gd name="adj2" fmla="val 53847"/>
            </a:avLst>
          </a:prstGeom>
          <a:solidFill>
            <a:schemeClr val="bg2">
              <a:alpha val="90979"/>
            </a:schemeClr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gray">
          <a:xfrm>
            <a:off x="762000" y="3733800"/>
            <a:ext cx="7696200" cy="1828800"/>
          </a:xfrm>
          <a:prstGeom prst="roundRect">
            <a:avLst>
              <a:gd name="adj" fmla="val 11921"/>
            </a:avLst>
          </a:prstGeom>
          <a:solidFill>
            <a:srgbClr val="02AED0"/>
          </a:solidFill>
          <a:ln w="25400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  <a:p>
            <a:pPr algn="ctr">
              <a:defRPr/>
            </a:pPr>
            <a:endParaRPr lang="ru-RU"/>
          </a:p>
        </p:txBody>
      </p: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1066800" y="3810000"/>
            <a:ext cx="7086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chemeClr val="tx2"/>
                </a:solidFill>
              </a:rPr>
              <a:t>Применяя против него приемы держания, надо стремиться к тому, чтобы остановить его передвижения в опасную зону или направить в глубь площадки, или к боковым линиям.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681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Светлана Рыжкова</dc:creator>
  <cp:lastModifiedBy>Светлана Рыжкова</cp:lastModifiedBy>
  <cp:revision>15</cp:revision>
  <cp:lastPrinted>1601-01-01T00:00:00Z</cp:lastPrinted>
  <dcterms:created xsi:type="dcterms:W3CDTF">1601-01-01T00:00:00Z</dcterms:created>
  <dcterms:modified xsi:type="dcterms:W3CDTF">2021-05-31T18:08:56Z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