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sldIdLst>
    <p:sldId id="267" r:id="rId2"/>
    <p:sldId id="272" r:id="rId3"/>
    <p:sldId id="273" r:id="rId4"/>
    <p:sldId id="266" r:id="rId5"/>
    <p:sldId id="259" r:id="rId6"/>
    <p:sldId id="274" r:id="rId7"/>
    <p:sldId id="275" r:id="rId8"/>
    <p:sldId id="268" r:id="rId9"/>
    <p:sldId id="256" r:id="rId10"/>
    <p:sldId id="257" r:id="rId11"/>
    <p:sldId id="262" r:id="rId12"/>
    <p:sldId id="276" r:id="rId13"/>
    <p:sldId id="258" r:id="rId14"/>
    <p:sldId id="277" r:id="rId15"/>
    <p:sldId id="269" r:id="rId16"/>
    <p:sldId id="271" r:id="rId17"/>
    <p:sldId id="260" r:id="rId18"/>
    <p:sldId id="265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6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05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645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585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159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13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241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988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83825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68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251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198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991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445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193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901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7798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639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447A499-045B-49CD-8F8F-7C32331DBAC5}" type="datetimeFigureOut">
              <a:rPr lang="ru-RU" smtClean="0"/>
              <a:pPr/>
              <a:t>28.09.2020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03AF8B7-41B1-44B0-B183-C9358FA9A1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09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  <p:sldLayoutId id="21474838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5576" y="2060154"/>
            <a:ext cx="91712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>
                <a:solidFill>
                  <a:schemeClr val="accent2">
                    <a:lumMod val="50000"/>
                  </a:schemeClr>
                </a:solidFill>
              </a:rPr>
              <a:t>Рус төркемнәренең 5-9нчы сыйныфларында олимпиада биремнәрен чишү.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70284" y="4527933"/>
            <a:ext cx="378980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dirty="0" smtClean="0">
                <a:solidFill>
                  <a:schemeClr val="accent2">
                    <a:lumMod val="50000"/>
                  </a:schemeClr>
                </a:solidFill>
              </a:rPr>
              <a:t>10нчы мәктәпнең </a:t>
            </a:r>
          </a:p>
          <a:p>
            <a:r>
              <a:rPr lang="tt-RU" sz="2000" b="1" dirty="0" smtClean="0">
                <a:solidFill>
                  <a:schemeClr val="accent2">
                    <a:lumMod val="50000"/>
                  </a:schemeClr>
                </a:solidFill>
              </a:rPr>
              <a:t>1нче категорияле </a:t>
            </a:r>
          </a:p>
          <a:p>
            <a:r>
              <a:rPr lang="tt-RU" sz="2000" b="1" dirty="0" smtClean="0">
                <a:solidFill>
                  <a:schemeClr val="accent2">
                    <a:lumMod val="50000"/>
                  </a:schemeClr>
                </a:solidFill>
              </a:rPr>
              <a:t>татар теле һәм әдәбияты укытучысы </a:t>
            </a:r>
          </a:p>
          <a:p>
            <a:r>
              <a:rPr lang="tt-RU" sz="2000" b="1" dirty="0" smtClean="0">
                <a:solidFill>
                  <a:schemeClr val="accent2">
                    <a:lumMod val="50000"/>
                  </a:schemeClr>
                </a:solidFill>
              </a:rPr>
              <a:t>Никитина Альбина Егор кызы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05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77900" y="1090670"/>
            <a:ext cx="22033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ирәк </a:t>
            </a:r>
          </a:p>
          <a:p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т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иеш</a:t>
            </a:r>
          </a:p>
          <a:p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я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рый</a:t>
            </a:r>
          </a:p>
          <a:p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я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рамый</a:t>
            </a:r>
          </a:p>
          <a:p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м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өмкин</a:t>
            </a:r>
            <a:r>
              <a:rPr lang="tt-RU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endParaRPr lang="ru-RU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35566" y="1894901"/>
            <a:ext cx="3132589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tt-RU" sz="4400" b="1" dirty="0" smtClean="0">
                <a:ln/>
                <a:solidFill>
                  <a:srgbClr val="FF0000"/>
                </a:solidFill>
              </a:rPr>
              <a:t>инфинитив</a:t>
            </a:r>
            <a:endParaRPr lang="ru-RU" sz="4400" b="1" dirty="0">
              <a:ln/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22024" y="4021157"/>
            <a:ext cx="101245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>
                <a:solidFill>
                  <a:srgbClr val="7030A0"/>
                </a:solidFill>
              </a:rPr>
              <a:t>Миңа китап </a:t>
            </a:r>
            <a:r>
              <a:rPr lang="tt-RU" sz="3200" b="1" i="1" dirty="0" smtClean="0">
                <a:solidFill>
                  <a:srgbClr val="FF0000"/>
                </a:solidFill>
              </a:rPr>
              <a:t>алырга</a:t>
            </a:r>
            <a:r>
              <a:rPr lang="tt-RU" sz="3200" b="1" dirty="0" smtClean="0">
                <a:solidFill>
                  <a:srgbClr val="7030A0"/>
                </a:solidFill>
              </a:rPr>
              <a:t> кирәк. Мин китап </a:t>
            </a:r>
            <a:r>
              <a:rPr lang="tt-RU" sz="3200" b="1" i="1" dirty="0" smtClean="0">
                <a:solidFill>
                  <a:srgbClr val="FF0000"/>
                </a:solidFill>
              </a:rPr>
              <a:t>укырга</a:t>
            </a:r>
            <a:r>
              <a:rPr lang="tt-RU" sz="3200" b="1" dirty="0" smtClean="0">
                <a:solidFill>
                  <a:srgbClr val="7030A0"/>
                </a:solidFill>
              </a:rPr>
              <a:t> тиеш. </a:t>
            </a:r>
          </a:p>
          <a:p>
            <a:r>
              <a:rPr lang="tt-RU" sz="3200" b="1" dirty="0" smtClean="0">
                <a:solidFill>
                  <a:srgbClr val="7030A0"/>
                </a:solidFill>
              </a:rPr>
              <a:t>Миңа мәктәпкә </a:t>
            </a:r>
            <a:r>
              <a:rPr lang="tt-RU" sz="3200" b="1" i="1" dirty="0" smtClean="0">
                <a:solidFill>
                  <a:srgbClr val="FF0000"/>
                </a:solidFill>
              </a:rPr>
              <a:t>барырга</a:t>
            </a:r>
            <a:r>
              <a:rPr lang="tt-RU" sz="3200" b="1" dirty="0" smtClean="0">
                <a:solidFill>
                  <a:srgbClr val="7030A0"/>
                </a:solidFill>
              </a:rPr>
              <a:t> ярый. Миңа икеле </a:t>
            </a:r>
            <a:r>
              <a:rPr lang="tt-RU" sz="3200" b="1" i="1" dirty="0" smtClean="0">
                <a:solidFill>
                  <a:srgbClr val="FF0000"/>
                </a:solidFill>
              </a:rPr>
              <a:t>алырга</a:t>
            </a:r>
            <a:r>
              <a:rPr lang="tt-RU" sz="3200" b="1" dirty="0" smtClean="0">
                <a:solidFill>
                  <a:srgbClr val="7030A0"/>
                </a:solidFill>
              </a:rPr>
              <a:t> ярамый. Сыйныфка </a:t>
            </a:r>
            <a:r>
              <a:rPr lang="tt-RU" sz="3200" b="1" i="1" dirty="0" smtClean="0">
                <a:solidFill>
                  <a:srgbClr val="FF0000"/>
                </a:solidFill>
              </a:rPr>
              <a:t>керергә</a:t>
            </a:r>
            <a:r>
              <a:rPr lang="tt-RU" sz="3200" b="1" dirty="0" smtClean="0">
                <a:solidFill>
                  <a:srgbClr val="7030A0"/>
                </a:solidFill>
              </a:rPr>
              <a:t> мөмкин.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73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03354" y="1129496"/>
            <a:ext cx="581690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Тәрбия – тәрбия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че </a:t>
            </a:r>
          </a:p>
          <a:p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Тел – тел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че</a:t>
            </a:r>
          </a:p>
          <a:p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Укыту – укыту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чы</a:t>
            </a:r>
          </a:p>
          <a:p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Тарих – тарих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чы</a:t>
            </a:r>
          </a:p>
          <a:p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Урман – урман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чы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Дәрес – дәрес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лек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Сыйныф – сыйныф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таш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Матур -  матур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лык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Шат – шат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лык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Сүз – сүз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лек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145753" y="1002536"/>
            <a:ext cx="1949987" cy="201608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 </a:t>
            </a:r>
            <a:r>
              <a:rPr lang="ru-RU" sz="3600" b="1" dirty="0" smtClean="0"/>
              <a:t>-</a:t>
            </a:r>
            <a:r>
              <a:rPr lang="ru-RU" sz="3600" b="1" dirty="0" err="1" smtClean="0"/>
              <a:t>чы</a:t>
            </a:r>
            <a:endParaRPr lang="ru-RU" sz="3600" b="1" dirty="0" smtClean="0"/>
          </a:p>
          <a:p>
            <a:pPr algn="ctr"/>
            <a:r>
              <a:rPr lang="ru-RU" sz="3600" b="1" dirty="0" smtClean="0"/>
              <a:t>-че</a:t>
            </a:r>
            <a:endParaRPr lang="ru-RU" sz="3600" b="1" dirty="0"/>
          </a:p>
        </p:txBody>
      </p:sp>
      <p:sp>
        <p:nvSpPr>
          <p:cNvPr id="5" name="Овал 4"/>
          <p:cNvSpPr/>
          <p:nvPr/>
        </p:nvSpPr>
        <p:spPr>
          <a:xfrm>
            <a:off x="2677099" y="2357610"/>
            <a:ext cx="1927605" cy="20987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white"/>
                </a:solidFill>
              </a:rPr>
              <a:t>– </a:t>
            </a:r>
            <a:r>
              <a:rPr lang="ru-RU" sz="2400" b="1" dirty="0" smtClean="0"/>
              <a:t>даш </a:t>
            </a:r>
          </a:p>
          <a:p>
            <a:pPr algn="ctr"/>
            <a:r>
              <a:rPr lang="ru-RU" sz="2400" b="1" dirty="0" smtClean="0"/>
              <a:t>–д</a:t>
            </a:r>
            <a:r>
              <a:rPr lang="tt-RU" sz="2400" b="1" dirty="0" smtClean="0"/>
              <a:t>әш </a:t>
            </a:r>
          </a:p>
          <a:p>
            <a:pPr algn="ctr"/>
            <a:r>
              <a:rPr lang="tt-RU" sz="2400" b="1" dirty="0" smtClean="0"/>
              <a:t>–таш </a:t>
            </a:r>
          </a:p>
          <a:p>
            <a:pPr algn="ctr"/>
            <a:r>
              <a:rPr lang="tt-RU" sz="2400" b="1" dirty="0" smtClean="0"/>
              <a:t>–тәш</a:t>
            </a:r>
            <a:r>
              <a:rPr lang="tt-RU" b="1" dirty="0" smtClean="0"/>
              <a:t> </a:t>
            </a: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>
            <a:off x="694064" y="3211150"/>
            <a:ext cx="1983035" cy="207117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-лык -лек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32455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0229" y="420914"/>
            <a:ext cx="1075508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4.Составь и запиши диалог, используя текст.</a:t>
            </a:r>
          </a:p>
          <a:p>
            <a:r>
              <a:rPr lang="ru-RU" sz="3200" b="1" dirty="0" err="1" smtClean="0">
                <a:solidFill>
                  <a:srgbClr val="002060"/>
                </a:solidFill>
              </a:rPr>
              <a:t>Ак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</a:rPr>
              <a:t>карлары</a:t>
            </a:r>
            <a:r>
              <a:rPr lang="ru-RU" sz="3200" b="1" dirty="0" smtClean="0">
                <a:solidFill>
                  <a:srgbClr val="002060"/>
                </a:solidFill>
              </a:rPr>
              <a:t>, </a:t>
            </a:r>
            <a:r>
              <a:rPr lang="tt-RU" sz="3200" b="1" dirty="0" smtClean="0">
                <a:solidFill>
                  <a:srgbClr val="002060"/>
                </a:solidFill>
              </a:rPr>
              <a:t>бураннары белән кыш та килеп җитте. Кошларга азык табу кыенлашты.</a:t>
            </a:r>
          </a:p>
          <a:p>
            <a:r>
              <a:rPr lang="tt-RU" sz="3200" b="1" dirty="0" smtClean="0">
                <a:solidFill>
                  <a:srgbClr val="002060"/>
                </a:solidFill>
              </a:rPr>
              <a:t>Мин тылсымлы такта ясадым. Аны форточка кырыена беркеттем.</a:t>
            </a:r>
          </a:p>
          <a:p>
            <a:r>
              <a:rPr lang="tt-RU" sz="3200" b="1" dirty="0" smtClean="0">
                <a:solidFill>
                  <a:srgbClr val="002060"/>
                </a:solidFill>
              </a:rPr>
              <a:t>Тактага ярма яки ипи салам, шунда ук күгәрченнәр, чыпчыклар килеп җитә. </a:t>
            </a:r>
          </a:p>
          <a:p>
            <a:r>
              <a:rPr lang="tt-RU" sz="3200" b="1" dirty="0" smtClean="0">
                <a:solidFill>
                  <a:srgbClr val="002060"/>
                </a:solidFill>
              </a:rPr>
              <a:t>Тактага бер кисәк май салам, песнәкләр күренәләр. Әгәр дә тактага берәр тәлгәш миләш куйсам, карабүрекләр, чыпчыклар рәхим итәчәк.</a:t>
            </a:r>
          </a:p>
          <a:p>
            <a:r>
              <a:rPr lang="tt-RU" sz="3200" b="1" dirty="0" smtClean="0">
                <a:solidFill>
                  <a:srgbClr val="002060"/>
                </a:solidFill>
              </a:rPr>
              <a:t>Салкын кыш көне канатлы дусларыбызга ярдәм итү – безнең бурычыбыз.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1467" y="1253067"/>
            <a:ext cx="1040835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Татарстан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да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хәзер дистә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дән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артык театр бар. 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Без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нең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шәһәр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дә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күренекле кешеләр яшә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гән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 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Көз 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көн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е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кош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лар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көньяк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ка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очалар. </a:t>
            </a:r>
          </a:p>
          <a:p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Син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ең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Бауман урамы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нда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гы карета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ны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күргәнең бар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мы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? Тукай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ның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шигырьләр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е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чит телләр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дә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дә басыл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а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 Бер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енче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зал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да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шагыйрь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нең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балачагы турында сөйләнә. Татар театр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ы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өчен беренче пьесалар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ны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Кәрим Тинчурин һәм Галиәсгар Камал язган.</a:t>
            </a:r>
            <a:endParaRPr lang="ru-RU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393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4394" y="1308295"/>
            <a:ext cx="5804794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3200" b="1" dirty="0" smtClean="0">
                <a:solidFill>
                  <a:srgbClr val="FF0000"/>
                </a:solidFill>
              </a:rPr>
              <a:t>Дай другу советы, запиши.</a:t>
            </a:r>
          </a:p>
          <a:p>
            <a:pPr>
              <a:buFontTx/>
              <a:buChar char="-"/>
            </a:pPr>
            <a:r>
              <a:rPr lang="tt-RU" sz="3200" b="1" dirty="0" smtClean="0">
                <a:solidFill>
                  <a:srgbClr val="002060"/>
                </a:solidFill>
              </a:rPr>
              <a:t>внимательно слушать учителя</a:t>
            </a:r>
          </a:p>
          <a:p>
            <a:pPr>
              <a:buFontTx/>
              <a:buChar char="-"/>
            </a:pPr>
            <a:r>
              <a:rPr lang="tt-RU" sz="3200" b="1" dirty="0" smtClean="0">
                <a:solidFill>
                  <a:srgbClr val="002060"/>
                </a:solidFill>
              </a:rPr>
              <a:t>вставать рано</a:t>
            </a:r>
          </a:p>
          <a:p>
            <a:pPr>
              <a:buFontTx/>
              <a:buChar char="-"/>
            </a:pPr>
            <a:r>
              <a:rPr lang="tt-RU" sz="3200" b="1" dirty="0" smtClean="0">
                <a:solidFill>
                  <a:srgbClr val="002060"/>
                </a:solidFill>
              </a:rPr>
              <a:t>на уроке не разговаривать</a:t>
            </a:r>
          </a:p>
          <a:p>
            <a:pPr>
              <a:buFontTx/>
              <a:buChar char="-"/>
            </a:pPr>
            <a:r>
              <a:rPr lang="tt-RU" sz="3200" b="1" dirty="0" smtClean="0">
                <a:solidFill>
                  <a:srgbClr val="002060"/>
                </a:solidFill>
              </a:rPr>
              <a:t>беречь книгу</a:t>
            </a:r>
          </a:p>
          <a:p>
            <a:pPr>
              <a:buFontTx/>
              <a:buChar char="-"/>
            </a:pPr>
            <a:r>
              <a:rPr lang="tt-RU" sz="3200" b="1" dirty="0" smtClean="0">
                <a:solidFill>
                  <a:srgbClr val="002060"/>
                </a:solidFill>
              </a:rPr>
              <a:t>быстрее думать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0839" y="1200839"/>
            <a:ext cx="92431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Татарстан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да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хәзер дистә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дән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артык театр бар. </a:t>
            </a:r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(кайда театр бар?)</a:t>
            </a:r>
            <a:endParaRPr lang="tt-RU" sz="3200" b="1" dirty="0">
              <a:ln w="12700">
                <a:solidFill>
                  <a:srgbClr val="44709D">
                    <a:lumMod val="50000"/>
                  </a:srgbClr>
                </a:solidFill>
                <a:prstDash val="solid"/>
              </a:ln>
              <a:pattFill prst="narHorz">
                <a:fgClr>
                  <a:srgbClr val="44709D"/>
                </a:fgClr>
                <a:bgClr>
                  <a:srgbClr val="44709D">
                    <a:lumMod val="40000"/>
                    <a:lumOff val="60000"/>
                  </a:srgbClr>
                </a:bgClr>
              </a:pattFill>
              <a:effectLst>
                <a:innerShdw blurRad="177800">
                  <a:srgbClr val="44709D">
                    <a:lumMod val="50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96317" y="2394632"/>
            <a:ext cx="900445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Без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нең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шәһәр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дә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күренекле кешеләр яшә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гән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. </a:t>
            </a:r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(кайда яшәгән?)</a:t>
            </a:r>
            <a:endParaRPr lang="tt-RU" sz="3200" b="1" dirty="0">
              <a:ln w="12700">
                <a:solidFill>
                  <a:srgbClr val="44709D">
                    <a:lumMod val="50000"/>
                  </a:srgbClr>
                </a:solidFill>
                <a:prstDash val="solid"/>
              </a:ln>
              <a:pattFill prst="narHorz">
                <a:fgClr>
                  <a:srgbClr val="44709D"/>
                </a:fgClr>
                <a:bgClr>
                  <a:srgbClr val="44709D">
                    <a:lumMod val="40000"/>
                    <a:lumOff val="60000"/>
                  </a:srgbClr>
                </a:bgClr>
              </a:pattFill>
              <a:effectLst>
                <a:innerShdw blurRad="177800">
                  <a:srgbClr val="44709D">
                    <a:lumMod val="50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96317" y="3588425"/>
            <a:ext cx="86519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Көз көн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е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кош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лар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көньяк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ка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очалар</a:t>
            </a:r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. </a:t>
            </a:r>
          </a:p>
          <a:p>
            <a:pPr lvl="0"/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(кошлар кая очалар?) </a:t>
            </a:r>
            <a:endParaRPr lang="tt-RU" sz="3200" b="1" dirty="0">
              <a:ln w="12700">
                <a:solidFill>
                  <a:srgbClr val="44709D">
                    <a:lumMod val="50000"/>
                  </a:srgbClr>
                </a:solidFill>
                <a:prstDash val="solid"/>
              </a:ln>
              <a:pattFill prst="narHorz">
                <a:fgClr>
                  <a:srgbClr val="44709D"/>
                </a:fgClr>
                <a:bgClr>
                  <a:srgbClr val="44709D">
                    <a:lumMod val="40000"/>
                    <a:lumOff val="60000"/>
                  </a:srgbClr>
                </a:bgClr>
              </a:pattFill>
              <a:effectLst>
                <a:innerShdw blurRad="177800">
                  <a:srgbClr val="44709D">
                    <a:lumMod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64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1687" y="1233889"/>
            <a:ext cx="97499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Тукай</a:t>
            </a:r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ның 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шигырьләр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е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чит телләр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дә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дә басыл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а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33890" y="1818664"/>
            <a:ext cx="101685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Бер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енче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зал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да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шагыйрь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нең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балачагы турында сөйләнә. Татар театр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ы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өчен беренче пьесалар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ны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Кәрим Тинчурин һәм Галиәсгар Камал язган.</a:t>
            </a:r>
            <a:endParaRPr lang="ru-RU" sz="3200" b="1" dirty="0">
              <a:ln w="12700">
                <a:solidFill>
                  <a:srgbClr val="44709D">
                    <a:lumMod val="50000"/>
                  </a:srgbClr>
                </a:solidFill>
                <a:prstDash val="solid"/>
              </a:ln>
              <a:pattFill prst="narHorz">
                <a:fgClr>
                  <a:srgbClr val="44709D"/>
                </a:fgClr>
                <a:bgClr>
                  <a:srgbClr val="44709D">
                    <a:lumMod val="40000"/>
                    <a:lumOff val="60000"/>
                  </a:srgbClr>
                </a:bgClr>
              </a:pattFill>
              <a:effectLst>
                <a:innerShdw blurRad="177800">
                  <a:srgbClr val="44709D">
                    <a:lumMod val="50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86429" y="3855904"/>
            <a:ext cx="6826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Тукай</a:t>
            </a:r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ның 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шигырьләр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е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86429" y="4440679"/>
            <a:ext cx="67411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шагыйрь</a:t>
            </a:r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нең</a:t>
            </a:r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балачагы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1586429" y="5136145"/>
            <a:ext cx="4274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Татар 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театр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ы</a:t>
            </a:r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77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247" y="661013"/>
            <a:ext cx="1080754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Без б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үген яңа дәреслекләр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белән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таныштык.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Көн салкын булуга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карамастан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, дәресләрдән соң чаңгы шуарга бардык.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Әбисе Гөлнарага үзенең тормышы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турында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сөйләде, алар кичкә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кадәр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сөйләшеп утырдылар.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2014нче елда фехтование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буенча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дөнья чемпионаты узды.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Миллениум күпере Казансу елгасы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аша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үтә.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Айдар песи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өчен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тәлинкә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белән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җылы сөт куйды.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Салкын кыштан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соң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җылы яз килә.</a:t>
            </a:r>
            <a:endParaRPr lang="ru-RU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576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17663" y="2967335"/>
            <a:ext cx="91566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t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Игътибарыгыз өчен рәхмәт!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111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6936" y="2363372"/>
            <a:ext cx="89329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1. Напиши другу письмо, сообщи о своих планах на зимние каникулы (4-6 предложений)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6251" y="1575582"/>
            <a:ext cx="78216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2.Допиши предложения.</a:t>
            </a:r>
          </a:p>
          <a:p>
            <a:pPr marL="342900" indent="-342900">
              <a:buAutoNum type="arabicParenR"/>
            </a:pPr>
            <a:r>
              <a:rPr lang="tt-RU" sz="3600" b="1" dirty="0" smtClean="0">
                <a:solidFill>
                  <a:srgbClr val="002060"/>
                </a:solidFill>
              </a:rPr>
              <a:t>Миңа яз ошый, чөнки ...</a:t>
            </a:r>
          </a:p>
          <a:p>
            <a:pPr marL="342900" indent="-342900">
              <a:buAutoNum type="arabicParenR"/>
            </a:pPr>
            <a:r>
              <a:rPr lang="tt-RU" sz="3600" b="1" dirty="0" smtClean="0">
                <a:solidFill>
                  <a:srgbClr val="002060"/>
                </a:solidFill>
              </a:rPr>
              <a:t>Бүген ял көне, шуңа күрә ...</a:t>
            </a:r>
          </a:p>
          <a:p>
            <a:pPr marL="342900" indent="-342900">
              <a:buAutoNum type="arabicParenR"/>
            </a:pPr>
            <a:r>
              <a:rPr lang="tt-RU" sz="3600" b="1" dirty="0" smtClean="0">
                <a:solidFill>
                  <a:srgbClr val="002060"/>
                </a:solidFill>
              </a:rPr>
              <a:t>Абыем бик тырыш, шуңа күрә ...</a:t>
            </a:r>
          </a:p>
          <a:p>
            <a:pPr marL="342900" indent="-342900">
              <a:buAutoNum type="arabicParenR"/>
            </a:pPr>
            <a:r>
              <a:rPr lang="tt-RU" sz="3600" b="1" dirty="0" smtClean="0">
                <a:solidFill>
                  <a:srgbClr val="002060"/>
                </a:solidFill>
              </a:rPr>
              <a:t>Мин икенче сменада укыйм, ә ...</a:t>
            </a:r>
          </a:p>
          <a:p>
            <a:pPr marL="342900" indent="-342900">
              <a:buAutoNum type="arabicParenR"/>
            </a:pPr>
            <a:r>
              <a:rPr lang="tt-RU" sz="3600" b="1" dirty="0" smtClean="0">
                <a:solidFill>
                  <a:srgbClr val="002060"/>
                </a:solidFill>
              </a:rPr>
              <a:t>Мин мәктәптән кайттым һәм ...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2025" y="1814732"/>
            <a:ext cx="1017246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1.бик, әбием, кунакчыл, минем.</a:t>
            </a:r>
          </a:p>
          <a:p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2. килде, безгә, туганнар, авылдан, кичә.</a:t>
            </a:r>
          </a:p>
          <a:p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3. Ял итү, белән, урманда, рәхәт, дуслар, бик.</a:t>
            </a:r>
          </a:p>
          <a:p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4. Бар, мең, китапның, еллык, берничә, тарихы.</a:t>
            </a:r>
            <a:endParaRPr lang="ru-RU" sz="3200" b="1" dirty="0" smtClean="0">
              <a:ln w="12700">
                <a:solidFill>
                  <a:srgbClr val="44709D">
                    <a:lumMod val="50000"/>
                  </a:srgbClr>
                </a:solidFill>
                <a:prstDash val="solid"/>
              </a:ln>
              <a:solidFill>
                <a:srgbClr val="92D050"/>
              </a:solidFill>
              <a:effectLst>
                <a:innerShdw blurRad="177800">
                  <a:srgbClr val="44709D">
                    <a:lumMod val="50000"/>
                  </a:srgbClr>
                </a:innerShdw>
              </a:effectLst>
            </a:endParaRPr>
          </a:p>
          <a:p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5. Төшкәч, өйгә, караңгы, кенә, кайттым.</a:t>
            </a:r>
          </a:p>
          <a:p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6. Кирәк, елгаларның, чисталыгын, күлләрнең, сакларга, чишмәләрнең.</a:t>
            </a:r>
          </a:p>
          <a:p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7. Вакытны, дөрес, тырышабыз, буш, файдаланырга.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92702" y="914401"/>
            <a:ext cx="74209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>
                <a:solidFill>
                  <a:srgbClr val="FF0000"/>
                </a:solidFill>
              </a:rPr>
              <a:t>3.Из слов составить предложения.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21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25415" y="1364566"/>
            <a:ext cx="1045331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1.Минем әбием бик кунакчыл.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2. Безгә кичә авылдан туганнар килде. 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3. Дуслар белән урманда 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я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л 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итү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бик рәхәт.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4. Китапның 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берничә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мең еллык тарихы бар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</a:t>
            </a:r>
            <a:endParaRPr lang="ru-RU" sz="32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5. Өйгә караңгы төшкәч кенә кайттым.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6. Чишмәләрнең, күлләрнең, елгаларның чисталыгын сакларга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кирәк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</a:t>
            </a:r>
            <a:endParaRPr lang="tt-RU" sz="32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7. Буш вакытны</a:t>
            </a:r>
            <a:r>
              <a:rPr lang="tt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дөрес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файдаланырга тырышабыз.</a:t>
            </a:r>
          </a:p>
        </p:txBody>
      </p:sp>
    </p:spTree>
    <p:extLst>
      <p:ext uri="{BB962C8B-B14F-4D97-AF65-F5344CB8AC3E}">
        <p14:creationId xmlns:p14="http://schemas.microsoft.com/office/powerpoint/2010/main" val="373249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3207" y="1153552"/>
            <a:ext cx="94072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>
                <a:solidFill>
                  <a:srgbClr val="FF0000"/>
                </a:solidFill>
              </a:rPr>
              <a:t>4.Допиши в диалогах пропущенные реплики.</a:t>
            </a:r>
          </a:p>
          <a:p>
            <a:pPr>
              <a:buFontTx/>
              <a:buChar char="-"/>
            </a:pPr>
            <a:r>
              <a:rPr lang="tt-RU" sz="3200" b="1" dirty="0" smtClean="0">
                <a:solidFill>
                  <a:srgbClr val="002060"/>
                </a:solidFill>
              </a:rPr>
              <a:t>... .</a:t>
            </a:r>
          </a:p>
          <a:p>
            <a:pPr>
              <a:buFontTx/>
              <a:buChar char="-"/>
            </a:pPr>
            <a:r>
              <a:rPr lang="tt-RU" sz="3200" b="1" dirty="0" smtClean="0">
                <a:solidFill>
                  <a:srgbClr val="002060"/>
                </a:solidFill>
              </a:rPr>
              <a:t>Юк, мин миләш яратмыйм.</a:t>
            </a:r>
          </a:p>
          <a:p>
            <a:pPr>
              <a:buFontTx/>
              <a:buChar char="-"/>
            </a:pPr>
            <a:r>
              <a:rPr lang="tt-RU" sz="3200" b="1" dirty="0" smtClean="0">
                <a:solidFill>
                  <a:srgbClr val="002060"/>
                </a:solidFill>
              </a:rPr>
              <a:t>... ?</a:t>
            </a:r>
          </a:p>
          <a:p>
            <a:pPr>
              <a:buFontTx/>
              <a:buChar char="-"/>
            </a:pPr>
            <a:r>
              <a:rPr lang="tt-RU" sz="3200" b="1" dirty="0" smtClean="0">
                <a:solidFill>
                  <a:srgbClr val="002060"/>
                </a:solidFill>
              </a:rPr>
              <a:t>Чөнки ул ачы.</a:t>
            </a:r>
          </a:p>
          <a:p>
            <a:pPr>
              <a:buFontTx/>
              <a:buChar char="-"/>
            </a:pPr>
            <a:r>
              <a:rPr lang="tt-RU" sz="3200" b="1" dirty="0" smtClean="0">
                <a:solidFill>
                  <a:srgbClr val="002060"/>
                </a:solidFill>
              </a:rPr>
              <a:t>... ?</a:t>
            </a:r>
          </a:p>
          <a:p>
            <a:pPr>
              <a:buFontTx/>
              <a:buChar char="-"/>
            </a:pPr>
            <a:r>
              <a:rPr lang="tt-RU" sz="3200" b="1" dirty="0" smtClean="0">
                <a:solidFill>
                  <a:srgbClr val="002060"/>
                </a:solidFill>
              </a:rPr>
              <a:t>Кура җиләге , карлыган.</a:t>
            </a:r>
          </a:p>
          <a:p>
            <a:pPr>
              <a:buFontTx/>
              <a:buChar char="-"/>
            </a:pPr>
            <a:r>
              <a:rPr lang="tt-RU" sz="3200" b="1" dirty="0" smtClean="0">
                <a:solidFill>
                  <a:srgbClr val="002060"/>
                </a:solidFill>
              </a:rPr>
              <a:t>...?</a:t>
            </a:r>
          </a:p>
          <a:p>
            <a:pPr>
              <a:buFontTx/>
              <a:buChar char="-"/>
            </a:pPr>
            <a:r>
              <a:rPr lang="tt-RU" sz="3200" b="1" dirty="0" smtClean="0">
                <a:solidFill>
                  <a:srgbClr val="002060"/>
                </a:solidFill>
              </a:rPr>
              <a:t>Әйе, кура җиләге, карлыган үсә.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6603" y="783772"/>
            <a:ext cx="1052419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dirty="0" smtClean="0">
                <a:solidFill>
                  <a:srgbClr val="FF0000"/>
                </a:solidFill>
              </a:rPr>
              <a:t>8.Напиши время словами на татарском языке и составь предложения</a:t>
            </a:r>
          </a:p>
          <a:p>
            <a:endParaRPr lang="tt-RU" sz="3200" b="1" dirty="0" smtClean="0">
              <a:solidFill>
                <a:srgbClr val="002060"/>
              </a:solidFill>
            </a:endParaRPr>
          </a:p>
          <a:p>
            <a:r>
              <a:rPr lang="tt-RU" sz="3200" b="1" dirty="0" smtClean="0">
                <a:solidFill>
                  <a:srgbClr val="002060"/>
                </a:solidFill>
              </a:rPr>
              <a:t>В 8 часов</a:t>
            </a:r>
          </a:p>
          <a:p>
            <a:r>
              <a:rPr lang="tt-RU" sz="3200" b="1" dirty="0" smtClean="0">
                <a:solidFill>
                  <a:srgbClr val="002060"/>
                </a:solidFill>
              </a:rPr>
              <a:t>9 часов 30 минут</a:t>
            </a:r>
          </a:p>
          <a:p>
            <a:r>
              <a:rPr lang="tt-RU" sz="3200" b="1" dirty="0" smtClean="0">
                <a:solidFill>
                  <a:srgbClr val="002060"/>
                </a:solidFill>
              </a:rPr>
              <a:t>15 минут 10ого</a:t>
            </a:r>
          </a:p>
          <a:p>
            <a:r>
              <a:rPr lang="tt-RU" sz="3200" b="1" dirty="0" smtClean="0">
                <a:solidFill>
                  <a:srgbClr val="002060"/>
                </a:solidFill>
              </a:rPr>
              <a:t>Без 20 минут 11</a:t>
            </a:r>
          </a:p>
          <a:p>
            <a:r>
              <a:rPr lang="tt-RU" sz="3200" b="1" dirty="0" smtClean="0">
                <a:solidFill>
                  <a:srgbClr val="002060"/>
                </a:solidFill>
              </a:rPr>
              <a:t>В 12ом часу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27934" y="1718631"/>
            <a:ext cx="543131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26 учащихся </a:t>
            </a:r>
            <a:endParaRPr lang="ru-RU" sz="3200" b="1" dirty="0">
              <a:ln w="12700">
                <a:solidFill>
                  <a:srgbClr val="44709D">
                    <a:lumMod val="50000"/>
                  </a:srgb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rgbClr val="44709D">
                    <a:lumMod val="50000"/>
                  </a:srgbClr>
                </a:innerShdw>
              </a:effectLst>
            </a:endParaRPr>
          </a:p>
          <a:p>
            <a:pPr lvl="0"/>
            <a:r>
              <a:rPr lang="ru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8 тетрадей </a:t>
            </a:r>
            <a:endParaRPr lang="ru-RU" sz="3200" b="1" dirty="0">
              <a:ln w="12700">
                <a:solidFill>
                  <a:srgbClr val="44709D">
                    <a:lumMod val="50000"/>
                  </a:srgb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rgbClr val="44709D">
                    <a:lumMod val="50000"/>
                  </a:srgbClr>
                </a:innerShdw>
              </a:effectLst>
            </a:endParaRPr>
          </a:p>
          <a:p>
            <a:pPr lvl="0"/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14 парт </a:t>
            </a:r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 </a:t>
            </a:r>
            <a:endParaRPr lang="tt-RU" sz="3200" b="1" dirty="0">
              <a:ln w="12700">
                <a:solidFill>
                  <a:srgbClr val="44709D">
                    <a:lumMod val="50000"/>
                  </a:srgb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rgbClr val="44709D">
                    <a:lumMod val="50000"/>
                  </a:srgbClr>
                </a:innerShdw>
              </a:effectLst>
            </a:endParaRPr>
          </a:p>
          <a:p>
            <a:pPr lvl="0"/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5-ый класс </a:t>
            </a:r>
            <a:endParaRPr lang="tt-RU" sz="3200" b="1" dirty="0">
              <a:ln w="12700">
                <a:solidFill>
                  <a:srgbClr val="44709D">
                    <a:lumMod val="50000"/>
                  </a:srgb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rgbClr val="44709D">
                    <a:lumMod val="50000"/>
                  </a:srgbClr>
                </a:innerShdw>
              </a:effectLst>
            </a:endParaRPr>
          </a:p>
          <a:p>
            <a:pPr lvl="0"/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13-ое марта </a:t>
            </a:r>
            <a:endParaRPr lang="tt-RU" sz="3200" b="1" dirty="0">
              <a:ln w="12700">
                <a:solidFill>
                  <a:srgbClr val="44709D">
                    <a:lumMod val="50000"/>
                  </a:srgb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rgbClr val="44709D">
                    <a:lumMod val="50000"/>
                  </a:srgbClr>
                </a:innerShdw>
              </a:effectLst>
            </a:endParaRPr>
          </a:p>
          <a:p>
            <a:pPr lvl="0"/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7 </a:t>
            </a:r>
            <a:r>
              <a:rPr lang="tt-RU" sz="3200" b="1" dirty="0" smtClean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книг</a:t>
            </a:r>
            <a:endParaRPr lang="tt-RU" sz="3200" b="1" dirty="0">
              <a:ln w="12700">
                <a:solidFill>
                  <a:srgbClr val="44709D">
                    <a:lumMod val="50000"/>
                  </a:srgb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rgbClr val="44709D">
                    <a:lumMod val="50000"/>
                  </a:srgbClr>
                </a:innerShdw>
              </a:effectLst>
            </a:endParaRPr>
          </a:p>
          <a:p>
            <a:pPr lvl="0"/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12 девочек </a:t>
            </a:r>
            <a:endParaRPr lang="tt-RU" sz="3200" b="1" dirty="0">
              <a:ln w="12700">
                <a:solidFill>
                  <a:srgbClr val="44709D">
                    <a:lumMod val="50000"/>
                  </a:srgb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rgbClr val="44709D">
                    <a:lumMod val="50000"/>
                  </a:srgbClr>
                </a:innerShdw>
              </a:effectLst>
            </a:endParaRPr>
          </a:p>
          <a:p>
            <a:pPr lvl="0"/>
            <a:r>
              <a:rPr lang="tt-RU" sz="3200" b="1" dirty="0">
                <a:ln w="12700">
                  <a:solidFill>
                    <a:srgbClr val="44709D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44709D"/>
                  </a:fgClr>
                  <a:bgClr>
                    <a:srgbClr val="44709D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44709D">
                      <a:lumMod val="50000"/>
                    </a:srgbClr>
                  </a:innerShdw>
                </a:effectLst>
              </a:rPr>
              <a:t>14 мальчиков </a:t>
            </a:r>
            <a:endParaRPr lang="ru-RU" sz="3200" b="1" dirty="0">
              <a:ln w="12700">
                <a:solidFill>
                  <a:srgbClr val="44709D">
                    <a:lumMod val="50000"/>
                  </a:srgb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rgbClr val="44709D">
                    <a:lumMod val="50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8781" y="716096"/>
            <a:ext cx="26274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dirty="0" smtClean="0">
                <a:solidFill>
                  <a:srgbClr val="FF0000"/>
                </a:solidFill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06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84722" y="1443210"/>
            <a:ext cx="658808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26 учащихся – </a:t>
            </a:r>
            <a:r>
              <a:rPr lang="ru-RU" sz="3200" b="1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егерме</a:t>
            </a:r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r>
              <a:rPr lang="ru-RU" sz="3200" b="1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алты</a:t>
            </a:r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r>
              <a:rPr lang="ru-RU" sz="3200" b="1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укучы</a:t>
            </a:r>
            <a:endParaRPr lang="ru-RU" sz="32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8 тетрадей – </a:t>
            </a:r>
            <a:r>
              <a:rPr lang="ru-RU" sz="3200" b="1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сигез</a:t>
            </a:r>
            <a:r>
              <a:rPr lang="ru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r>
              <a:rPr lang="ru-RU" sz="3200" b="1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дәфтәр</a:t>
            </a:r>
            <a:endParaRPr lang="ru-RU" sz="32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14 парт –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ундүрт парта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5-ый класс –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бишенче сыйныф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13-ое марта –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унөченче март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7 книг –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җиде китап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12 девочек –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унике кыз</a:t>
            </a:r>
          </a:p>
          <a:p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14 мальчиков – </a:t>
            </a:r>
            <a:r>
              <a:rPr lang="tt-RU" sz="3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ундүрт малай</a:t>
            </a:r>
            <a:endParaRPr lang="ru-RU" sz="32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660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482</TotalTime>
  <Words>710</Words>
  <Application>Microsoft Office PowerPoint</Application>
  <PresentationFormat>Широкоэкранный</PresentationFormat>
  <Paragraphs>118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43</cp:revision>
  <dcterms:created xsi:type="dcterms:W3CDTF">2016-10-10T19:03:23Z</dcterms:created>
  <dcterms:modified xsi:type="dcterms:W3CDTF">2020-09-28T20:28:51Z</dcterms:modified>
</cp:coreProperties>
</file>