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4" r:id="rId14"/>
    <p:sldId id="285" r:id="rId15"/>
    <p:sldId id="286" r:id="rId16"/>
    <p:sldId id="287" r:id="rId17"/>
    <p:sldId id="288" r:id="rId18"/>
    <p:sldId id="289" r:id="rId19"/>
    <p:sldId id="290" r:id="rId20"/>
    <p:sldId id="291" r:id="rId21"/>
    <p:sldId id="292" r:id="rId22"/>
    <p:sldId id="293" r:id="rId23"/>
    <p:sldId id="294" r:id="rId24"/>
    <p:sldId id="295" r:id="rId25"/>
    <p:sldId id="296" r:id="rId26"/>
    <p:sldId id="297" r:id="rId27"/>
    <p:sldId id="298" r:id="rId28"/>
    <p:sldId id="299" r:id="rId29"/>
    <p:sldId id="300" r:id="rId30"/>
    <p:sldId id="301" r:id="rId31"/>
    <p:sldId id="302" r:id="rId32"/>
    <p:sldId id="303" r:id="rId33"/>
    <p:sldId id="304" r:id="rId34"/>
    <p:sldId id="305" r:id="rId35"/>
    <p:sldId id="306" r:id="rId36"/>
    <p:sldId id="307" r:id="rId37"/>
    <p:sldId id="308" r:id="rId38"/>
    <p:sldId id="309" r:id="rId39"/>
    <p:sldId id="310" r:id="rId40"/>
    <p:sldId id="311" r:id="rId41"/>
    <p:sldId id="312" r:id="rId42"/>
    <p:sldId id="269" r:id="rId43"/>
    <p:sldId id="270" r:id="rId44"/>
    <p:sldId id="268" r:id="rId45"/>
    <p:sldId id="267" r:id="rId46"/>
    <p:sldId id="266" r:id="rId47"/>
    <p:sldId id="265" r:id="rId48"/>
    <p:sldId id="264" r:id="rId49"/>
    <p:sldId id="263" r:id="rId50"/>
    <p:sldId id="259" r:id="rId51"/>
    <p:sldId id="260" r:id="rId52"/>
    <p:sldId id="261" r:id="rId53"/>
    <p:sldId id="262" r:id="rId54"/>
    <p:sldId id="271" r:id="rId55"/>
    <p:sldId id="272" r:id="rId56"/>
    <p:sldId id="273" r:id="rId57"/>
    <p:sldId id="274" r:id="rId58"/>
    <p:sldId id="313" r:id="rId5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без заголовка" id="{9FBDFD7A-316E-4D70-87CC-EBB96A9BE20B}">
          <p14:sldIdLst>
            <p14:sldId id="256"/>
            <p14:sldId id="257"/>
            <p14:sldId id="258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8"/>
            <p14:sldId id="299"/>
            <p14:sldId id="300"/>
            <p14:sldId id="301"/>
            <p14:sldId id="302"/>
            <p14:sldId id="303"/>
            <p14:sldId id="304"/>
            <p14:sldId id="305"/>
            <p14:sldId id="306"/>
            <p14:sldId id="307"/>
            <p14:sldId id="308"/>
            <p14:sldId id="309"/>
            <p14:sldId id="310"/>
            <p14:sldId id="311"/>
            <p14:sldId id="312"/>
            <p14:sldId id="269"/>
            <p14:sldId id="270"/>
            <p14:sldId id="268"/>
            <p14:sldId id="267"/>
            <p14:sldId id="266"/>
            <p14:sldId id="265"/>
            <p14:sldId id="264"/>
            <p14:sldId id="263"/>
            <p14:sldId id="259"/>
            <p14:sldId id="260"/>
            <p14:sldId id="261"/>
            <p14:sldId id="262"/>
            <p14:sldId id="271"/>
            <p14:sldId id="272"/>
            <p14:sldId id="273"/>
            <p14:sldId id="274"/>
            <p14:sldId id="313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22" autoAdjust="0"/>
    <p:restoredTop sz="94660"/>
  </p:normalViewPr>
  <p:slideViewPr>
    <p:cSldViewPr snapToGrid="0">
      <p:cViewPr varScale="1">
        <p:scale>
          <a:sx n="69" d="100"/>
          <a:sy n="69" d="100"/>
        </p:scale>
        <p:origin x="7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89A461-508B-4F3F-9680-4F3F75D8A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976CB92F-AB14-4AD6-BFFE-F0E0F4CF37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BA60283-3373-4CF9-9B82-9E580E4DE3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1FF90-0BAA-4CBB-A2CB-8979CCA851FC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724F4F-2CC7-4AFD-96E6-975BEA09B2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AE953C-2133-4823-9D3A-2C2E11596A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48D7-1D58-4747-9390-4E60C9F33E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7704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C11205-EBD3-4415-A2E4-5EFCBE60A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19E5B6E-0B0E-409F-8AFA-2C662D444DD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14BCE54-AFAE-40CA-B07C-EA22E5D0D8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1FF90-0BAA-4CBB-A2CB-8979CCA851FC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37F095D-307C-4786-BD70-0380E0248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292A1E8-23F2-4070-94CD-AEB8AD77C6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48D7-1D58-4747-9390-4E60C9F33E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3873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010E63A4-0359-4F5B-9F85-A6B77D1A46D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F428FFF-CB11-4629-BD12-12FE6F7367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08E8EBA-1FA1-41EF-8362-9DF51DFD63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1FF90-0BAA-4CBB-A2CB-8979CCA851FC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0016B9A-0E50-4FC1-9F91-EE68AA019F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2266CAA-7AAA-4F96-9CB3-1235877FC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48D7-1D58-4747-9390-4E60C9F33E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9864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F2F051-E25C-4F6D-B642-8DF20C61E5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4540953-02F2-4046-BD6D-9AD70A412C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7F57ED-D985-4BD6-B8A0-AB03192DB4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1FF90-0BAA-4CBB-A2CB-8979CCA851FC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2A35704-328D-419F-957E-E8222EAD17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470D33D-AE38-4785-A5FE-A4F7A67A5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48D7-1D58-4747-9390-4E60C9F33E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73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E6995C-8C5E-46C5-AAD0-DF2C61667C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DD095DD-EA4E-4B5A-AE9B-5CC8473F56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640EA9CD-602D-4828-A1C0-2F3F41392B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1FF90-0BAA-4CBB-A2CB-8979CCA851FC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08C0C75-32A6-4269-98C2-608A6B94E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942E15-B325-41DA-91B3-13DAF512C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48D7-1D58-4747-9390-4E60C9F33E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1589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9950B0-1955-4847-8AA9-CABAE7AA07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9BFC0C-CD17-4E09-9972-23321A8D1A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B1BEA86-042A-4B15-986E-675E10F073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621B4EC-4553-4DF8-90DB-807DEB501F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1FF90-0BAA-4CBB-A2CB-8979CCA851FC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03D929-757E-4591-8B1D-EAE8A0895D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F7D265A-7DBD-4045-BA6A-8573A033CD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48D7-1D58-4747-9390-4E60C9F33E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244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916C20-F18A-420B-A647-F2AE3F2780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316BD2B-1986-4CFD-BE7D-CADE60BCE9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7140145-CD12-43E4-9D88-0F66DF903C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A9A10BC-4CB4-4C71-BB64-B9CFC20375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1B3CA13-1E6B-499D-8791-1B4A112FCE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04C7B31B-C510-4288-94BA-2CC79D0DA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1FF90-0BAA-4CBB-A2CB-8979CCA851FC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BD8D8CE-C07A-4408-A221-8FFA063F8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A7E00A94-8760-447F-AF22-9EF2368A91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48D7-1D58-4747-9390-4E60C9F33E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2395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1CBCFD-184E-48DF-A305-6ABD95C5D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A287A903-4E92-4806-A21C-F6319934F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1FF90-0BAA-4CBB-A2CB-8979CCA851FC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FA6119F-3BE0-458A-A795-08ED8EFE82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6A4A41F-7741-4A69-9AAA-ADA260B9B3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48D7-1D58-4747-9390-4E60C9F33E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395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9C03E77F-9127-48FC-9492-E02B2FD1A8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1FF90-0BAA-4CBB-A2CB-8979CCA851FC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ABBB389-7B47-4349-B319-8B2F2C1DA8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351B2F2B-7631-4FA1-804E-5B07B9D26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48D7-1D58-4747-9390-4E60C9F33E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21701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F0197B-F473-418C-8FE2-663821F9CD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ACC436D-F6C4-4EF8-9807-8DA4234095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E687010-2D24-4401-B40A-3749844D5C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201E757-E67D-4469-AA30-C8BF4F6F3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1FF90-0BAA-4CBB-A2CB-8979CCA851FC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8E9820C-B5A2-4CE4-8919-3A0DFAF7D9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C5CFC28-5EF4-4BCD-A6B0-DEDDC9CBB7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48D7-1D58-4747-9390-4E60C9F33E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588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C840277-B507-4094-A69C-71E76CA95C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D2C62B9-BFD5-4F27-BE8A-CB4157869C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2C3E593-8B00-4748-9AD7-D96FCA42E9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4CCBC84-9378-4E9A-8EA1-8D36D70F2B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61FF90-0BAA-4CBB-A2CB-8979CCA851FC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5F46A21-5B3C-45EC-BBC2-37FEEDDBC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00040E2-5F6B-4656-806A-690E7C6F8D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48D7-1D58-4747-9390-4E60C9F33E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0229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CF080AC-D33E-4CA2-BB9A-E6D1CFDBBC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1BD753A-2DE5-4796-A8D9-1E6A926540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5136850-BB7A-4FDB-ABFC-A45389D53A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1FF90-0BAA-4CBB-A2CB-8979CCA851FC}" type="datetimeFigureOut">
              <a:rPr lang="ru-RU" smtClean="0"/>
              <a:t>31.05.2021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A157A9-7D8C-40F4-BE2C-C1CD6976C1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D397F1B-4DF9-40D2-B6EB-4E52E4DCC0F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A48D7-1D58-4747-9390-4E60C9F33E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470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DB0D30AF-9352-4CC5-B599-CBCFD47CD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771" y="1756179"/>
            <a:ext cx="4221124" cy="4221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id="{1CC10B6E-2744-4464-9495-DEE24FD4C1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782109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>
                <a:solidFill>
                  <a:srgbClr val="FF0000"/>
                </a:solidFill>
              </a:rPr>
              <a:t>Тест  по охране труда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11D1D7B-6443-4C83-B9BD-0ECC0D3873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9343" y="2314277"/>
            <a:ext cx="4369981" cy="4221125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2562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F360CD2-409A-4164-A533-EB1421A6D68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85963" y="2697163"/>
            <a:ext cx="10206037" cy="416083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9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должен делать педагог при аварийной обстановке?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оповестить об опасности окружающих людей, доложить непосредственному руководителю о случившемся и действовать в соответствии с планом ликвидации аварий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вызвать МЧС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сообщить руководителю</a:t>
            </a:r>
          </a:p>
          <a:p>
            <a:endParaRPr lang="ru-RU" dirty="0"/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B48267E0-249D-490D-9607-B4CF1A5A2B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563" y="0"/>
            <a:ext cx="3175592" cy="3172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848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F054386-CE0C-4688-9E98-353E66A74D3E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10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вид инструктажа по охране труда проводится с работником перед выполнением работ не связанных с его функциональными обязанностями?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Целевой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Внеплановый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Повторный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 Вводный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F876E98A-4961-4F62-B694-B5639DBB85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9116" y="3615070"/>
            <a:ext cx="4210493" cy="3242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4322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DBA549D-4744-4F83-A425-7B396C84E31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319088"/>
            <a:ext cx="10515600" cy="5857875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11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какой срок в случае производственной необходимости допускается перевод работника на работу, не обусловленную трудовым договором?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На срок до 6-ти месяцев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На срок не более 3-х месяцев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На срок не более 1,5 месяца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На срок не более одного месяца во всех случаях производственной необходимости   </a:t>
            </a:r>
            <a:endParaRPr lang="ru-RU" dirty="0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BEDE9E0B-B733-4D2C-B4AF-E9CFA21AE6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74958" y="4146698"/>
            <a:ext cx="3995716" cy="27113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2552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7A99746-63D7-4BB8-9732-DFEEDE908D6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90500"/>
            <a:ext cx="10515600" cy="5986463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12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Должен и педагогический работник контролировать обстановку во время занятий и обеспечить безопасное проведение образовательного процесса?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должен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 должен</a:t>
            </a:r>
          </a:p>
          <a:p>
            <a:endParaRPr lang="ru-RU" dirty="0"/>
          </a:p>
        </p:txBody>
      </p:sp>
      <p:pic>
        <p:nvPicPr>
          <p:cNvPr id="13314" name="Picture 2">
            <a:extLst>
              <a:ext uri="{FF2B5EF4-FFF2-40B4-BE49-F238E27FC236}">
                <a16:creationId xmlns:a16="http://schemas.microsoft.com/office/drawing/2014/main" id="{101F6D3F-6D8E-410E-B7A5-F77F98E6B5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1" y="2618399"/>
            <a:ext cx="4089990" cy="355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95566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1C5E3BC-A6E0-498E-9D5B-11EDD8590FF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0" y="450850"/>
            <a:ext cx="7991475" cy="6407150"/>
          </a:xfrm>
        </p:spPr>
        <p:txBody>
          <a:bodyPr>
            <a:normAutofit fontScale="92500"/>
          </a:bodyPr>
          <a:lstStyle/>
          <a:p>
            <a:pPr algn="l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13</a:t>
            </a:r>
          </a:p>
          <a:p>
            <a:pPr algn="l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Охрана труда это: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Личная ответственность за безопасность труда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Обеспечение безопасности жизнедеятельности учреждения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Улучшение условий труда работников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 Система сохранения жизни и здоровья работников в процессе трудовой деятельности, включающая правовые, социально-экономические, организационно-технические, санитарно-гигиенические, лечебно-профилактические, реабилитационные и иные мероприятия   </a:t>
            </a: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8E37BA0-CD43-420F-867E-F91B69D5D7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0331" y="4028661"/>
            <a:ext cx="4136689" cy="2829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10296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82C8633-0DE5-4DF5-B4D8-BC71DC5064D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46050"/>
            <a:ext cx="10515600" cy="6030913"/>
          </a:xfrm>
        </p:spPr>
        <p:txBody>
          <a:bodyPr/>
          <a:lstStyle/>
          <a:p>
            <a:r>
              <a:rPr lang="ru-RU" dirty="0"/>
              <a:t>Вопрос № 14</a:t>
            </a:r>
          </a:p>
          <a:p>
            <a:r>
              <a:rPr lang="ru-RU" dirty="0"/>
              <a:t>В какой срок администрация учреждения обязана известить работника о введении новых условий труда?</a:t>
            </a:r>
            <a:br>
              <a:rPr lang="ru-RU" dirty="0"/>
            </a:br>
            <a:r>
              <a:rPr lang="ru-RU" dirty="0"/>
              <a:t>А.      Не позднее месяца до перехода на новые условия труда</a:t>
            </a:r>
            <a:br>
              <a:rPr lang="ru-RU" dirty="0"/>
            </a:br>
            <a:r>
              <a:rPr lang="ru-RU" dirty="0"/>
              <a:t>Б.      Не позднее 2-х месяцев до перехода на новые условия труда    </a:t>
            </a:r>
            <a:br>
              <a:rPr lang="ru-RU" dirty="0"/>
            </a:br>
            <a:r>
              <a:rPr lang="ru-RU" dirty="0"/>
              <a:t>В.      Не позднее 3-х месяцев до перехода на новые условия труда</a:t>
            </a:r>
            <a:br>
              <a:rPr lang="ru-RU" dirty="0"/>
            </a:br>
            <a:r>
              <a:rPr lang="ru-RU" dirty="0"/>
              <a:t>Г.       Не позднее 2-х недель до перехода на новые условия труда</a:t>
            </a:r>
          </a:p>
          <a:p>
            <a:endParaRPr lang="ru-RU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41AD169-41B2-43FC-81E6-0D8371FA3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8278" y="3533898"/>
            <a:ext cx="3286539" cy="32865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9815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0C748CE-046B-4C97-A98C-B590F8B5F7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283075" y="331788"/>
            <a:ext cx="7908925" cy="632777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Вопрос № 15</a:t>
            </a:r>
          </a:p>
          <a:p>
            <a:r>
              <a:rPr lang="ru-RU" dirty="0"/>
              <a:t>Какова периодичность пересмотра инструкций по охране труда?</a:t>
            </a:r>
            <a:br>
              <a:rPr lang="ru-RU" dirty="0"/>
            </a:br>
            <a:r>
              <a:rPr lang="ru-RU" dirty="0"/>
              <a:t>А.      Не реже 1 раза в 5 лет для всех видов работ и профессий</a:t>
            </a:r>
            <a:br>
              <a:rPr lang="ru-RU" dirty="0"/>
            </a:br>
            <a:r>
              <a:rPr lang="ru-RU" dirty="0"/>
              <a:t>Б.      Не реже 1 раза в 5 лет, а для работников профессий или видам работ, с повышенными требованиями безопасности, не реже 1 раза в 3 года  </a:t>
            </a:r>
            <a:br>
              <a:rPr lang="ru-RU" dirty="0"/>
            </a:br>
            <a:r>
              <a:rPr lang="ru-RU" dirty="0"/>
              <a:t>В.      Не реже 1 раза в 3 года для всех видов работ и профессий</a:t>
            </a:r>
            <a:br>
              <a:rPr lang="ru-RU" dirty="0"/>
            </a:br>
            <a:r>
              <a:rPr lang="ru-RU" dirty="0"/>
              <a:t>Г.      Не реже 1 раза в 3 года, а для работников профессий или видам работ, с повышенными требованиями безопасности не реже 1 раза в год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4103FB4-000D-40DE-8A85-8233CA3B9C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643" y="2955234"/>
            <a:ext cx="3296480" cy="37039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7846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B8C42CC-2F31-4E44-90E6-C0C947B5C6B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212725"/>
            <a:ext cx="7748588" cy="6081713"/>
          </a:xfrm>
        </p:spPr>
        <p:txBody>
          <a:bodyPr>
            <a:normAutofit/>
          </a:bodyPr>
          <a:lstStyle/>
          <a:p>
            <a:r>
              <a:rPr lang="ru-RU" dirty="0"/>
              <a:t>Вопрос № 16</a:t>
            </a:r>
          </a:p>
          <a:p>
            <a:r>
              <a:rPr lang="ru-RU" dirty="0"/>
              <a:t>В какой срок должно дать заключение о степени тяжести производственной травмы пострадавшего лечебное учреждение по запросу председателя комиссии по расследованию несчастного случая?</a:t>
            </a:r>
            <a:br>
              <a:rPr lang="ru-RU" dirty="0"/>
            </a:br>
            <a:r>
              <a:rPr lang="ru-RU" dirty="0"/>
              <a:t>А.      До 3 суток    </a:t>
            </a:r>
            <a:br>
              <a:rPr lang="ru-RU" dirty="0"/>
            </a:br>
            <a:r>
              <a:rPr lang="ru-RU" dirty="0"/>
              <a:t>Б.      До 10 суток</a:t>
            </a:r>
            <a:br>
              <a:rPr lang="ru-RU" dirty="0"/>
            </a:br>
            <a:r>
              <a:rPr lang="ru-RU" dirty="0"/>
              <a:t>В.      Сутки</a:t>
            </a:r>
            <a:br>
              <a:rPr lang="ru-RU" dirty="0"/>
            </a:br>
            <a:r>
              <a:rPr lang="ru-RU" dirty="0"/>
              <a:t>Г.       В течение недели                                            </a:t>
            </a:r>
          </a:p>
          <a:p>
            <a:endParaRPr lang="ru-RU" dirty="0"/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3616BB4E-E875-4850-AE70-A0A3E06337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0526" y="2918791"/>
            <a:ext cx="1935422" cy="3094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3239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73F59F2-3249-47B8-9A5F-1A502B9585B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319088"/>
            <a:ext cx="10515600" cy="5857875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17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утверждает акт расследования несчастного случая формы Н-2?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Руководитель учреждения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Руководитель службы охраны труда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Руководитель органа управления образованием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Председатель комиссии по расследованию несчастного случая</a:t>
            </a:r>
          </a:p>
          <a:p>
            <a:endParaRPr lang="ru-RU" dirty="0"/>
          </a:p>
        </p:txBody>
      </p:sp>
      <p:pic>
        <p:nvPicPr>
          <p:cNvPr id="14338" name="Picture 2">
            <a:extLst>
              <a:ext uri="{FF2B5EF4-FFF2-40B4-BE49-F238E27FC236}">
                <a16:creationId xmlns:a16="http://schemas.microsoft.com/office/drawing/2014/main" id="{723F20DF-B013-4F19-8F37-3EBE289C93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26103" y="3912781"/>
            <a:ext cx="4527696" cy="2945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27238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C28E6FF-87C3-4A46-BDFB-5117E161F99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233363"/>
            <a:ext cx="10515600" cy="594360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18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Предельно-допустимое количество сверхурочных часов работы на одного работающего составляет: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4 часа в течение 2-х дней подряд, 120 часов в году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4 часа в день, 120 часов в году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4 часа в день, 150 часов в году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 3 часа в течении 2-х дней подряд, 120 часов в году</a:t>
            </a:r>
          </a:p>
          <a:p>
            <a:endParaRPr lang="ru-RU" dirty="0"/>
          </a:p>
        </p:txBody>
      </p:sp>
      <p:pic>
        <p:nvPicPr>
          <p:cNvPr id="15362" name="Picture 2">
            <a:extLst>
              <a:ext uri="{FF2B5EF4-FFF2-40B4-BE49-F238E27FC236}">
                <a16:creationId xmlns:a16="http://schemas.microsoft.com/office/drawing/2014/main" id="{737DB0CA-3006-40DA-9378-B871B1758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2780" y="3983298"/>
            <a:ext cx="3593806" cy="273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2674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83628975-1B42-4B6D-878A-0781CCC83B07}"/>
              </a:ext>
            </a:extLst>
          </p:cNvPr>
          <p:cNvSpPr/>
          <p:nvPr/>
        </p:nvSpPr>
        <p:spPr>
          <a:xfrm>
            <a:off x="489098" y="510363"/>
            <a:ext cx="8825024" cy="5853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Вопрос № 1</a:t>
            </a: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1350"/>
              </a:spcAft>
            </a:pP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освобождается от повторного инструктажа на рабочем месте?</a:t>
            </a:r>
            <a:b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А.      </a:t>
            </a:r>
            <a:r>
              <a:rPr lang="ru-RU" sz="3200" dirty="0" err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Неэлектротехнический</a:t>
            </a: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персонал</a:t>
            </a:r>
            <a:b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Б.      Лица на основании списка, утвержденного приказом руководителя  </a:t>
            </a:r>
            <a:b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В.      Все работники, кроме педагогов, работающих в кабинетах, с повышенными требованиями безопасности</a:t>
            </a:r>
            <a:b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Г.       Учебно-вспомогательный персонал</a:t>
            </a:r>
            <a:br>
              <a:rPr lang="ru-RU" sz="32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C7072C0-F065-4345-80EE-2AA2D99EAC5E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13863" y="2274888"/>
            <a:ext cx="2878137" cy="4227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743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0168934-BAF4-48FA-ADDB-8D3209E6CED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446088"/>
            <a:ext cx="10515600" cy="57308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19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работе на педагогического работника могут воздействовать следующие опасные и вредные производственные факторы: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физические факторы (ионизирующее излучение, неионизирующее излучение, недостаточная освещенность рабочей зоны и др.);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химические факторы (воздействие химических веществ);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биологические факторы (ферментные препараты, микроорганизмы (растения, животные) и др.)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психофизиологические факторы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все перечисленное верно   </a:t>
            </a:r>
          </a:p>
        </p:txBody>
      </p:sp>
      <p:pic>
        <p:nvPicPr>
          <p:cNvPr id="16386" name="Picture 2">
            <a:extLst>
              <a:ext uri="{FF2B5EF4-FFF2-40B4-BE49-F238E27FC236}">
                <a16:creationId xmlns:a16="http://schemas.microsoft.com/office/drawing/2014/main" id="{098168B6-2BDC-488E-81AE-4517959FE4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48037" y="4329324"/>
            <a:ext cx="2474369" cy="2603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283433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F84744D-F0F0-49E0-A2D8-6090E9D0DF9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69863"/>
            <a:ext cx="10515600" cy="600710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20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 группу по электробезопасности должен иметь педагог при использовании электрооборудования (приборы, приспособления, устройства, станки, ПЭВМ)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 ниже III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I группу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II группу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17410" name="Picture 2">
            <a:extLst>
              <a:ext uri="{FF2B5EF4-FFF2-40B4-BE49-F238E27FC236}">
                <a16:creationId xmlns:a16="http://schemas.microsoft.com/office/drawing/2014/main" id="{5A6618CB-D433-4CF9-A514-AABF5DC57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8809" y="2716422"/>
            <a:ext cx="4706915" cy="325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1091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7F26C71-888E-4512-A0EE-821F8AD90F7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339725"/>
            <a:ext cx="10515600" cy="583723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21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служба осуществляет государственный надзор  за выполнением СанПиН?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Федеральная инспекция труда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Техническая инспекция труда профсоюза работников народного образования и науки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Роспотребнадзор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 Министерство образования РФ</a:t>
            </a:r>
          </a:p>
          <a:p>
            <a:endParaRPr lang="ru-RU" dirty="0"/>
          </a:p>
        </p:txBody>
      </p:sp>
      <p:pic>
        <p:nvPicPr>
          <p:cNvPr id="18434" name="Picture 2">
            <a:extLst>
              <a:ext uri="{FF2B5EF4-FFF2-40B4-BE49-F238E27FC236}">
                <a16:creationId xmlns:a16="http://schemas.microsoft.com/office/drawing/2014/main" id="{F0F625E6-AEB8-4464-8DC9-C498334C8C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4664" y="3251636"/>
            <a:ext cx="3179135" cy="2925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58576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4D54374-444A-47EB-8FB3-9F835BFDE29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22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характеру повреждения тканей раны различают: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Брюшные, полостные, грудные, черепные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Наружные, внутренние, открытые, закрытые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Резаные, рубленные, колотые, рваные, ушибленные, укушенные, огнестрельные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 Механического воздействия, термического воздействия, химического воздействия, электрического воздействия</a:t>
            </a:r>
          </a:p>
          <a:p>
            <a:endParaRPr lang="ru-RU" dirty="0"/>
          </a:p>
        </p:txBody>
      </p:sp>
      <p:pic>
        <p:nvPicPr>
          <p:cNvPr id="19458" name="Picture 2">
            <a:extLst>
              <a:ext uri="{FF2B5EF4-FFF2-40B4-BE49-F238E27FC236}">
                <a16:creationId xmlns:a16="http://schemas.microsoft.com/office/drawing/2014/main" id="{BDF40A88-98DE-47AF-94B1-552AD7170A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41145" y="388088"/>
            <a:ext cx="2850855" cy="304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34460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CC69A2B-DC0D-48EF-AE02-0FBC6E326D0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825625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23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какой численности работников законодательство предусматривает обязательное создание службы охраны труда или введение должности специалиста по охране труда в организации?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Более 10 человек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Более 50 человек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Более 100 человек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 Более 150 человек</a:t>
            </a:r>
          </a:p>
          <a:p>
            <a:endParaRPr lang="ru-RU" dirty="0"/>
          </a:p>
        </p:txBody>
      </p:sp>
      <p:pic>
        <p:nvPicPr>
          <p:cNvPr id="20482" name="Picture 2">
            <a:extLst>
              <a:ext uri="{FF2B5EF4-FFF2-40B4-BE49-F238E27FC236}">
                <a16:creationId xmlns:a16="http://schemas.microsoft.com/office/drawing/2014/main" id="{32E7EAB4-FD3E-4FC7-BF7E-490647EA55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5378" y="3912780"/>
            <a:ext cx="3719622" cy="2945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23708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EC521DE-C3D0-4629-8954-E3D6124DD65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298450"/>
            <a:ext cx="10515600" cy="5878513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24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учреждении образования много однотипных рабочих мест, должно ли аттестоваться каждое из них?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Аттестуется каждое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Аттестуется выборочно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Аттестуется 20% рабочих мест из группы аналогичных рабочих мест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Аттестуется 10% рабочих мест из группы</a:t>
            </a:r>
          </a:p>
          <a:p>
            <a:endParaRPr lang="ru-RU" dirty="0"/>
          </a:p>
        </p:txBody>
      </p:sp>
      <p:pic>
        <p:nvPicPr>
          <p:cNvPr id="21506" name="Picture 2">
            <a:extLst>
              <a:ext uri="{FF2B5EF4-FFF2-40B4-BE49-F238E27FC236}">
                <a16:creationId xmlns:a16="http://schemas.microsoft.com/office/drawing/2014/main" id="{DD6A2E27-58F8-4FC5-BFE0-3E6C33BAFA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58110" y="3318174"/>
            <a:ext cx="2835349" cy="3242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2275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06545EE-A159-4524-9529-B5C72A4F3E2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339725"/>
            <a:ext cx="10515600" cy="583723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25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несёт ответственность за жизнь и здоровье обучающихся во время образовательного процесса в соответствии с законодательством?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сами учащиеся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педагог    </a:t>
            </a:r>
            <a:endParaRPr lang="ru-RU" dirty="0"/>
          </a:p>
        </p:txBody>
      </p:sp>
      <p:pic>
        <p:nvPicPr>
          <p:cNvPr id="22530" name="Picture 2">
            <a:extLst>
              <a:ext uri="{FF2B5EF4-FFF2-40B4-BE49-F238E27FC236}">
                <a16:creationId xmlns:a16="http://schemas.microsoft.com/office/drawing/2014/main" id="{83D653AE-8409-496D-9074-5BA48CB6B3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3962" y="2509284"/>
            <a:ext cx="5198057" cy="4348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1645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3BB624E-3A79-40A8-8C93-3612F6E2757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298450"/>
            <a:ext cx="10515600" cy="5878513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26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Какой вид инструктажа с учащимися должен быть проведен перед походом или экскурсией?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Внеплановый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Повторный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Первичный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 Целевой  </a:t>
            </a:r>
            <a:r>
              <a:rPr lang="ru-RU" dirty="0"/>
              <a:t> 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23556" name="Picture 4">
            <a:extLst>
              <a:ext uri="{FF2B5EF4-FFF2-40B4-BE49-F238E27FC236}">
                <a16:creationId xmlns:a16="http://schemas.microsoft.com/office/drawing/2014/main" id="{0B03039D-56B2-462B-AE6B-DF358EA8DF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93183" y="2585508"/>
            <a:ext cx="4224435" cy="3974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53204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2722472-2826-4CB7-9E93-617E94E9203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0"/>
            <a:ext cx="10515600" cy="6176963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27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Устанавливается ли испытание при приеме на работу для лиц, не достигших возраста 18 лет?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Устанавливается на срок до 3 месяцев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Не устанавливается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Устанавливается на срок до 6 месяцев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Срок устанавливает руководитель</a:t>
            </a:r>
          </a:p>
          <a:p>
            <a:endParaRPr lang="ru-RU" dirty="0"/>
          </a:p>
        </p:txBody>
      </p:sp>
      <p:pic>
        <p:nvPicPr>
          <p:cNvPr id="24578" name="Picture 2">
            <a:extLst>
              <a:ext uri="{FF2B5EF4-FFF2-40B4-BE49-F238E27FC236}">
                <a16:creationId xmlns:a16="http://schemas.microsoft.com/office/drawing/2014/main" id="{65BCCB17-8E8A-4E0B-8421-41B8E18268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846287" y="2083982"/>
            <a:ext cx="3284751" cy="4774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5830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FE32938-7182-4E7D-9A76-DB36CE917FC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233363"/>
            <a:ext cx="10515600" cy="594360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28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Каким кодексом предусмотрено наказание должностных лиц за сокрытие страхового случая?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ТК РФ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Уголовным кодексом РФ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Кодексом РФ об административных правонарушениях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 Гражданским кодексом РФ</a:t>
            </a:r>
          </a:p>
          <a:p>
            <a:endParaRPr lang="ru-RU" dirty="0"/>
          </a:p>
        </p:txBody>
      </p:sp>
      <p:pic>
        <p:nvPicPr>
          <p:cNvPr id="25602" name="Picture 2">
            <a:extLst>
              <a:ext uri="{FF2B5EF4-FFF2-40B4-BE49-F238E27FC236}">
                <a16:creationId xmlns:a16="http://schemas.microsoft.com/office/drawing/2014/main" id="{EAD4D9A2-FC9D-4840-AAFE-217BFC59D6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559038" y="2758440"/>
            <a:ext cx="3535679" cy="399288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32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97B284B-862A-4FC9-8C9D-BBD61A98E3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333" y="363525"/>
            <a:ext cx="7478939" cy="612935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2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Какова периодичность обучения и проверка знаний по безопасности труда?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Не реже 1 раза в год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Не реже 1 раза в 3 года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Не реже 1 раза в 5 лет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 Не реже 1 раза в 6 лет</a:t>
            </a:r>
          </a:p>
          <a:p>
            <a:endParaRPr lang="ru-RU" dirty="0"/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26637585-3A8A-485A-948A-1949B36542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123273" y="701750"/>
            <a:ext cx="4068725" cy="5986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67069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B6FA12C3-14AE-4543-BA34-6D2985F8BC8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49225"/>
            <a:ext cx="10515600" cy="602773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29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ли педагог самостоятельно устранить нарушения требований безопасности труда?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только при наличии соответствующей подготовки и допуска к подобному виду работ, при условии соблюдения правил безопасности труда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 может</a:t>
            </a:r>
          </a:p>
          <a:p>
            <a:endParaRPr lang="ru-RU" dirty="0"/>
          </a:p>
        </p:txBody>
      </p:sp>
      <p:pic>
        <p:nvPicPr>
          <p:cNvPr id="26628" name="Picture 4">
            <a:extLst>
              <a:ext uri="{FF2B5EF4-FFF2-40B4-BE49-F238E27FC236}">
                <a16:creationId xmlns:a16="http://schemas.microsoft.com/office/drawing/2014/main" id="{F00AD0C7-68B4-40AF-AFF2-0E7FADC7E3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28391" y="3203082"/>
            <a:ext cx="4825408" cy="3506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004242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A1AD061-6448-4072-834C-89871D84CD4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404813"/>
            <a:ext cx="10515600" cy="577215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30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Допускается ли проведение ремонтных работ в присутствии детей?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Проведение всех видов ремонтных работ в присутствии детей не допускается    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Допускается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Допускается с разрешения руководителя</a:t>
            </a:r>
          </a:p>
          <a:p>
            <a:endParaRPr lang="ru-RU" dirty="0"/>
          </a:p>
        </p:txBody>
      </p:sp>
      <p:pic>
        <p:nvPicPr>
          <p:cNvPr id="27650" name="Picture 2">
            <a:extLst>
              <a:ext uri="{FF2B5EF4-FFF2-40B4-BE49-F238E27FC236}">
                <a16:creationId xmlns:a16="http://schemas.microsoft.com/office/drawing/2014/main" id="{92A80DA6-FBF8-4164-A9F8-FEF9C2CF6D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29720" y="3870251"/>
            <a:ext cx="3924079" cy="298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964148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801E3D4-54D9-4839-A4F5-E699F210D86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319088"/>
            <a:ext cx="10515600" cy="5857875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31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необходимо сделать при неисправности мультимедийного проектора?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прекратить работу, отключить проектор от сети, сообщить администрации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вызвать электрика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отремонтировать</a:t>
            </a:r>
          </a:p>
          <a:p>
            <a:endParaRPr lang="ru-RU" dirty="0"/>
          </a:p>
        </p:txBody>
      </p:sp>
      <p:pic>
        <p:nvPicPr>
          <p:cNvPr id="28674" name="Picture 2">
            <a:extLst>
              <a:ext uri="{FF2B5EF4-FFF2-40B4-BE49-F238E27FC236}">
                <a16:creationId xmlns:a16="http://schemas.microsoft.com/office/drawing/2014/main" id="{4452CF0E-EDA5-4622-93FA-CBCDFEB39A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6178" y="2977116"/>
            <a:ext cx="4897622" cy="3561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3389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E2111D1-B86D-40D9-BE25-2DF21C01766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212725"/>
            <a:ext cx="10515600" cy="5964238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32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Кровотечения при ранениях классифицируются: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Брюшное, полостное, сильное, слабое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Артериальное, венозное, капиллярное, наружное, внутреннее    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Длительное, кратковременное, пульсирующее, обильное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 Наружное, внутреннее, слабое, обильное, вторичное</a:t>
            </a:r>
          </a:p>
          <a:p>
            <a:endParaRPr lang="ru-RU" dirty="0"/>
          </a:p>
        </p:txBody>
      </p:sp>
      <p:pic>
        <p:nvPicPr>
          <p:cNvPr id="29698" name="Picture 2">
            <a:extLst>
              <a:ext uri="{FF2B5EF4-FFF2-40B4-BE49-F238E27FC236}">
                <a16:creationId xmlns:a16="http://schemas.microsoft.com/office/drawing/2014/main" id="{16D587BA-3429-4292-9545-8ECC6B3F5D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1814" y="3997842"/>
            <a:ext cx="6103088" cy="2860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464939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74529A-E145-444E-9786-DC54D9FE57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26728" y="365125"/>
            <a:ext cx="5624624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10EDDCC-FEC4-4A22-968B-96E8E3E9B5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254619"/>
            <a:ext cx="10515600" cy="323825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33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Какова периодичность прохождения медицинского осмотра для работников моложе 18 лет?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Один раз в полугодие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Ежегодно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Один раз в 2 года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Перед допуском к работе</a:t>
            </a:r>
          </a:p>
          <a:p>
            <a:endParaRPr lang="ru-RU" dirty="0"/>
          </a:p>
        </p:txBody>
      </p:sp>
      <p:pic>
        <p:nvPicPr>
          <p:cNvPr id="30722" name="Picture 2">
            <a:extLst>
              <a:ext uri="{FF2B5EF4-FFF2-40B4-BE49-F238E27FC236}">
                <a16:creationId xmlns:a16="http://schemas.microsoft.com/office/drawing/2014/main" id="{10FFB1F8-54EA-45C1-AE8E-F4068092DE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3256" y="0"/>
            <a:ext cx="9402016" cy="3037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510180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6715C3D-AACD-4E8C-9349-AB5F7BF9699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92088"/>
            <a:ext cx="10515600" cy="5984875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34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какой срок заключается коллективный договор?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Не более 1 года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Не более 2 лет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Не более 3 лет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 Не более 5 лет</a:t>
            </a:r>
          </a:p>
          <a:p>
            <a:endParaRPr lang="ru-RU" dirty="0"/>
          </a:p>
        </p:txBody>
      </p:sp>
      <p:pic>
        <p:nvPicPr>
          <p:cNvPr id="31746" name="Picture 2">
            <a:extLst>
              <a:ext uri="{FF2B5EF4-FFF2-40B4-BE49-F238E27FC236}">
                <a16:creationId xmlns:a16="http://schemas.microsoft.com/office/drawing/2014/main" id="{349D58A8-C67A-4A66-BD88-66551F5E5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3991" y="2608386"/>
            <a:ext cx="5911702" cy="4249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35967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0FBDA63-B89A-4E1B-B8EE-BD8ABBC9585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319088"/>
            <a:ext cx="10515600" cy="585787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35</a:t>
            </a:r>
          </a:p>
          <a:p>
            <a:pPr marL="0" indent="0">
              <a:buNone/>
            </a:pP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определяется размер обеспечения по страхованию при наступлении страхового случая в возмещение вреда, причиненного жизни и здоровью застрахованного при исполнении им трудовых обя­занностей?</a:t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Выплачивается средний заработок пострадавшего до получения им трудового увечья</a:t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Определяется в процентах к заработку потерпевшего до получе­ния увечья или профессионального заболевания и зависит от степени утраты трудоспособности пострадавшего     (+)</a:t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Выплачивается пенсия по инвалидности</a:t>
            </a:r>
            <a:b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 Выплачивается заработок за фактически отработанное время до наступления страхового случая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879797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910E365-5307-4FD5-A78C-727F965780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992943"/>
            <a:ext cx="5257800" cy="25463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2F2E1B-55EB-4D2D-A290-64B425EC83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857499"/>
            <a:ext cx="10515600" cy="400050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36</a:t>
            </a:r>
          </a:p>
          <a:p>
            <a:pPr marL="0" indent="0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 работе педагогическим работником допускается лицо, прошедшее:</a:t>
            </a:r>
            <a:b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вводный инструктаж по охране труда, </a:t>
            </a:r>
            <a:r>
              <a:rPr lang="ru-RU" sz="35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пожаро</a:t>
            </a: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электробезопасности;</a:t>
            </a:r>
            <a:b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первичный инструктаж на рабочем месте;</a:t>
            </a:r>
            <a:b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повторный в процессе работы (1 раз в 6 мес.), внеплановый, целевой инструктажи по охране труда</a:t>
            </a:r>
            <a:b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все перечисленное верно   </a:t>
            </a:r>
            <a:r>
              <a:rPr lang="ru-RU" dirty="0"/>
              <a:t>  </a:t>
            </a:r>
          </a:p>
          <a:p>
            <a:endParaRPr lang="ru-RU" dirty="0"/>
          </a:p>
        </p:txBody>
      </p:sp>
      <p:pic>
        <p:nvPicPr>
          <p:cNvPr id="33794" name="Picture 2">
            <a:extLst>
              <a:ext uri="{FF2B5EF4-FFF2-40B4-BE49-F238E27FC236}">
                <a16:creationId xmlns:a16="http://schemas.microsoft.com/office/drawing/2014/main" id="{C2C6DDD6-E0E4-4983-94DE-2DF0891E54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121616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B1AAAFE-39C8-4525-AAD4-712FF76A44F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319088"/>
            <a:ext cx="10515600" cy="5857875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37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Срок хранения материалов аттестации рабочих мест по условиям труда составляет: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15 лет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30 лет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45 лет    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50 лет</a:t>
            </a:r>
          </a:p>
          <a:p>
            <a:endParaRPr lang="ru-RU" dirty="0"/>
          </a:p>
        </p:txBody>
      </p:sp>
      <p:pic>
        <p:nvPicPr>
          <p:cNvPr id="34818" name="Picture 2">
            <a:extLst>
              <a:ext uri="{FF2B5EF4-FFF2-40B4-BE49-F238E27FC236}">
                <a16:creationId xmlns:a16="http://schemas.microsoft.com/office/drawing/2014/main" id="{AE975831-C998-415C-BDD2-375E031FDC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1803" y="1998921"/>
            <a:ext cx="6308175" cy="5107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107041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1FC8E8A-7CFF-4F97-852A-74547B5475D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233363"/>
            <a:ext cx="10515600" cy="594360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38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Могут ли учащиеся выполнять функции помощника лаборанта при проведении лабораторных работ?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 могут (запрещается выполнять)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могут</a:t>
            </a:r>
          </a:p>
          <a:p>
            <a:endParaRPr lang="ru-RU" dirty="0"/>
          </a:p>
        </p:txBody>
      </p:sp>
      <p:pic>
        <p:nvPicPr>
          <p:cNvPr id="35842" name="Picture 2">
            <a:extLst>
              <a:ext uri="{FF2B5EF4-FFF2-40B4-BE49-F238E27FC236}">
                <a16:creationId xmlns:a16="http://schemas.microsoft.com/office/drawing/2014/main" id="{6C37F804-A71C-45EB-8955-BFD8AFDDD0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6867" y="1960009"/>
            <a:ext cx="4495133" cy="4664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3525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F13701-C61B-4B00-BB0D-E018F83E96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22535" y="4107787"/>
            <a:ext cx="4355686" cy="3528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2509238-F68A-446F-8F9C-87C3D03B31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318977"/>
            <a:ext cx="8156944" cy="5857986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3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Подлежит ли расследованию и учету несчастный случай, происшедший с учителем на территории школы?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Подлежит расследованию и учету с составлением акта формы Н1    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Не подлежит как не связанный с производством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Подлежит с составлением акта произвольной формы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Подлежит с составлением акта формы Н2</a:t>
            </a:r>
          </a:p>
          <a:p>
            <a:endParaRPr lang="ru-RU" dirty="0"/>
          </a:p>
        </p:txBody>
      </p:sp>
      <p:pic>
        <p:nvPicPr>
          <p:cNvPr id="4100" name="Picture 4">
            <a:extLst>
              <a:ext uri="{FF2B5EF4-FFF2-40B4-BE49-F238E27FC236}">
                <a16:creationId xmlns:a16="http://schemas.microsoft.com/office/drawing/2014/main" id="{4D9FB373-3625-4391-A224-B3CC0503D6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51335" y="3742661"/>
            <a:ext cx="2840665" cy="2840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202181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82438FA-2E6B-42DD-9D7B-0F5A101A254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0"/>
            <a:ext cx="10515600" cy="6176963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39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Какая продолжительность рабочего времени устанавливается ТК РФ для педагогических работников?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Не более 40 часов в неделю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Не более 36 часов в неделю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В зависимости от должности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Сокращенная продолжительность</a:t>
            </a:r>
          </a:p>
          <a:p>
            <a:endParaRPr lang="ru-RU" dirty="0"/>
          </a:p>
        </p:txBody>
      </p:sp>
      <p:pic>
        <p:nvPicPr>
          <p:cNvPr id="36866" name="Picture 2">
            <a:extLst>
              <a:ext uri="{FF2B5EF4-FFF2-40B4-BE49-F238E27FC236}">
                <a16:creationId xmlns:a16="http://schemas.microsoft.com/office/drawing/2014/main" id="{7DB184A6-967B-4987-B375-19D3EDD93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89227" y="3444839"/>
            <a:ext cx="3467293" cy="3174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774849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20D8850-6830-461A-94F1-57D0BE6735D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0"/>
            <a:ext cx="10515600" cy="6176963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40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Актом какой формы оформляются несчастные случаи, происшедшие с работниками по пути на работу или с работы на транспорте, представляемом работодателем?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Актом произвольной формы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Актом формы Н2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Актом по форме Н1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Актом специального расследования</a:t>
            </a:r>
          </a:p>
          <a:p>
            <a:endParaRPr lang="ru-RU" dirty="0"/>
          </a:p>
        </p:txBody>
      </p:sp>
      <p:pic>
        <p:nvPicPr>
          <p:cNvPr id="37890" name="Picture 2">
            <a:extLst>
              <a:ext uri="{FF2B5EF4-FFF2-40B4-BE49-F238E27FC236}">
                <a16:creationId xmlns:a16="http://schemas.microsoft.com/office/drawing/2014/main" id="{80555E70-800B-4201-A086-DA9CB9EB2A7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80744" y="2615609"/>
            <a:ext cx="3912782" cy="4242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53734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C3553CE-E06D-467F-AE71-33D40F6397B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19800" y="987425"/>
            <a:ext cx="6172200" cy="4873625"/>
          </a:xfrm>
        </p:spPr>
        <p:txBody>
          <a:bodyPr/>
          <a:lstStyle/>
          <a:p>
            <a:r>
              <a:rPr lang="ru-RU" dirty="0"/>
              <a:t> </a:t>
            </a:r>
          </a:p>
          <a:p>
            <a:endParaRPr lang="ru-RU" dirty="0"/>
          </a:p>
        </p:txBody>
      </p:sp>
      <p:sp>
        <p:nvSpPr>
          <p:cNvPr id="6" name="Текст 5">
            <a:extLst>
              <a:ext uri="{FF2B5EF4-FFF2-40B4-BE49-F238E27FC236}">
                <a16:creationId xmlns:a16="http://schemas.microsoft.com/office/drawing/2014/main" id="{74C661A2-A6B0-4BF4-9E8A-98DBC97C13A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0" y="169863"/>
            <a:ext cx="7389813" cy="6230937"/>
          </a:xfrm>
        </p:spPr>
        <p:txBody>
          <a:bodyPr>
            <a:normAutofit/>
          </a:bodyPr>
          <a:lstStyle/>
          <a:p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41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ли педагог курить и употреблять алкогольные напитки на работе?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 может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может по праздникам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может в отведённых для этого местах</a:t>
            </a:r>
            <a:endParaRPr lang="ru-RU" sz="3200" dirty="0"/>
          </a:p>
        </p:txBody>
      </p:sp>
      <p:pic>
        <p:nvPicPr>
          <p:cNvPr id="38914" name="Picture 2">
            <a:extLst>
              <a:ext uri="{FF2B5EF4-FFF2-40B4-BE49-F238E27FC236}">
                <a16:creationId xmlns:a16="http://schemas.microsoft.com/office/drawing/2014/main" id="{E338CAE9-A416-4B74-B9AF-99B96F09A4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16886" y="2530549"/>
            <a:ext cx="4375114" cy="387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954170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58D4B5B-024A-499E-A7D0-01092798B45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6019800" y="987425"/>
            <a:ext cx="6172200" cy="4873625"/>
          </a:xfrm>
        </p:spPr>
        <p:txBody>
          <a:bodyPr>
            <a:normAutofit/>
          </a:bodyPr>
          <a:lstStyle/>
          <a:p>
            <a:r>
              <a:rPr lang="ru-RU" dirty="0"/>
              <a:t> 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52EBC01-F181-4724-BEDF-EEA09FFC8EAD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0" y="255588"/>
            <a:ext cx="6805613" cy="5613400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 </a:t>
            </a:r>
          </a:p>
          <a:p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42</a:t>
            </a:r>
          </a:p>
          <a:p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чей счет проводятся медицинские осмотры работников, работающих во вредных и опасных условиях труда?</a:t>
            </a:r>
            <a:b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За счет работников</a:t>
            </a:r>
            <a:b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За счет Фонда социального страхования</a:t>
            </a:r>
            <a:b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За счет средств работодателя    </a:t>
            </a:r>
            <a:b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 За счет Фонда медицинского страхования</a:t>
            </a:r>
          </a:p>
          <a:p>
            <a:endParaRPr lang="ru-RU" dirty="0"/>
          </a:p>
        </p:txBody>
      </p:sp>
      <p:pic>
        <p:nvPicPr>
          <p:cNvPr id="39942" name="Picture 6">
            <a:extLst>
              <a:ext uri="{FF2B5EF4-FFF2-40B4-BE49-F238E27FC236}">
                <a16:creationId xmlns:a16="http://schemas.microsoft.com/office/drawing/2014/main" id="{0BB65A5C-6072-4445-8E23-D5F96D9D6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59056" y="2892056"/>
            <a:ext cx="5793156" cy="3965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457063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29A67E3F-A9B8-4AB9-98AA-CECCCAC7269B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0" y="457200"/>
            <a:ext cx="7419975" cy="6135688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43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ли педагог во время работы применять открытый огонь (факелы, свечи и т.п.)?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запрещается применять открытый огонь (факелы, свечи и т.п.)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может</a:t>
            </a:r>
          </a:p>
          <a:p>
            <a:endParaRPr lang="ru-RU" dirty="0"/>
          </a:p>
        </p:txBody>
      </p:sp>
      <p:pic>
        <p:nvPicPr>
          <p:cNvPr id="40962" name="Picture 2">
            <a:extLst>
              <a:ext uri="{FF2B5EF4-FFF2-40B4-BE49-F238E27FC236}">
                <a16:creationId xmlns:a16="http://schemas.microsoft.com/office/drawing/2014/main" id="{62B46C47-4431-4132-8EDC-6A064ED6BFCC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85075" y="1552575"/>
            <a:ext cx="4606925" cy="530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03840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E02FE27-623F-4D29-ACCA-AD1688A4137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850900"/>
            <a:ext cx="8804275" cy="600710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44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ли должен принимать участие в расследовании несчастных случаев представитель профкома?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Да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Нет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По согласованию с председателем комиссии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По требованию профкома</a:t>
            </a:r>
          </a:p>
          <a:p>
            <a:endParaRPr lang="ru-RU" dirty="0"/>
          </a:p>
        </p:txBody>
      </p:sp>
      <p:pic>
        <p:nvPicPr>
          <p:cNvPr id="41986" name="Picture 2">
            <a:extLst>
              <a:ext uri="{FF2B5EF4-FFF2-40B4-BE49-F238E27FC236}">
                <a16:creationId xmlns:a16="http://schemas.microsoft.com/office/drawing/2014/main" id="{11F7AC92-297A-4C2E-A966-1CF3A77B2F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3758" y="361507"/>
            <a:ext cx="3103377" cy="24016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373659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AD0EF754-947F-4721-9D51-B1FC6351408A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0" y="457200"/>
            <a:ext cx="6411913" cy="6092825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45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срок проводится специальное расследование несчастного случая происшедшего с учащимися?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3 суток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5 суток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10 суток     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15 суток</a:t>
            </a:r>
          </a:p>
          <a:p>
            <a:endParaRPr lang="ru-RU" dirty="0"/>
          </a:p>
        </p:txBody>
      </p:sp>
      <p:pic>
        <p:nvPicPr>
          <p:cNvPr id="43012" name="Picture 4">
            <a:extLst>
              <a:ext uri="{FF2B5EF4-FFF2-40B4-BE49-F238E27FC236}">
                <a16:creationId xmlns:a16="http://schemas.microsoft.com/office/drawing/2014/main" id="{A45ACDF4-53FB-475B-AB5C-B111543B0B46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01075" y="987425"/>
            <a:ext cx="3590925" cy="4873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2513872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670FBEB-9F6C-4815-AD67-F563B678401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49225"/>
            <a:ext cx="10515600" cy="6027738"/>
          </a:xfrm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46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Какую группу допуска по электробезопасности должен иметь учитель русского языка и литературы?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Группу допуска иметь не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I группу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II группу</a:t>
            </a:r>
          </a:p>
          <a:p>
            <a:endParaRPr lang="ru-RU" dirty="0"/>
          </a:p>
        </p:txBody>
      </p:sp>
      <p:pic>
        <p:nvPicPr>
          <p:cNvPr id="44034" name="Picture 2">
            <a:extLst>
              <a:ext uri="{FF2B5EF4-FFF2-40B4-BE49-F238E27FC236}">
                <a16:creationId xmlns:a16="http://schemas.microsoft.com/office/drawing/2014/main" id="{039A9013-00D2-48CA-9700-1C6393A435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23814" y="1706085"/>
            <a:ext cx="4458106" cy="478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004722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1479F76D-DDE3-415C-9200-A09B0F554EC1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0" y="457200"/>
            <a:ext cx="5008563" cy="6092825"/>
          </a:xfrm>
        </p:spPr>
        <p:txBody>
          <a:bodyPr>
            <a:normAutofit lnSpcReduction="10000"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47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какого возраста можно заключать трудовой договор  с несовершеннолетним работником?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С 16-летнего возраста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С 15-летнего возраста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С 14-летнего возраста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 С 18-летнего возраста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5058" name="Picture 2">
            <a:extLst>
              <a:ext uri="{FF2B5EF4-FFF2-40B4-BE49-F238E27FC236}">
                <a16:creationId xmlns:a16="http://schemas.microsoft.com/office/drawing/2014/main" id="{A6F4C2F1-F6D6-4095-94CF-127949AE7812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4175" y="457200"/>
            <a:ext cx="5457825" cy="6092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4733273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C408173-E5C2-4134-9FC8-E3510B8A796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49225"/>
            <a:ext cx="9240838" cy="60277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48</a:t>
            </a:r>
          </a:p>
          <a:p>
            <a:pPr marL="0" indent="0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дисциплинарные взыскания имеет право применить работодатель?</a:t>
            </a:r>
            <a:b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Предупреждение, выговор, строгий выговор</a:t>
            </a:r>
            <a:b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Замечание, выговор, увольнение по соответствующим основаниям    </a:t>
            </a:r>
            <a:b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Постановка на вид, строгий выговор, предупреждение о служебном несоответствии</a:t>
            </a:r>
            <a:b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Предупреждение, выговор, строгий выговор, увольнение по соответствующим основаниям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46082" name="Picture 2">
            <a:extLst>
              <a:ext uri="{FF2B5EF4-FFF2-40B4-BE49-F238E27FC236}">
                <a16:creationId xmlns:a16="http://schemas.microsoft.com/office/drawing/2014/main" id="{DFEEB5A5-4098-4A9E-B246-392D212334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39424" y="3429000"/>
            <a:ext cx="2452576" cy="3280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82029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84CF92C-6EC3-45F1-A0EF-7E8350F9AAC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0"/>
            <a:ext cx="10515600" cy="6176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 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4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виды инструктажа проводится по разработанной в учреждении программе?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Внеплановый и целевой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Повторный и целевой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Вводный и первичный на рабочем месте по охране труда и пожарной безопасности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Первичный на рабочем месте и целевой</a:t>
            </a:r>
          </a:p>
          <a:p>
            <a:endParaRPr lang="ru-RU" dirty="0"/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15BDF49B-9E9F-4235-BEA5-7E4E8D914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368" y="4380614"/>
            <a:ext cx="2870791" cy="2870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0734327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C35A2646-A0AB-4E03-9BC8-1B7511550B9B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0" y="0"/>
            <a:ext cx="9026525" cy="6400800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49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Какова предельная норма переноски тяжести на руках для женщин (в течение рабочей смены)?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Не более 20 кг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Не более 15 кг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Не более 7 кг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Не более 12 кг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47106" name="Picture 2">
            <a:extLst>
              <a:ext uri="{FF2B5EF4-FFF2-40B4-BE49-F238E27FC236}">
                <a16:creationId xmlns:a16="http://schemas.microsoft.com/office/drawing/2014/main" id="{B95974CB-A4A6-46D7-A486-6DD981623EBD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624046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689094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11C64850-4BE2-4EF0-AFA4-D4BF43F2AED6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0" y="0"/>
            <a:ext cx="6688138" cy="6858000"/>
          </a:xfrm>
        </p:spPr>
        <p:txBody>
          <a:bodyPr>
            <a:normAutofit lnSpcReduction="10000"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50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является аварийными ситуациями?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выход из строя системы отопления и водоснабжения, электроснабжения, вентиляции и др.;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возникновение стихийных бедствий, пожара.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выход из строя электрооборудования, утечка опасных и вредных химических веществ, </a:t>
            </a:r>
            <a:r>
              <a:rPr 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распростанение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вредных биологических факторов и др.;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все перечисленное верно   </a:t>
            </a:r>
            <a:br>
              <a:rPr lang="ru-RU" dirty="0"/>
            </a:br>
            <a:endParaRPr lang="ru-RU" dirty="0"/>
          </a:p>
        </p:txBody>
      </p:sp>
      <p:pic>
        <p:nvPicPr>
          <p:cNvPr id="48130" name="Picture 2">
            <a:extLst>
              <a:ext uri="{FF2B5EF4-FFF2-40B4-BE49-F238E27FC236}">
                <a16:creationId xmlns:a16="http://schemas.microsoft.com/office/drawing/2014/main" id="{0A11416E-2D57-492D-9255-80BA680A3488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1288" y="457200"/>
            <a:ext cx="4430712" cy="624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34141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484C67A-F8F9-40B4-A68D-9E606368847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212725"/>
            <a:ext cx="9164638" cy="59642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51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 ли право работник на личное участие в расследовании возникшего у него профессионального заболевания?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Нет, так как он является заинтересованным лицом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Имеет право принимать участие только его доверенное лицо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Имеет право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 Имеет право только по согласованию с комиссией по расследованию профессионального заболевания</a:t>
            </a:r>
          </a:p>
          <a:p>
            <a:endParaRPr lang="ru-RU" dirty="0"/>
          </a:p>
        </p:txBody>
      </p:sp>
      <p:pic>
        <p:nvPicPr>
          <p:cNvPr id="49154" name="Picture 2">
            <a:extLst>
              <a:ext uri="{FF2B5EF4-FFF2-40B4-BE49-F238E27FC236}">
                <a16:creationId xmlns:a16="http://schemas.microsoft.com/office/drawing/2014/main" id="{DADDC0F7-F509-478E-BC2F-864C0B46C4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17074" y="2268463"/>
            <a:ext cx="3337960" cy="4802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4270422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B277C4-080D-4890-97DA-79F4289AF8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715390" y="365125"/>
            <a:ext cx="5738746" cy="13255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5A4D744-F705-4EA5-AF8D-A7B7A6F4E5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70121"/>
            <a:ext cx="9037674" cy="600684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 № 52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Комитет (комиссия) по охране труда в учреждении организует: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Совместные действия администрации и работников по выполнению комплекса мероприятий по ОТ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Аттестацию рабочих мест по условиям труда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Обучение безопасным методам и приемам выполнения всех видов работ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 Управление охраной труда</a:t>
            </a:r>
          </a:p>
          <a:p>
            <a:endParaRPr lang="ru-RU" dirty="0"/>
          </a:p>
        </p:txBody>
      </p:sp>
      <p:pic>
        <p:nvPicPr>
          <p:cNvPr id="50178" name="Picture 2">
            <a:extLst>
              <a:ext uri="{FF2B5EF4-FFF2-40B4-BE49-F238E27FC236}">
                <a16:creationId xmlns:a16="http://schemas.microsoft.com/office/drawing/2014/main" id="{3D4BF8A8-FA4E-458A-BD0B-31B478E71A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5390" y="535406"/>
            <a:ext cx="3476610" cy="6322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965940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>
            <a:extLst>
              <a:ext uri="{FF2B5EF4-FFF2-40B4-BE49-F238E27FC236}">
                <a16:creationId xmlns:a16="http://schemas.microsoft.com/office/drawing/2014/main" id="{FC4749E7-4C1F-4495-AD1F-C8170EE0B343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0" y="0"/>
            <a:ext cx="8697913" cy="5868988"/>
          </a:xfrm>
        </p:spPr>
        <p:txBody>
          <a:bodyPr>
            <a:normAutofit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53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Кто определяет степень утраты профессиональной трудоспособности при получении трудового увечья?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Главный государственный инспектор по охране труда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Лечащий врач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Медико-социальная экспертная комиссия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 Комиссия по расследованию несчастного (страхового) случая</a:t>
            </a:r>
          </a:p>
          <a:p>
            <a:endParaRPr lang="ru-RU" dirty="0"/>
          </a:p>
        </p:txBody>
      </p:sp>
      <p:pic>
        <p:nvPicPr>
          <p:cNvPr id="51202" name="Picture 2">
            <a:extLst>
              <a:ext uri="{FF2B5EF4-FFF2-40B4-BE49-F238E27FC236}">
                <a16:creationId xmlns:a16="http://schemas.microsoft.com/office/drawing/2014/main" id="{D1264266-3FC7-4F40-86C5-620CCD355B8F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4800" y="3584575"/>
            <a:ext cx="2997200" cy="299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2925143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838D4CC-5A82-4456-AED4-18FEE00A5CE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233363"/>
            <a:ext cx="8726488" cy="6624637"/>
          </a:xfrm>
        </p:spPr>
        <p:txBody>
          <a:bodyPr>
            <a:normAutofit fontScale="92500"/>
          </a:bodyPr>
          <a:lstStyle/>
          <a:p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54</a:t>
            </a:r>
          </a:p>
          <a:p>
            <a:pPr marL="0" indent="0">
              <a:buNone/>
            </a:pP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какой продолжительности перерыва в работе с работником должен быть проведен внеплановый инструктаж?</a:t>
            </a:r>
            <a:b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Более 30 дней для всех видов работ</a:t>
            </a:r>
            <a:b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Более 60 дней для всех видов работ</a:t>
            </a:r>
            <a:b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Более 30 дней для работ, к которым предъявляются дополнительные (повышенные требования безопасности труда) и более 60 дней для остальных видов работ    </a:t>
            </a:r>
            <a:b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 Более 40 дней для работ, к которым предъявляются дополнительные (повышенные требования безопасности труда) и более 60 дней для остальных видов работ</a:t>
            </a:r>
          </a:p>
          <a:p>
            <a:endParaRPr lang="ru-RU" dirty="0"/>
          </a:p>
        </p:txBody>
      </p:sp>
      <p:pic>
        <p:nvPicPr>
          <p:cNvPr id="52226" name="Picture 2">
            <a:extLst>
              <a:ext uri="{FF2B5EF4-FFF2-40B4-BE49-F238E27FC236}">
                <a16:creationId xmlns:a16="http://schemas.microsoft.com/office/drawing/2014/main" id="{AD3AFD5C-5F63-4988-8E3F-8DD2272E2E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548037" y="2853275"/>
            <a:ext cx="2643963" cy="3323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193767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35FB8D36-C70A-44E6-B6B1-DD34F4F9B34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0"/>
            <a:ext cx="8986838" cy="6176963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55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Можно ли мыть учащимся стекла оконных рам?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Нельзя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Разрешается только под контролем учителя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Разрешается только после проведения инструктажа и под контролем учителя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Разрешается только после проведения инструктажа и под контролем учителя и если высота составляет менее 1,5 м</a:t>
            </a:r>
          </a:p>
          <a:p>
            <a:endParaRPr lang="ru-RU" dirty="0"/>
          </a:p>
        </p:txBody>
      </p:sp>
      <p:pic>
        <p:nvPicPr>
          <p:cNvPr id="53250" name="Picture 2">
            <a:extLst>
              <a:ext uri="{FF2B5EF4-FFF2-40B4-BE49-F238E27FC236}">
                <a16:creationId xmlns:a16="http://schemas.microsoft.com/office/drawing/2014/main" id="{5323F1F5-CFFB-4141-9D7C-9A12B36E626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8357191" y="2466752"/>
            <a:ext cx="3635204" cy="4391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4618246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B0F2827-6724-4DDF-9A57-0FF931CF2B2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0"/>
            <a:ext cx="7742238" cy="6176963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56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Каковы сроки проведения аттестации рабочих мест по условиям труда?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Не реже 1 раза в 3 года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Не реже 1 раза в 5 лет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Ежегодно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 После реконструкции рабочих мест или вновь введенных в эксплуатацию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pic>
        <p:nvPicPr>
          <p:cNvPr id="54274" name="Picture 2">
            <a:extLst>
              <a:ext uri="{FF2B5EF4-FFF2-40B4-BE49-F238E27FC236}">
                <a16:creationId xmlns:a16="http://schemas.microsoft.com/office/drawing/2014/main" id="{DB6C3488-86CC-467F-8CD2-4EDB242BE5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38214" y="3429000"/>
            <a:ext cx="4153785" cy="3226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1947565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5299D8-B43F-48FE-8D5E-B1940AC2F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5298" name="Picture 2">
            <a:extLst>
              <a:ext uri="{FF2B5EF4-FFF2-40B4-BE49-F238E27FC236}">
                <a16:creationId xmlns:a16="http://schemas.microsoft.com/office/drawing/2014/main" id="{45B07AC5-7ABD-4722-95A9-DB7CBC5A375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2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8246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7D00BE3-8836-4F72-AD87-D3CB50A91B7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49225"/>
            <a:ext cx="10515600" cy="6027738"/>
          </a:xfrm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5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Запрещается ли законодательством работа с вредными и опасными условиями труда лиц в возрасте до 18 лет 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Не запрещается при сокращенной рабочей смене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Не запрещается, если условия труда относятся к классу 1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Запрещается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 Не запрещается, если соблюдены гарантии и льготы для этой категории работников </a:t>
            </a:r>
          </a:p>
          <a:p>
            <a:endParaRPr lang="ru-RU" dirty="0"/>
          </a:p>
        </p:txBody>
      </p:sp>
      <p:pic>
        <p:nvPicPr>
          <p:cNvPr id="6146" name="Picture 2">
            <a:extLst>
              <a:ext uri="{FF2B5EF4-FFF2-40B4-BE49-F238E27FC236}">
                <a16:creationId xmlns:a16="http://schemas.microsoft.com/office/drawing/2014/main" id="{A3936DE4-2179-4D26-B182-4734F13355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759" y="4385915"/>
            <a:ext cx="3336482" cy="2727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71006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625A3356-ECFB-4380-BF1A-3F1CA0927C5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278297"/>
            <a:ext cx="7659757" cy="6738454"/>
          </a:xfrm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6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срок преподаватель должен сообщать руководителю образовательного учреждения о каждом несчастном случае с обучающимися и сотрудниками?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немедленно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конце смены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 конце недели</a:t>
            </a:r>
          </a:p>
          <a:p>
            <a:endParaRPr lang="ru-RU" dirty="0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170C168F-CFDD-4119-920D-5633BA20B3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92448" y="3129762"/>
            <a:ext cx="3899552" cy="344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3008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FCB430D-DA37-454B-8F7B-7956B48D52A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319088"/>
            <a:ext cx="10515600" cy="5857875"/>
          </a:xfrm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7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знаний у всех работников требований охраны труда оформляется: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Приказом руководителя и ведомостью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Протоколом, установленной формы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Записью в журнале учета инструктажей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Списком, утвержденным приказом руководителя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8194" name="Picture 2">
            <a:extLst>
              <a:ext uri="{FF2B5EF4-FFF2-40B4-BE49-F238E27FC236}">
                <a16:creationId xmlns:a16="http://schemas.microsoft.com/office/drawing/2014/main" id="{BB183A38-42D4-4050-861E-31DEEF297D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7519" y="3570832"/>
            <a:ext cx="8038865" cy="3287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772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03263FF4-6989-4ECC-AE17-B72E354376B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233363"/>
            <a:ext cx="10515600" cy="5943600"/>
          </a:xfrm>
        </p:spPr>
        <p:txBody>
          <a:bodyPr/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№ 8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 ли право уполномоченный по охране труда профкома предъявлять требования к должностным лицам о приостановке работ в случаях угрозы жизни и здоровью работников?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     Не имеет права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Б.      Имеет право    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      Имеет право только к заместителям руководителя</a:t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      Имеет право только к заведующим кабинетами, к которым предъявляются повышенные требования безопасности</a:t>
            </a:r>
          </a:p>
          <a:p>
            <a:endParaRPr lang="ru-RU" dirty="0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3E515AF4-9FAA-40E5-862B-1872A325EA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4674" y="4722878"/>
            <a:ext cx="6400800" cy="24648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414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</TotalTime>
  <Words>2737</Words>
  <Application>Microsoft Office PowerPoint</Application>
  <PresentationFormat>Широкоэкранный</PresentationFormat>
  <Paragraphs>122</Paragraphs>
  <Slides>58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58</vt:i4>
      </vt:variant>
    </vt:vector>
  </HeadingPairs>
  <TitlesOfParts>
    <vt:vector size="63" baseType="lpstr">
      <vt:lpstr>Arial</vt:lpstr>
      <vt:lpstr>Calibri</vt:lpstr>
      <vt:lpstr>Calibri Light</vt:lpstr>
      <vt:lpstr>Times New Roman</vt:lpstr>
      <vt:lpstr>Тема Office</vt:lpstr>
      <vt:lpstr>Тест  по охране труда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39</cp:revision>
  <dcterms:created xsi:type="dcterms:W3CDTF">2021-05-26T06:53:37Z</dcterms:created>
  <dcterms:modified xsi:type="dcterms:W3CDTF">2021-05-31T11:25:01Z</dcterms:modified>
</cp:coreProperties>
</file>