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6" r:id="rId2"/>
    <p:sldId id="329" r:id="rId3"/>
    <p:sldId id="333" r:id="rId4"/>
    <p:sldId id="327" r:id="rId5"/>
    <p:sldId id="330" r:id="rId6"/>
    <p:sldId id="331" r:id="rId7"/>
    <p:sldId id="332" r:id="rId8"/>
    <p:sldId id="334" r:id="rId9"/>
    <p:sldId id="335" r:id="rId10"/>
    <p:sldId id="336" r:id="rId11"/>
    <p:sldId id="337" r:id="rId12"/>
    <p:sldId id="338" r:id="rId13"/>
    <p:sldId id="340" r:id="rId14"/>
    <p:sldId id="339" r:id="rId15"/>
    <p:sldId id="324" r:id="rId16"/>
    <p:sldId id="323" r:id="rId17"/>
    <p:sldId id="264" r:id="rId18"/>
    <p:sldId id="265" r:id="rId19"/>
    <p:sldId id="318" r:id="rId20"/>
    <p:sldId id="268" r:id="rId21"/>
    <p:sldId id="269" r:id="rId22"/>
    <p:sldId id="272" r:id="rId23"/>
    <p:sldId id="273" r:id="rId24"/>
    <p:sldId id="277" r:id="rId25"/>
    <p:sldId id="274" r:id="rId26"/>
    <p:sldId id="275" r:id="rId27"/>
    <p:sldId id="293" r:id="rId28"/>
    <p:sldId id="313" r:id="rId29"/>
    <p:sldId id="321" r:id="rId30"/>
    <p:sldId id="320" r:id="rId31"/>
    <p:sldId id="314" r:id="rId32"/>
    <p:sldId id="315" r:id="rId33"/>
    <p:sldId id="316" r:id="rId34"/>
    <p:sldId id="317" r:id="rId35"/>
    <p:sldId id="279" r:id="rId36"/>
    <p:sldId id="281" r:id="rId37"/>
    <p:sldId id="282" r:id="rId38"/>
    <p:sldId id="283" r:id="rId39"/>
    <p:sldId id="284" r:id="rId40"/>
    <p:sldId id="285" r:id="rId41"/>
    <p:sldId id="295" r:id="rId42"/>
    <p:sldId id="287" r:id="rId43"/>
    <p:sldId id="289" r:id="rId44"/>
    <p:sldId id="291" r:id="rId45"/>
    <p:sldId id="31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CADE"/>
    <a:srgbClr val="939393"/>
    <a:srgbClr val="A0B5DD"/>
    <a:srgbClr val="63DD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99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1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697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32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113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101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94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86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00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57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55627-B93B-49D5-9D6A-32B8DDD68A40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8E1C0-37B0-460B-924F-62223A59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4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2427" y="576669"/>
            <a:ext cx="8319753" cy="3313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униципальное автономное дошкольное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образовательное учреждение «Детский сад № 14» г. Гусева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«Незабудковая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Гжель!»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Творческий проект по приобщению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дошкольников к культурному наследию своего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народа на основе 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народного промысла «Гжель»)</a:t>
            </a:r>
            <a:endParaRPr lang="ru-RU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6303" y="3695967"/>
            <a:ext cx="4572000" cy="835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Разработчики: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</a:t>
            </a: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86188" y="4167931"/>
            <a:ext cx="4572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Ефремова И.Л.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воспитатель 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Назарова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М.Н.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руководитель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45527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46207" y="2222048"/>
            <a:ext cx="7033400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algn="ctr">
              <a:lnSpc>
                <a:spcPct val="150000"/>
              </a:lnSpc>
              <a:spcAft>
                <a:spcPts val="800"/>
              </a:spcAft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реализации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29579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587321" y="514050"/>
            <a:ext cx="6973910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60"/>
              </a:lnSpc>
              <a:spcAft>
                <a:spcPts val="0"/>
              </a:spcAft>
            </a:pPr>
            <a:r>
              <a:rPr lang="en-US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en-US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endParaRPr lang="ru-RU" sz="2400" b="1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Анализ воспитательного процесса по данной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теме. 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Анкетирование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Создание творческой группы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воспитатель, музыкальный руководитель и родители,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целью составления плана мероприятий 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Организация развивающей предметно-пространственной среды по теме проекта в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группе.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Создание наглядно-дидактических пособий для проведения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ООД.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Создание компьютерной презентации «Сказочная Гжель». 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Создание материалов для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консультирования родителей.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Создание мини-музея ДОУ «Экспонаты гжельской росписи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Систематизация методических рекомендаций по взаимодействию с семьями в области духовно-нравственного </a:t>
            </a:r>
            <a:endParaRPr lang="en-US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эстетического воспитания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дошкольников.</a:t>
            </a: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56456" y="306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  <a:r>
              <a:rPr lang="en-US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ДЕЯТЕЛЬНОСТНЫЙ</a:t>
            </a:r>
            <a:endParaRPr lang="en-US" sz="24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97357" y="1027321"/>
            <a:ext cx="8017099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5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по теме «Народный промысел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Гжель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5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иллюстраций с изображением гжельской росписи,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5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сюжетно-ролевые игры, игры-драматизации, дидактические игры, ситуативные беседы, подвижные игры,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5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 стихи,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загадки, русские народные сказки;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5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разучивание стихов, небылиц, песен, частушек, танцев об искусстве Гжели, народных песен и плясок, подвижных игр.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консультаций для родителей по истории промысла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Гжель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 способах знакомства с ним детей.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Мастер- класс для родителей воспитанников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проекта. 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Проведение досуга «В гости к Гжельской Мастерице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70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88643" y="1209922"/>
            <a:ext cx="8255357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Участие в фестивале «Народные промыслы России».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Проведение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итогового мероприятия для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воспитанников и их родителей - «Сказочное чудо – Незабудковая Гжель»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Оформление и презентация выставки рисунков воспитанников «Расцветает Незабудковая Гжель»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Оформление и презентация выставки совместных поделок воспитанников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родителей «Сине-белая посуда. Расскажи-ка, ты откуда?»</a:t>
            </a:r>
            <a:endParaRPr lang="ru-RU" sz="1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Обобщение опыта работы по проекту - создание презентации 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2500"/>
              </a:lnSpc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реализованного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проекта, </a:t>
            </a:r>
            <a:r>
              <a:rPr lang="ru-RU" sz="1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нализ проделанной работы, обсуждение итогов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проекта.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70091" y="425092"/>
            <a:ext cx="4572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-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ЗАВЕРШАЮЩИЙ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6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96214" y="1298224"/>
            <a:ext cx="956900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родителей: «Чудесная Гжель», «Народный 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промысел Гжель», «Гжель - старинный центр по производству 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фарфоровой, фаянсовой и глиняной посуды», «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народных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промыслов на эстетическое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духовно-нравственное воспитание 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етей дошкольного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и поделки детей 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для 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Помощь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оформлении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изобразительного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уголка ( выставка </a:t>
            </a: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народного промысла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7943" y="617618"/>
            <a:ext cx="3954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51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Marina\AppData\Local\Microsoft\Windows\INetCache\Content.Word\IMG_20180307_1046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154" y="1906073"/>
            <a:ext cx="8203843" cy="465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-2125016" y="1286801"/>
            <a:ext cx="11269016" cy="583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64385" indent="-6350" algn="ctr">
              <a:lnSpc>
                <a:spcPct val="107000"/>
              </a:lnSpc>
              <a:spcAft>
                <a:spcPts val="136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Сине-белая посуда! Расскажи-ка, ты откуда? </a:t>
            </a:r>
            <a:endParaRPr lang="ru-RU" sz="32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5082" y="558140"/>
            <a:ext cx="75405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64385" indent="-6350">
              <a:lnSpc>
                <a:spcPct val="107000"/>
              </a:lnSpc>
              <a:spcAft>
                <a:spcPts val="1360"/>
              </a:spcAft>
            </a:pPr>
            <a:r>
              <a:rPr lang="ru-RU" b="1" u="sng" kern="0" dirty="0" smtClean="0">
                <a:solidFill>
                  <a:srgbClr val="002060"/>
                </a:solidFill>
                <a:uFill>
                  <a:solidFill>
                    <a:srgbClr val="00206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деятельность</a:t>
            </a:r>
            <a:r>
              <a:rPr lang="ru-RU" b="1" kern="0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75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46" y="545911"/>
            <a:ext cx="8447964" cy="598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669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28" y="576617"/>
            <a:ext cx="2947918" cy="5066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3009" y="576617"/>
            <a:ext cx="5007336" cy="5066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607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674" y="600502"/>
            <a:ext cx="8612649" cy="5858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261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124" y="1205365"/>
            <a:ext cx="6903075" cy="5285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3944" y="665243"/>
            <a:ext cx="748262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9645" indent="-6350">
              <a:lnSpc>
                <a:spcPct val="107000"/>
              </a:lnSpc>
              <a:spcAft>
                <a:spcPts val="0"/>
              </a:spcAft>
            </a:pPr>
            <a:r>
              <a:rPr lang="ru-RU" b="1" u="sng" kern="0" dirty="0">
                <a:solidFill>
                  <a:srgbClr val="002060"/>
                </a:solidFill>
                <a:uFill>
                  <a:solidFill>
                    <a:srgbClr val="00206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Экскурсии в МБУ «</a:t>
            </a:r>
            <a:r>
              <a:rPr lang="ru-RU" b="1" u="sng" kern="0" dirty="0" err="1">
                <a:solidFill>
                  <a:srgbClr val="002060"/>
                </a:solidFill>
                <a:uFill>
                  <a:solidFill>
                    <a:srgbClr val="00206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Гусевское</a:t>
            </a:r>
            <a:r>
              <a:rPr lang="ru-RU" b="1" u="sng" kern="0" dirty="0">
                <a:solidFill>
                  <a:srgbClr val="002060"/>
                </a:solidFill>
                <a:uFill>
                  <a:solidFill>
                    <a:srgbClr val="00206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библиотечное объединение»</a:t>
            </a:r>
            <a:r>
              <a:rPr lang="ru-RU" b="1" kern="0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b="1" u="sng" kern="0" dirty="0">
              <a:solidFill>
                <a:srgbClr val="002060"/>
              </a:solidFill>
              <a:effectLst/>
              <a:uFill>
                <a:solidFill>
                  <a:srgbClr val="00206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3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445033" y="606545"/>
            <a:ext cx="7698967" cy="62514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ворческий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 проекта: д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олгосрочный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Сроки реализации: 1 год (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сентябрь-май)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 подготовительной </a:t>
            </a:r>
            <a:endParaRPr lang="ru-RU" sz="2800" b="1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10 «Солнышко», 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педагоги, родители воспитанников</a:t>
            </a:r>
            <a:endParaRPr lang="ru-RU" sz="280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5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13" y="1551132"/>
            <a:ext cx="6684136" cy="5013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773328" y="471749"/>
            <a:ext cx="3262496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Встреча с родителями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4694" y="967382"/>
            <a:ext cx="4774641" cy="5837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играем всей семьей!</a:t>
            </a:r>
            <a:endParaRPr lang="ru-RU" sz="32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7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33" y="327545"/>
            <a:ext cx="8311486" cy="6233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723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50" y="1416676"/>
            <a:ext cx="6842813" cy="5132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57923" y="718766"/>
            <a:ext cx="4932697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Гжель в повседневной жизни</a:t>
            </a:r>
            <a:endParaRPr lang="ru-RU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8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44" y="1458899"/>
            <a:ext cx="6851945" cy="5147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39955" y="623646"/>
            <a:ext cx="6264087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 мини-музей «Сказочная Гжель»</a:t>
            </a:r>
            <a:endParaRPr lang="ru-RU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58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853" y="1019481"/>
            <a:ext cx="7220145" cy="5561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18324" y="481181"/>
            <a:ext cx="6707350" cy="5222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 «В гости к Гжельской мастерице»</a:t>
            </a:r>
            <a:endParaRPr lang="ru-RU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11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202" y="545910"/>
            <a:ext cx="8667594" cy="565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684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142" y="284058"/>
            <a:ext cx="8147714" cy="6289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76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442" y="1041593"/>
            <a:ext cx="8343114" cy="5447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31442" y="463935"/>
            <a:ext cx="8236040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 выступления для любимого города</a:t>
            </a:r>
            <a:endParaRPr lang="ru-RU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15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81" y="317311"/>
            <a:ext cx="8243247" cy="6182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960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306" y="857250"/>
            <a:ext cx="7907629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319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633730" y="605307"/>
            <a:ext cx="3805708" cy="742511"/>
          </a:xfrm>
          <a:prstGeom prst="rect">
            <a:avLst/>
          </a:prstGeom>
          <a:solidFill>
            <a:srgbClr val="27CADE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8069" y="2105955"/>
            <a:ext cx="8467860" cy="4478149"/>
          </a:xfrm>
          <a:prstGeom prst="rect">
            <a:avLst/>
          </a:prstGeom>
          <a:solidFill>
            <a:srgbClr val="27CADE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В </a:t>
            </a: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современном обществе существует недостаток познавательного интереса к истории народных художественных промыслов России, знаний об особенностях декоративной росписи Гжель. Дети редко сталкиваются с ними в быту, вследствие чего культурные ценности утрачиваются. Вместе с тем художественные промыслы обладают огромным потенциалом для приобщения детей к истокам </a:t>
            </a:r>
            <a:r>
              <a:rPr lang="ru-RU" sz="1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родной культуры</a:t>
            </a: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формирования культурной идентичности и развития ценностно-смысловой сферы личности ребенка. Мы считаем необходимым не только расширение знаний детей о народных промыслах, но и создание образного ряда, который позволяет соотнести рукотворную красоту с образами родной природы и раскрыть мастерство</a:t>
            </a:r>
            <a:r>
              <a:rPr lang="ru-RU" sz="1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33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12" y="1200954"/>
            <a:ext cx="8062174" cy="5244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1820" y="245891"/>
            <a:ext cx="8268236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 семинаре </a:t>
            </a:r>
          </a:p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Фрагмент развлечения «Покровская ярмарка» </a:t>
            </a:r>
            <a:endParaRPr lang="ru-RU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36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48" y="1341474"/>
            <a:ext cx="8165207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49251" y="382814"/>
            <a:ext cx="7018986" cy="985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региональном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семинаре</a:t>
            </a:r>
          </a:p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«Народные промыслы России» </a:t>
            </a:r>
            <a:endParaRPr lang="ru-RU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49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49" y="604233"/>
            <a:ext cx="8474299" cy="5649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871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491" y="565328"/>
            <a:ext cx="8591015" cy="5727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79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85" y="488324"/>
            <a:ext cx="8822028" cy="5881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20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13899" y="1390918"/>
            <a:ext cx="8529850" cy="5197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71977" y="375668"/>
            <a:ext cx="718641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Итоговое  мероприятие</a:t>
            </a:r>
          </a:p>
          <a:p>
            <a:pPr marL="228600"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«Сказочное чудо – Незабудковая Гжель»</a:t>
            </a:r>
            <a:endParaRPr lang="ru-RU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37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28" y="320444"/>
            <a:ext cx="8366078" cy="6186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65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431" y="381000"/>
            <a:ext cx="8325135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43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312" y="333801"/>
            <a:ext cx="8441142" cy="6196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26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263" y="218364"/>
            <a:ext cx="7956644" cy="6183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292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85611" y="708586"/>
            <a:ext cx="7225048" cy="823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611" y="1948399"/>
            <a:ext cx="80235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 для приобщения детей к культурному наследию своего народа на основе народного промысла Гжель, воспитания интереса к искусству народных умельцев, уважения к традициям и истории своего народа.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822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8" y="436159"/>
            <a:ext cx="8978522" cy="5985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822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853" y="436728"/>
            <a:ext cx="8556292" cy="5828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551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398" y="599933"/>
            <a:ext cx="8487201" cy="5658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237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5"/>
          <a:stretch/>
        </p:blipFill>
        <p:spPr>
          <a:xfrm>
            <a:off x="436728" y="381000"/>
            <a:ext cx="8338782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021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72"/>
          <a:stretch/>
        </p:blipFill>
        <p:spPr>
          <a:xfrm>
            <a:off x="227563" y="449808"/>
            <a:ext cx="8916437" cy="5958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103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674254" y="1904931"/>
            <a:ext cx="65295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5626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59853" y="410225"/>
            <a:ext cx="8667482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091" y="1223493"/>
            <a:ext cx="8525816" cy="5348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76517" y="1008594"/>
            <a:ext cx="8190963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36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детей:</a:t>
            </a:r>
            <a:endParaRPr lang="ru-RU" sz="3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расширять знания детей о русском декоративном искусстве "Гжель";</a:t>
            </a:r>
            <a:endParaRPr lang="ru-RU" sz="1900" b="1" dirty="0"/>
          </a:p>
          <a:p>
            <a:pPr marL="342900" lvl="0" indent="-342900" algn="just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</a:rPr>
              <a:t>формировать умение различать особенности цвета, узора гжельской росписи;</a:t>
            </a:r>
            <a:endParaRPr lang="ru-RU" sz="1900" b="1" dirty="0"/>
          </a:p>
          <a:p>
            <a:pPr marL="342900" lvl="0" indent="-342900" algn="just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</a:rPr>
              <a:t>формировать потребность в творческом труде на благо другого;</a:t>
            </a:r>
            <a:endParaRPr lang="ru-RU" sz="1900" b="1" dirty="0"/>
          </a:p>
          <a:p>
            <a:pPr marL="342900" lvl="0" indent="-342900" algn="just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развивать умение составлять декоративные композиции, используя элементы гжельской росписи;</a:t>
            </a:r>
            <a:endParaRPr lang="ru-RU" sz="1900" b="1" dirty="0"/>
          </a:p>
          <a:p>
            <a:pPr marL="342900" lvl="0" indent="-342900" algn="just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воспитывать чувство гордости за творческое наследие своего народа, </a:t>
            </a: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уважение к труду мастеров;</a:t>
            </a:r>
            <a:endParaRPr lang="ru-RU" sz="1900" b="1" dirty="0"/>
          </a:p>
          <a:p>
            <a:pPr marL="342900" lvl="0" indent="-342900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старательность, аккуратность при выполнении в процессе продуктивной деятельности;</a:t>
            </a:r>
            <a:endParaRPr lang="ru-RU" sz="19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26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умение взаимодействовать с взрослыми и с детьми;</a:t>
            </a:r>
            <a:endParaRPr lang="ru-RU" sz="19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26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 условия для формирования ценностей красоты, родной природы, творческого труда, мастерства.</a:t>
            </a: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09093" y="734097"/>
            <a:ext cx="85000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</a:t>
            </a:r>
            <a:r>
              <a:rPr lang="ru-RU" sz="3600" b="1" i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партнерские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взаимоотношения между педагогами, детьми и родителями;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проявлению активности и инициативности, созданию атмосферы сотрудничества.</a:t>
            </a:r>
            <a:endParaRPr lang="ru-RU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07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772732" y="843677"/>
            <a:ext cx="77788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родителей:</a:t>
            </a:r>
            <a:endParaRPr lang="ru-RU" sz="3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повышать педагогической культуры родителей на основе приобщения к культуре своего народа;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привлекать к активному участию в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проекте.</a:t>
            </a:r>
            <a:endParaRPr lang="ru-RU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1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46976" y="0"/>
            <a:ext cx="7894748" cy="4257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3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endParaRPr lang="ru-RU" sz="3600" i="1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25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дети научатся передавать основные элементы узора (розу, листики, завитки, волнистые линии, решетку, точки, спираль), </a:t>
            </a:r>
            <a:r>
              <a:rPr lang="ru-RU" sz="19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составлять декоративные композиции</a:t>
            </a:r>
            <a:r>
              <a:rPr lang="ru-RU" sz="19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ts val="25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научатся </a:t>
            </a: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 выбирать цвет, материал; </a:t>
            </a:r>
          </a:p>
          <a:p>
            <a:pPr marL="342900" lvl="0" indent="-342900" algn="just">
              <a:lnSpc>
                <a:spcPts val="25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приобретут интерес к декоративно – прикладному виду деятельности;   </a:t>
            </a:r>
          </a:p>
          <a:p>
            <a:pPr marL="342900" lvl="0" indent="-342900" algn="just">
              <a:lnSpc>
                <a:spcPts val="25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появится желание использовать гжельскую роспись в свободном рисовании, раскроются творческие способности; </a:t>
            </a:r>
          </a:p>
          <a:p>
            <a:pPr marL="342900" lvl="0" indent="-342900" algn="just">
              <a:lnSpc>
                <a:spcPts val="25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появится чувство уважения и гордости за свой народ, его культуру, возникнет желание самим участвовать в творчестве.</a:t>
            </a: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4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Marina\AppData\Local\Microsoft\Windows\INetCache\Content.Word\116292590_ROS__5_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888643" y="721217"/>
            <a:ext cx="7894748" cy="4547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Перспектива данной деятельности: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продуктов деятельности детей в оформлении группы, зала во время проведения праздников и развлечений, в качестве подарков гостям. Создание мини-музея в детском саду. Пополнение мини-музея экспонатами.</a:t>
            </a:r>
          </a:p>
          <a:p>
            <a:pPr marL="342900" lvl="0" indent="-342900" algn="just">
              <a:lnSpc>
                <a:spcPts val="25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endParaRPr lang="ru-RU" sz="19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47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1939</TotalTime>
  <Words>820</Words>
  <Application>Microsoft Office PowerPoint</Application>
  <PresentationFormat>Экран (4:3)</PresentationFormat>
  <Paragraphs>112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</dc:creator>
  <cp:lastModifiedBy>Marina</cp:lastModifiedBy>
  <cp:revision>40</cp:revision>
  <dcterms:created xsi:type="dcterms:W3CDTF">2021-03-15T17:38:50Z</dcterms:created>
  <dcterms:modified xsi:type="dcterms:W3CDTF">2021-05-31T20:33:58Z</dcterms:modified>
</cp:coreProperties>
</file>