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7" r:id="rId2"/>
    <p:sldId id="258" r:id="rId3"/>
    <p:sldId id="260" r:id="rId4"/>
    <p:sldId id="262" r:id="rId5"/>
    <p:sldId id="261" r:id="rId6"/>
    <p:sldId id="263" r:id="rId7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C5E8D0-7208-4CB9-A4EB-2C1AEF68FA6F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55EDB-749D-4ED1-825B-10C78853E0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10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B55EA-2F05-423F-B663-9137262D60FE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966F2-959E-440B-B079-01AC2510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1582340"/>
            <a:ext cx="671517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800" dirty="0" smtClean="0"/>
              <a:t>                                       </a:t>
            </a:r>
            <a:r>
              <a:rPr lang="ru-RU" sz="4800" dirty="0" smtClean="0">
                <a:solidFill>
                  <a:srgbClr val="FFFF00"/>
                </a:solidFill>
              </a:rPr>
              <a:t>Александр Невский</a:t>
            </a:r>
          </a:p>
          <a:p>
            <a:pPr fontAlgn="base"/>
            <a:r>
              <a:rPr lang="ru-RU" sz="4800" dirty="0">
                <a:solidFill>
                  <a:srgbClr val="FFFF00"/>
                </a:solidFill>
              </a:rPr>
              <a:t> </a:t>
            </a:r>
            <a:r>
              <a:rPr lang="ru-RU" sz="4800" dirty="0" smtClean="0">
                <a:solidFill>
                  <a:srgbClr val="FFFF00"/>
                </a:solidFill>
              </a:rPr>
              <a:t>          биография</a:t>
            </a:r>
          </a:p>
          <a:p>
            <a:pPr fontAlgn="base"/>
            <a:endParaRPr lang="ru-RU" sz="4800" dirty="0"/>
          </a:p>
          <a:p>
            <a:pPr fontAlgn="base"/>
            <a:endParaRPr lang="ru-RU" sz="4800" dirty="0" smtClean="0"/>
          </a:p>
          <a:p>
            <a:pPr fontAlgn="base"/>
            <a:endParaRPr lang="ru-RU" sz="4800" dirty="0"/>
          </a:p>
          <a:p>
            <a:pPr fontAlgn="base"/>
            <a:r>
              <a:rPr lang="ru-RU" sz="4800" dirty="0" smtClean="0"/>
              <a:t>    </a:t>
            </a:r>
            <a:r>
              <a:rPr lang="ru-RU" sz="1400" dirty="0" smtClean="0"/>
              <a:t>                    </a:t>
            </a:r>
            <a:r>
              <a:rPr lang="ru-RU" sz="1400" dirty="0" smtClean="0">
                <a:solidFill>
                  <a:srgbClr val="FFFF00"/>
                </a:solidFill>
              </a:rPr>
              <a:t>подготовил ученик 4 Б класса Спиридонов Илья</a:t>
            </a:r>
          </a:p>
          <a:p>
            <a:pPr fontAlgn="base"/>
            <a:r>
              <a:rPr lang="ru-RU" sz="4800" dirty="0"/>
              <a:t> </a:t>
            </a:r>
            <a:r>
              <a:rPr lang="ru-RU" sz="4800" dirty="0" smtClean="0"/>
              <a:t>                                                                          </a:t>
            </a:r>
          </a:p>
          <a:p>
            <a:pPr fontAlgn="base"/>
            <a:r>
              <a:rPr lang="ru-RU" sz="4800" dirty="0"/>
              <a:t> </a:t>
            </a:r>
            <a:r>
              <a:rPr lang="ru-RU" sz="4800" dirty="0" smtClean="0"/>
              <a:t>                       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142900"/>
            <a:ext cx="61436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dirty="0">
              <a:solidFill>
                <a:srgbClr val="FFFF00"/>
              </a:solidFill>
            </a:endParaRPr>
          </a:p>
          <a:p>
            <a:pPr fontAlgn="base"/>
            <a:r>
              <a:rPr lang="ru-RU" dirty="0">
                <a:solidFill>
                  <a:srgbClr val="FFFF00"/>
                </a:solidFill>
              </a:rPr>
              <a:t>Александр Ярославич Невский (1220 — 14 ноября 1263), князь Новгородский, </a:t>
            </a:r>
            <a:r>
              <a:rPr lang="ru-RU" dirty="0" err="1">
                <a:solidFill>
                  <a:srgbClr val="FFFF00"/>
                </a:solidFill>
              </a:rPr>
              <a:t>Переяславский</a:t>
            </a:r>
            <a:r>
              <a:rPr lang="ru-RU" dirty="0">
                <a:solidFill>
                  <a:srgbClr val="FFFF00"/>
                </a:solidFill>
              </a:rPr>
              <a:t>, великий князь Киевский (с 1249), великий князь Владимирский (с 1252).</a:t>
            </a:r>
          </a:p>
          <a:p>
            <a:pPr fontAlgn="base"/>
            <a:r>
              <a:rPr lang="ru-RU" dirty="0">
                <a:solidFill>
                  <a:srgbClr val="FFFF00"/>
                </a:solidFill>
              </a:rPr>
              <a:t>Канонизирован Русской православной церковью в лике благоверных при митрополите </a:t>
            </a:r>
            <a:r>
              <a:rPr lang="ru-RU" dirty="0" err="1">
                <a:solidFill>
                  <a:srgbClr val="FFFF00"/>
                </a:solidFill>
              </a:rPr>
              <a:t>Макарии</a:t>
            </a:r>
            <a:r>
              <a:rPr lang="ru-RU" dirty="0">
                <a:solidFill>
                  <a:srgbClr val="FFFF00"/>
                </a:solidFill>
              </a:rPr>
              <a:t> на Московском Соборе 1547 года.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pbs.twimg.com/media/D6byON2W0AAZAX0.jpg: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0" y="0"/>
            <a:ext cx="9144000" cy="15001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0800" cap="rnd" cmpd="tri">
            <a:solidFill>
              <a:schemeClr val="accent2">
                <a:lumMod val="40000"/>
                <a:lumOff val="6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14285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—</a:t>
            </a:r>
            <a:r>
              <a:rPr lang="ru-RU" sz="1600" b="1" dirty="0"/>
              <a:t> Основные свои военные победы князь Александр одержал в молодости. Во время Невской битвы (1240 год) ему было от силы 20 лет, во время Ледового побоища — 22 года.</a:t>
            </a:r>
            <a:r>
              <a:rPr lang="ru-RU" sz="1600" dirty="0"/>
              <a:t> Впоследствии он прославился более как политик и дипломат, однако периодически выступал и как военачальник. За всю свою жизнь князь Александр не проиграл ни одного сражения.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vatars.mds.yandex.net/get-zen_doc/1131118/pub_5b1357bce5fbab00a9788505_5b136195fd96b1ee40cacdfa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80192"/>
            <a:ext cx="9144000" cy="57778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07154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— Вопреки расхожему мнению, что Церковь канонизировала в лике благоверных практически всех правителей Средневековья, прославлены были лишь немногие из них. Так, среди русских святых княжеского происхождения большинство прославлены в лике святых за свою мученическую смерть ради ближних и ради сохранения христианской веры.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500562" y="0"/>
            <a:ext cx="4643438" cy="171448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https://beautifulrus.com/wp-content/uploads/2017/09/Bust-of-Alexander-Nevsk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4471113" cy="6858000"/>
          </a:xfrm>
          <a:prstGeom prst="rect">
            <a:avLst/>
          </a:prstGeom>
          <a:noFill/>
        </p:spPr>
      </p:pic>
      <p:pic>
        <p:nvPicPr>
          <p:cNvPr id="20484" name="Picture 4" descr="https://avatars.mds.yandex.net/get-pdb/909209/16a213a4-35ec-4a54-8c27-beea28b99144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737496"/>
            <a:ext cx="4643438" cy="51205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00562" y="0"/>
            <a:ext cx="464343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>
                <a:solidFill>
                  <a:schemeClr val="bg1"/>
                </a:solidFill>
              </a:rPr>
              <a:t>В Городце на Волге, уже чувствуя приближение смерти, Александр принял монашеский постриг (согласно поздним источникам, с именем Алексея) и 14 ноября скончался. Тело его перевезли во Владимир и 23 ноября похоронили в соборе Рождества Богородицы Владимирского Рождественского монастыря при огромном стечении народа. Известны слова, которыми митрополит Кирилл возвестил народу о кончине великого князя: «Дети мои, знайте, что уже зашло солнце земли Суздальской!» По-другому — и, может быть, более точно — выразился новгородский летописец: князь Александр «потрудился за Новгород и за всю Русскую землю».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vialine.com/img/repphotos/repphoto_9308_5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691"/>
            <a:ext cx="9144000" cy="68636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"/>
            <a:ext cx="7772400" cy="1357298"/>
          </a:xfrm>
        </p:spPr>
        <p:txBody>
          <a:bodyPr>
            <a:noAutofit/>
          </a:bodyPr>
          <a:lstStyle/>
          <a:p>
            <a:r>
              <a:rPr lang="ru-RU" sz="12000" dirty="0" smtClean="0"/>
              <a:t>Конец</a:t>
            </a:r>
            <a:endParaRPr lang="ru-RU" sz="1200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KEY" val="PGSHJD"/>
  <p:tag name="RESPONSEDETAILS" val="&lt;NewDataSet&gt;&lt;xs:schema id=&quot;NewDataSet&quot; xmlns=&quot;&quot; xmlns:xs=&quot;http://www.w3.org/2001/XMLSchema&quot; xmlns:msdata=&quot;urn:schemas-microsoft-com:xml-msdata&quot;&gt;&lt;xs:element name=&quot;NewDataSet&quot; msdata:IsDataSet=&quot;true&quot; msdata:MainDataTable=&quot;ResponseDetails&quot; msdata:UseCurrentLocale=&quot;true&quot;&gt;&lt;xs:complexType&gt;&lt;xs:choice minOccurs=&quot;0&quot; maxOccurs=&quot;unbounded&quot;&gt;&lt;xs:element name=&quot;ResponseDetails&quot;&gt;&lt;xs:complexType&gt;&lt;xs:sequence&gt;&lt;xs:element name=&quot;Response_List_Id&quot; type=&quot;xs:string&quot; minOccurs=&quot;0&quot; /&gt;&lt;xs:element name=&quot;Activity_ID&quot; type=&quot;xs:string&quot; minOccurs=&quot;0&quot; /&gt;&lt;xs:element name=&quot;Response_List_Name&quot; type=&quot;xs:string&quot; minOccurs=&quot;0&quot; /&gt;&lt;xs:element name=&quot;Slide_Type&quot; type=&quot;xs:string&quot; minOccurs=&quot;0&quot; /&gt;&lt;xs:element name=&quot;Response_List&quot; type=&quot;xs:string&quot; minOccurs=&quot;0&quot; /&gt;&lt;/xs:sequence&gt;&lt;/xs:complexType&gt;&lt;/xs:element&gt;&lt;/xs:choice&gt;&lt;/xs:complexType&gt;&lt;/xs:element&gt;&lt;/xs:schema&gt;&lt;ResponseDetails&gt;&lt;Response_List_Id&gt;Default&lt;/Response_List_Id&gt;&lt;Activity_ID /&gt;&lt;Response_List_Name&gt;Default&lt;/Response_List_Name&gt;&lt;Slide_Type&gt;LikertScale&lt;/Slide_Type&gt;&lt;Response_List&gt;Strongly AgreeÜAgreeÜNeither Agree Nor DisagreeÜDisagreeÜStrongly Disagree&lt;/Response_List&gt;&lt;/ResponseDetails&gt;&lt;ResponseDetails&gt;&lt;Response_List_Id&gt;Custom1&lt;/Response_List_Id&gt;&lt;Activity_ID /&gt;&lt;Response_List_Name&gt;Custom1&lt;/Response_List_Name&gt;&lt;Slide_Type&gt;LikertScale&lt;/Slide_Type&gt;&lt;Response_List /&gt;&lt;/ResponseDetails&gt;&lt;ResponseDetails&gt;&lt;Response_List_Id&gt;Custom2&lt;/Response_List_Id&gt;&lt;Activity_ID /&gt;&lt;Response_List_Name&gt;Custom2&lt;/Response_List_Name&gt;&lt;Slide_Type&gt;LikertScale&lt;/Slide_Type&gt;&lt;Response_List /&gt;&lt;/ResponseDetails&gt;&lt;ResponseDetails&gt;&lt;Response_List_Id&gt;Custom3&lt;/Response_List_Id&gt;&lt;Activity_ID /&gt;&lt;Response_List_Name&gt;Custom3&lt;/Response_List_Name&gt;&lt;Slide_Type&gt;LikertScale&lt;/Slide_Type&gt;&lt;Response_List /&gt;&lt;/ResponseDetails&gt;&lt;ResponseDetails&gt;&lt;Response_List_Id&gt;Custom4&lt;/Response_List_Id&gt;&lt;Activity_ID /&gt;&lt;Response_List_Name&gt;Custom4&lt;/Response_List_Name&gt;&lt;Slide_Type&gt;LikertScale&lt;/Slide_Type&gt;&lt;Response_List /&gt;&lt;/ResponseDetails&gt;&lt;ResponseDetails&gt;&lt;Response_List_Id&gt;Custom5&lt;/Response_List_Id&gt;&lt;Activity_ID /&gt;&lt;Response_List_Name&gt;Custom5&lt;/Response_List_Name&gt;&lt;Slide_Type&gt;LikertScale&lt;/Slide_Type&gt;&lt;Response_List /&gt;&lt;/ResponseDetails&gt;&lt;ResponseDetails&gt;&lt;Response_List_Id&gt;Text&lt;/Response_List_Id&gt;&lt;Activity_ID /&gt;&lt;Response_List_Name&gt;Text (Essay)&lt;/Response_List_Name&gt;&lt;Slide_Type&gt;LikertScale&lt;/Slide_Type&gt;&lt;Response_List /&gt;&lt;/ResponseDetails&gt;&lt;/NewDataSet&gt;"/>
  <p:tag name="DEMOGRAPHICDETAILS" val="&lt;NewDataSet&gt;&lt;xs:schema id=&quot;NewDataSet&quot; xmlns=&quot;&quot; xmlns:xs=&quot;http://www.w3.org/2001/XMLSchema&quot; xmlns:msdata=&quot;urn:schemas-microsoft-com:xml-msdata&quot;&gt;&lt;xs:element name=&quot;NewDataSet&quot; msdata:IsDataSet=&quot;true&quot; msdata:MainDataTable=&quot;DemographicDetails&quot; msdata:UseCurrentLocale=&quot;true&quot;&gt;&lt;xs:complexType&gt;&lt;xs:choice minOccurs=&quot;0&quot; maxOccurs=&quot;unbounded&quot;&gt;&lt;xs:element name=&quot;DemographicDetails&quot;&gt;&lt;xs:complexType&gt;&lt;xs:sequence&gt;&lt;xs:element name=&quot;Demographic_Id&quot; type=&quot;xs:int&quot; minOccurs=&quot;0&quot; /&gt;&lt;xs:element name=&quot;Demographic_Value&quot; type=&quot;xs:string&quot; minOccurs=&quot;0&quot; /&gt;&lt;/xs:sequence&gt;&lt;/xs:complexType&gt;&lt;/xs:element&gt;&lt;/xs:choice&gt;&lt;/xs:complexType&gt;&lt;/xs:element&gt;&lt;/xs:schema&gt;&lt;DemographicDetails&gt;&lt;Demographic_Id&gt;1&lt;/Demographic_Id&gt;&lt;Demographic_Value&gt;Возраст&lt;/Demographic_Value&gt;&lt;/DemographicDetails&gt;&lt;DemographicDetails&gt;&lt;Demographic_Id&gt;2&lt;/Demographic_Id&gt;&lt;Demographic_Value&gt;Внешность&lt;/Demographic_Value&gt;&lt;/DemographicDetails&gt;&lt;DemographicDetails&gt;&lt;Demographic_Id&gt;3&lt;/Demographic_Id&gt;&lt;Demographic_Value&gt;Пол&lt;/Demographic_Value&gt;&lt;/DemographicDetails&gt;&lt;DemographicDetails&gt;&lt;Demographic_Id&gt;4&lt;/Demographic_Id&gt;&lt;Demographic_Value&gt;Язык&lt;/Demographic_Value&gt;&lt;/DemographicDetails&gt;&lt;DemographicDetails&gt;&lt;Demographic_Id&gt;5&lt;/Demographic_Id&gt;&lt;Demographic_Value&gt;Семейное положение&lt;/Demographic_Value&gt;&lt;/DemographicDetails&gt;&lt;DemographicDetails&gt;&lt;Demographic_Id&gt;6&lt;/Demographic_Id&gt;&lt;Demographic_Value&gt;Национальность&lt;/Demographic_Value&gt;&lt;/DemographicDetails&gt;&lt;DemographicDetails&gt;&lt;Demographic_Id&gt;7&lt;/Demographic_Id&gt;&lt;Demographic_Value&gt;оккупация&lt;/Demographic_Value&gt;&lt;/DemographicDetails&gt;&lt;DemographicDetails&gt;&lt;Demographic_Id&gt;8&lt;/Demographic_Id&gt;&lt;Demographic_Value&gt;религия&lt;/Demographic_Value&gt;&lt;/DemographicDetails&gt;&lt;/NewDataSet&gt;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210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</dc:creator>
  <cp:lastModifiedBy>User</cp:lastModifiedBy>
  <cp:revision>21</cp:revision>
  <dcterms:created xsi:type="dcterms:W3CDTF">2019-10-17T16:26:48Z</dcterms:created>
  <dcterms:modified xsi:type="dcterms:W3CDTF">2021-05-31T08:57:51Z</dcterms:modified>
</cp:coreProperties>
</file>