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notesSlide+xml" PartName="/ppt/notesSlides/notesSlide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theme+xml" PartName="/ppt/theme/theme1.xml"/>
  <Override ContentType="application/vnd.openxmlformats-officedocument.presentationml.slideLayout+xml" PartName="/ppt/slideLayouts/slideLayout2.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0.xml"/>
  <Default ContentType="image/gif" Extension="gif"/>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officedocument.presentationml.notesSlide+xml" PartName="/ppt/notesSlides/notesSlide4.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Override ContentType="application/vnd.openxmlformats-officedocument.presentationml.notesSlide+xml" PartName="/ppt/notesSlides/notesSlide1.xml"/>
  <Override ContentType="application/vnd.openxmlformats-officedocument.presentationml.notesSlide+xml" PartName="/ppt/notesSlides/notesSlide3.xml"/>
  <Default ContentType="image/png" Extension="png"/>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Override ContentType="application/vnd.openxmlformats-officedocument.presentationml.slide+xml" PartName="/ppt/slides/slide33.xml"/>
  <Override ContentType="application/vnd.openxmlformats-officedocument.presentationml.slideLayout+xml" PartName="/ppt/slideLayouts/slideLayout3.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6"/>
  </p:notesMasterIdLst>
  <p:sldIdLst>
    <p:sldId id="256" r:id="rId2"/>
    <p:sldId id="266" r:id="rId3"/>
    <p:sldId id="257" r:id="rId4"/>
    <p:sldId id="264" r:id="rId5"/>
    <p:sldId id="265" r:id="rId6"/>
    <p:sldId id="267" r:id="rId7"/>
    <p:sldId id="259" r:id="rId8"/>
    <p:sldId id="314" r:id="rId9"/>
    <p:sldId id="316" r:id="rId10"/>
    <p:sldId id="315" r:id="rId11"/>
    <p:sldId id="263" r:id="rId12"/>
    <p:sldId id="270" r:id="rId13"/>
    <p:sldId id="268" r:id="rId14"/>
    <p:sldId id="272" r:id="rId15"/>
    <p:sldId id="273" r:id="rId16"/>
    <p:sldId id="274" r:id="rId17"/>
    <p:sldId id="280" r:id="rId18"/>
    <p:sldId id="281" r:id="rId19"/>
    <p:sldId id="296" r:id="rId20"/>
    <p:sldId id="297" r:id="rId21"/>
    <p:sldId id="298" r:id="rId22"/>
    <p:sldId id="304" r:id="rId23"/>
    <p:sldId id="303" r:id="rId24"/>
    <p:sldId id="305" r:id="rId25"/>
    <p:sldId id="306" r:id="rId26"/>
    <p:sldId id="307" r:id="rId27"/>
    <p:sldId id="308" r:id="rId28"/>
    <p:sldId id="309" r:id="rId29"/>
    <p:sldId id="310" r:id="rId30"/>
    <p:sldId id="311" r:id="rId31"/>
    <p:sldId id="301" r:id="rId32"/>
    <p:sldId id="302" r:id="rId33"/>
    <p:sldId id="312" r:id="rId34"/>
    <p:sldId id="317" r:id="rId3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6" d="100"/>
          <a:sy n="76" d="100"/>
        </p:scale>
        <p:origin x="-1794" y="-1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 xmlns:p14="http://schemas.microsoft.com/office/powerpoint/2010/main" val="392966726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88" name="Google Shape;88;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dirty="0"/>
          </a:p>
        </p:txBody>
      </p:sp>
      <p:sp>
        <p:nvSpPr>
          <p:cNvPr id="100" name="Google Shape;100;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4" name="Google Shape;14;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 name="Google Shape;15;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 name="Google Shape;16;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Google Shape;76;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0" name="Google Shape;20;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Google Shape;25;p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26" name="Google Shape;26;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8" name="Google Shape;28;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Google Shape;31;p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 name="Google Shape;32;p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3" name="Google Shape;33;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4" name="Google Shape;34;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 name="Google Shape;35;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39" name="Google Shape;39;p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0" name="Google Shape;40;p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1" name="Google Shape;41;p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2" name="Google Shape;42;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Google Shape;47;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Google Shape;48;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9" name="Google Shape;49;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ru-RU"/>
              <a:pPr marL="0" lvl="0" indent="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http://www.archi.ru/files/Img_arc/ischodn/s_p_nrv(m)/s_p_nrvm_pl.GIF" TargetMode="External"/><Relationship Id="rId4" Type="http://schemas.openxmlformats.org/officeDocument/2006/relationships/image" Target="../media/image16.gif"/></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vilingstore.net/arhitektura-doma-pamyatniki-zamki/simmetriya-v-arhitekture-garmonichnoe-sochetanie/" TargetMode="External"/><Relationship Id="rId2" Type="http://schemas.openxmlformats.org/officeDocument/2006/relationships/hyperlink" Target="https://fb-ru.turbopages.org/fb.ru/s/article/43433/simmetriya-v-arhitekture" TargetMode="External"/><Relationship Id="rId1" Type="http://schemas.openxmlformats.org/officeDocument/2006/relationships/slideLayout" Target="../slideLayouts/slideLayout2.xml"/><Relationship Id="rId5" Type="http://schemas.openxmlformats.org/officeDocument/2006/relationships/hyperlink" Target="https://infourok.ru/prezentaciya-po-geometrii-na-temu-simmetriya-v-arhitekture-924976.html" TargetMode="External"/><Relationship Id="rId4" Type="http://schemas.openxmlformats.org/officeDocument/2006/relationships/hyperlink" Target="https://thearchitect.pro/ru/news/4249-Simmetrija_v_arhitekture_termy_baziliki_amfiteatry_rimskie_triumfalnye_ark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arget="../media/image2.jpeg" Type="http://schemas.openxmlformats.org/officeDocument/2006/relationships/image"/><Relationship Id="rId1" Target="../slideLayouts/slideLayout7.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3.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a:spLocks noGrp="1"/>
          </p:cNvSpPr>
          <p:nvPr>
            <p:ph type="ctrTitle"/>
          </p:nvPr>
        </p:nvSpPr>
        <p:spPr>
          <a:xfrm>
            <a:off x="714348" y="500042"/>
            <a:ext cx="7772400" cy="1854851"/>
          </a:xfrm>
          <a:prstGeom prst="rect">
            <a:avLst/>
          </a:prstGeom>
          <a:noFill/>
          <a:ln>
            <a:noFill/>
          </a:ln>
        </p:spPr>
        <p:txBody>
          <a:bodyPr spcFirstLastPara="1" wrap="square" lIns="91425" tIns="45700" rIns="91425" bIns="45700" anchor="ctr" anchorCtr="0">
            <a:noAutofit/>
          </a:bodyPr>
          <a:lstStyle/>
          <a:p>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Государственное бюджетное профессиональное образовательное учреждение</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«Кузнецкий многопрофильный колледж»</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3200" b="1" dirty="0" smtClean="0">
                <a:latin typeface="Times New Roman" panose="02020603050405020304" pitchFamily="18" charset="0"/>
                <a:cs typeface="Times New Roman" panose="02020603050405020304" pitchFamily="18" charset="0"/>
              </a:rPr>
              <a:t> </a:t>
            </a:r>
            <a:r>
              <a:rPr lang="ru-RU" sz="3200" b="1" dirty="0" smtClean="0">
                <a:latin typeface="Times New Roman" panose="02020603050405020304" pitchFamily="18" charset="0"/>
                <a:cs typeface="Times New Roman" panose="02020603050405020304" pitchFamily="18" charset="0"/>
              </a:rPr>
              <a:t/>
            </a:r>
            <a:br>
              <a:rPr lang="ru-RU" sz="3200" b="1"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
            </a:r>
            <a:br>
              <a:rPr lang="ru-RU" sz="4000" dirty="0" smtClean="0">
                <a:latin typeface="Times New Roman" panose="02020603050405020304" pitchFamily="18" charset="0"/>
                <a:cs typeface="Times New Roman" panose="02020603050405020304" pitchFamily="18" charset="0"/>
              </a:rPr>
            </a:br>
            <a:r>
              <a:rPr lang="ru-RU" sz="4000" dirty="0" smtClean="0">
                <a:latin typeface="Times New Roman" panose="02020603050405020304" pitchFamily="18" charset="0"/>
                <a:cs typeface="Times New Roman" panose="02020603050405020304" pitchFamily="18" charset="0"/>
              </a:rPr>
              <a:t>«Симметрия в</a:t>
            </a:r>
            <a:r>
              <a:rPr lang="ru-RU" sz="4000" dirty="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архитектуре»</a:t>
            </a:r>
            <a:endParaRPr sz="3959" b="0" i="0" u="none" strike="noStrike" cap="none" dirty="0">
              <a:solidFill>
                <a:schemeClr val="dk1"/>
              </a:solidFill>
              <a:latin typeface="Calibri"/>
              <a:ea typeface="Calibri"/>
              <a:cs typeface="Calibri"/>
              <a:sym typeface="Calibri"/>
            </a:endParaRPr>
          </a:p>
        </p:txBody>
      </p:sp>
      <p:sp>
        <p:nvSpPr>
          <p:cNvPr id="85" name="Google Shape;85;p13"/>
          <p:cNvSpPr txBox="1">
            <a:spLocks noGrp="1"/>
          </p:cNvSpPr>
          <p:nvPr>
            <p:ph type="subTitle" idx="1"/>
          </p:nvPr>
        </p:nvSpPr>
        <p:spPr>
          <a:xfrm>
            <a:off x="5058082" y="4048840"/>
            <a:ext cx="3872976" cy="2172219"/>
          </a:xfrm>
          <a:prstGeom prst="rect">
            <a:avLst/>
          </a:prstGeom>
          <a:noFill/>
          <a:ln>
            <a:noFill/>
          </a:ln>
        </p:spPr>
        <p:txBody>
          <a:bodyPr spcFirstLastPara="1" wrap="square" lIns="91425" tIns="45700" rIns="91425" bIns="45700" anchor="t" anchorCtr="0">
            <a:noAutofit/>
          </a:bodyPr>
          <a:lstStyle/>
          <a:p>
            <a:pPr algn="r"/>
            <a:r>
              <a:rPr lang="ru-RU" sz="1800" dirty="0" smtClean="0">
                <a:solidFill>
                  <a:schemeClr val="tx1"/>
                </a:solidFill>
                <a:latin typeface="Times New Roman" panose="02020603050405020304" pitchFamily="18" charset="0"/>
                <a:cs typeface="Times New Roman" panose="02020603050405020304" pitchFamily="18" charset="0"/>
              </a:rPr>
              <a:t>Выполнили:</a:t>
            </a:r>
            <a:endParaRPr lang="en-US" sz="1800" dirty="0" smtClean="0">
              <a:solidFill>
                <a:schemeClr val="tx1"/>
              </a:solidFill>
              <a:latin typeface="Times New Roman" panose="02020603050405020304" pitchFamily="18" charset="0"/>
              <a:cs typeface="Times New Roman" panose="02020603050405020304" pitchFamily="18" charset="0"/>
            </a:endParaRPr>
          </a:p>
          <a:p>
            <a:pPr algn="r"/>
            <a:r>
              <a:rPr lang="ru-RU" sz="1800" dirty="0" smtClean="0">
                <a:solidFill>
                  <a:schemeClr val="tx1"/>
                </a:solidFill>
                <a:latin typeface="Times New Roman" panose="02020603050405020304" pitchFamily="18" charset="0"/>
                <a:cs typeface="Times New Roman" panose="02020603050405020304" pitchFamily="18" charset="0"/>
              </a:rPr>
              <a:t>Студенты 14Д</a:t>
            </a:r>
          </a:p>
          <a:p>
            <a:pPr algn="r"/>
            <a:r>
              <a:rPr lang="ru-RU" sz="1800" dirty="0" smtClean="0">
                <a:solidFill>
                  <a:schemeClr val="tx1"/>
                </a:solidFill>
                <a:latin typeface="Times New Roman" panose="02020603050405020304" pitchFamily="18" charset="0"/>
                <a:cs typeface="Times New Roman" panose="02020603050405020304" pitchFamily="18" charset="0"/>
              </a:rPr>
              <a:t>Тимербулатова Азалия, </a:t>
            </a:r>
            <a:endParaRPr lang="en-US" sz="1800" dirty="0" smtClean="0">
              <a:solidFill>
                <a:schemeClr val="tx1"/>
              </a:solidFill>
              <a:latin typeface="Times New Roman" pitchFamily="18" charset="0"/>
              <a:cs typeface="Times New Roman" pitchFamily="18" charset="0"/>
            </a:endParaRPr>
          </a:p>
          <a:p>
            <a:pPr algn="r"/>
            <a:r>
              <a:rPr lang="ru-RU" sz="1800" dirty="0" smtClean="0">
                <a:solidFill>
                  <a:schemeClr val="tx1"/>
                </a:solidFill>
                <a:latin typeface="Times New Roman" pitchFamily="18" charset="0"/>
                <a:cs typeface="Times New Roman" pitchFamily="18" charset="0"/>
              </a:rPr>
              <a:t>Косицына Анна</a:t>
            </a:r>
          </a:p>
          <a:p>
            <a:pPr algn="r"/>
            <a:r>
              <a:rPr lang="ru-RU" sz="1800" dirty="0" smtClean="0">
                <a:solidFill>
                  <a:schemeClr val="tx1"/>
                </a:solidFill>
                <a:latin typeface="Times New Roman" pitchFamily="18" charset="0"/>
                <a:cs typeface="Times New Roman" pitchFamily="18" charset="0"/>
              </a:rPr>
              <a:t>Руководитель: </a:t>
            </a:r>
            <a:endParaRPr lang="ru-RU" sz="1800" dirty="0" smtClean="0">
              <a:latin typeface="Times New Roman" pitchFamily="18" charset="0"/>
              <a:cs typeface="Times New Roman" pitchFamily="18" charset="0"/>
            </a:endParaRPr>
          </a:p>
          <a:p>
            <a:pPr marL="0" marR="0" lvl="0" indent="0" algn="ctr" rtl="0">
              <a:spcBef>
                <a:spcPts val="0"/>
              </a:spcBef>
              <a:spcAft>
                <a:spcPts val="0"/>
              </a:spcAft>
              <a:buClr>
                <a:schemeClr val="dk1"/>
              </a:buClr>
              <a:buSzPts val="1800"/>
              <a:buFont typeface="Arial"/>
              <a:buNone/>
            </a:pPr>
            <a:r>
              <a:rPr lang="ru-RU" sz="1800" dirty="0" smtClean="0">
                <a:solidFill>
                  <a:schemeClr val="dk1"/>
                </a:solidFill>
                <a:latin typeface="Times New Roman" pitchFamily="18" charset="0"/>
                <a:cs typeface="Times New Roman" pitchFamily="18" charset="0"/>
              </a:rPr>
              <a:t>                                    Мустакаева  Г.Р</a:t>
            </a:r>
            <a:endParaRPr sz="1800" b="0" i="0" u="none" strike="noStrike" cap="none" dirty="0">
              <a:solidFill>
                <a:schemeClr val="dk1"/>
              </a:solidFill>
              <a:latin typeface="Times New Roman" pitchFamily="18" charset="0"/>
              <a:cs typeface="Times New Roman" pitchFamily="18"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ChangeArrowheads="1"/>
          </p:cNvSpPr>
          <p:nvPr/>
        </p:nvSpPr>
        <p:spPr bwMode="auto">
          <a:xfrm>
            <a:off x="1628384" y="570692"/>
            <a:ext cx="6663846" cy="449353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i="0" u="sng" strike="noStrike" cap="none" normalizeH="0" baseline="0" dirty="0" smtClean="0">
                <a:ln>
                  <a:noFill/>
                </a:ln>
                <a:solidFill>
                  <a:schemeClr val="tx1"/>
                </a:solidFill>
                <a:effectLst/>
                <a:latin typeface="Times New Roman" pitchFamily="18" charset="0"/>
                <a:cs typeface="Times New Roman" pitchFamily="18" charset="0"/>
              </a:rPr>
              <a:t>Зеркальная</a:t>
            </a:r>
            <a:r>
              <a:rPr kumimoji="0" lang="ru-RU" sz="3200" i="0" u="sng" strike="noStrike" cap="none" normalizeH="0" dirty="0" smtClean="0">
                <a:ln>
                  <a:noFill/>
                </a:ln>
                <a:solidFill>
                  <a:schemeClr val="tx1"/>
                </a:solidFill>
                <a:effectLst/>
                <a:latin typeface="Times New Roman" pitchFamily="18" charset="0"/>
                <a:cs typeface="Times New Roman" pitchFamily="18" charset="0"/>
              </a:rPr>
              <a:t> симметрия</a:t>
            </a:r>
            <a:endParaRPr kumimoji="0" lang="ru-RU" sz="3200" i="0" u="sng"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i="0" u="none" strike="noStrike" cap="none" normalizeH="0" baseline="0" dirty="0" smtClean="0">
                <a:ln>
                  <a:noFill/>
                </a:ln>
                <a:solidFill>
                  <a:schemeClr val="tx1"/>
                </a:solidFill>
                <a:effectLst/>
                <a:latin typeface="Times New Roman" pitchFamily="18" charset="0"/>
                <a:cs typeface="Times New Roman" pitchFamily="18" charset="0"/>
              </a:rPr>
              <a:t>Геометрическая фигура называется симметричной относительно плоскости S, если для каждой точки этой фигуры может быть найдена другая точка этой же фигуры, так что отрезок, соединяющий эти точки, перпендикулярен плоскости S и делится этой плоскостью пополам. Плоскость S называется </a:t>
            </a:r>
          </a:p>
          <a:p>
            <a:pPr marL="0" marR="0" lvl="0" indent="0" algn="just" defTabSz="914400" rtl="0" eaLnBrk="0" fontAlgn="base" latinLnBrk="0" hangingPunct="0">
              <a:lnSpc>
                <a:spcPct val="100000"/>
              </a:lnSpc>
              <a:spcBef>
                <a:spcPct val="0"/>
              </a:spcBef>
              <a:spcAft>
                <a:spcPct val="0"/>
              </a:spcAft>
              <a:buClrTx/>
              <a:buSzTx/>
              <a:buFontTx/>
              <a:buNone/>
              <a:tabLst/>
            </a:pPr>
            <a:r>
              <a:rPr lang="ru-RU" sz="2800" dirty="0" smtClean="0">
                <a:solidFill>
                  <a:schemeClr val="tx1"/>
                </a:solidFill>
                <a:latin typeface="Times New Roman" pitchFamily="18" charset="0"/>
                <a:cs typeface="Times New Roman" pitchFamily="18" charset="0"/>
              </a:rPr>
              <a:t> </a:t>
            </a:r>
            <a:r>
              <a:rPr kumimoji="0" lang="ru-RU" sz="2800" i="0" u="none" strike="noStrike" cap="none" normalizeH="0" baseline="0" dirty="0" smtClean="0">
                <a:ln>
                  <a:noFill/>
                </a:ln>
                <a:solidFill>
                  <a:schemeClr val="tx1"/>
                </a:solidFill>
                <a:effectLst/>
                <a:latin typeface="Times New Roman" pitchFamily="18" charset="0"/>
                <a:cs typeface="Times New Roman" pitchFamily="18" charset="0"/>
              </a:rPr>
              <a:t>плоскостью симметрии</a:t>
            </a:r>
            <a:r>
              <a:rPr kumimoji="0" lang="ru-RU" sz="28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82948" name="Picture 4" descr="https://image.jimcdn.com/app/cms/image/transf/dimension=207x1024:format=png/path/sc408f29186250cdd/image/i7692901fa8d0f0f7/version/1545595900/image.png"/>
          <p:cNvPicPr>
            <a:picLocks noChangeAspect="1" noChangeArrowheads="1"/>
          </p:cNvPicPr>
          <p:nvPr/>
        </p:nvPicPr>
        <p:blipFill>
          <a:blip r:embed="rId2"/>
          <a:srcRect/>
          <a:stretch>
            <a:fillRect/>
          </a:stretch>
        </p:blipFill>
        <p:spPr bwMode="auto">
          <a:xfrm>
            <a:off x="5862182" y="4179062"/>
            <a:ext cx="2756748" cy="249039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9"/>
            <a:ext cx="8229600" cy="386374"/>
          </a:xfrm>
        </p:spPr>
        <p:txBody>
          <a:bodyPr/>
          <a:lstStyle/>
          <a:p>
            <a:r>
              <a:rPr lang="ru-RU" sz="3200" b="1" dirty="0" smtClean="0">
                <a:latin typeface="Times New Roman" pitchFamily="18" charset="0"/>
                <a:cs typeface="Times New Roman" pitchFamily="18" charset="0"/>
              </a:rPr>
              <a:t>Понятие архитектуры</a:t>
            </a:r>
            <a:endParaRPr lang="ru-RU" sz="3200" b="1" dirty="0">
              <a:latin typeface="Times New Roman" pitchFamily="18" charset="0"/>
              <a:cs typeface="Times New Roman" pitchFamily="18" charset="0"/>
            </a:endParaRPr>
          </a:p>
        </p:txBody>
      </p:sp>
      <p:sp>
        <p:nvSpPr>
          <p:cNvPr id="3" name="Текст 2"/>
          <p:cNvSpPr>
            <a:spLocks noGrp="1"/>
          </p:cNvSpPr>
          <p:nvPr>
            <p:ph type="body" idx="1"/>
          </p:nvPr>
        </p:nvSpPr>
        <p:spPr>
          <a:xfrm>
            <a:off x="1013552" y="716095"/>
            <a:ext cx="7954178" cy="5410069"/>
          </a:xfrm>
        </p:spPr>
        <p:txBody>
          <a:bodyPr/>
          <a:lstStyle/>
          <a:p>
            <a:pPr>
              <a:buNone/>
            </a:pPr>
            <a:r>
              <a:rPr lang="ru-RU" sz="20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Архитектура </a:t>
            </a:r>
            <a:r>
              <a:rPr lang="ru-RU" sz="2800" dirty="0" smtClean="0">
                <a:latin typeface="Times New Roman" pitchFamily="18" charset="0"/>
                <a:cs typeface="Times New Roman" pitchFamily="18" charset="0"/>
              </a:rPr>
              <a:t>– искусство и наука строить,проектировать здания  и сооружения .Особенность архитектуры как искусства заключается в создании единства архитектурной композиции из множества архитектурных форм. Сочетание различных объёмов – высоких и низких, прямолинейных и криволинейных, чередование пространств - открытых и закрытых – вот основные приёмы, которые использует зодчий при создании архитектурной композиции</a:t>
            </a:r>
            <a:r>
              <a:rPr lang="ru-RU" sz="2400" dirty="0" smtClean="0">
                <a:latin typeface="Times New Roman" pitchFamily="18" charset="0"/>
                <a:cs typeface="Times New Roman" pitchFamily="18" charset="0"/>
              </a:rPr>
              <a:t>. </a:t>
            </a: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pPr>
              <a:buNone/>
            </a:pPr>
            <a:endParaRPr lang="ru-RU" sz="20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0700" y="274638"/>
            <a:ext cx="7146099" cy="1143000"/>
          </a:xfrm>
        </p:spPr>
        <p:txBody>
          <a:bodyPr/>
          <a:lstStyle/>
          <a:p>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
            </a:r>
            <a:br>
              <a:rPr lang="ru-RU" sz="28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Роль симметрии в истории развития архитектуры</a:t>
            </a:r>
            <a:r>
              <a:rPr lang="ru-RU" dirty="0" smtClean="0"/>
              <a:t/>
            </a:r>
            <a:br>
              <a:rPr lang="ru-RU" dirty="0" smtClean="0"/>
            </a:br>
            <a:endParaRPr lang="ru-RU" dirty="0"/>
          </a:p>
        </p:txBody>
      </p:sp>
      <p:sp>
        <p:nvSpPr>
          <p:cNvPr id="3" name="Текст 2"/>
          <p:cNvSpPr>
            <a:spLocks noGrp="1"/>
          </p:cNvSpPr>
          <p:nvPr>
            <p:ph type="body" idx="1"/>
          </p:nvPr>
        </p:nvSpPr>
        <p:spPr>
          <a:xfrm>
            <a:off x="1816274" y="1600200"/>
            <a:ext cx="7085354" cy="4910769"/>
          </a:xfrm>
        </p:spPr>
        <p:txBody>
          <a:bodyPr/>
          <a:lstStyle/>
          <a:p>
            <a:pPr algn="just">
              <a:buNone/>
            </a:pPr>
            <a:r>
              <a:rPr lang="ru-RU" sz="2400" dirty="0" smtClean="0">
                <a:latin typeface="Times New Roman" pitchFamily="18" charset="0"/>
                <a:cs typeface="Times New Roman" pitchFamily="18" charset="0"/>
              </a:rPr>
              <a:t>          Симметрия –  проявление завершенности, устойчивости и законченности формы, она присутствует практически в любом архитектурном сооружении, если не в общем построении композиции, то в ее деталях и частях. Симметричные объекты обладают высокой степенью целесообразности – ведь они обладают большей устойчивостью и равной функциональностью в разных направлениях.</a:t>
            </a:r>
            <a:r>
              <a:rPr lang="en-US" sz="24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lgn="just">
              <a:buNone/>
            </a:pPr>
            <a:r>
              <a:rPr lang="ru-RU" sz="2400" dirty="0" smtClean="0">
                <a:latin typeface="Times New Roman" pitchFamily="18" charset="0"/>
                <a:cs typeface="Times New Roman" pitchFamily="18" charset="0"/>
              </a:rPr>
              <a:t>             Издавна человек использовал симметрию в архитектуре. Древним храмам, башням средневековых замков, современным зданиям она придает красоту и законченность</a:t>
            </a: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891430" y="440675"/>
            <a:ext cx="6795370" cy="6114361"/>
          </a:xfrm>
        </p:spPr>
        <p:txBody>
          <a:bodyPr/>
          <a:lstStyle/>
          <a:p>
            <a:pPr>
              <a:buNone/>
            </a:pPr>
            <a:r>
              <a:rPr lang="ru-RU"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В архитектуре, как и в других видах искусства, существует понятие  стиля.  Наиболее распространена в архитектуре зеркальная симметрия. Ей подчинены постройки Древнего Египта и храмы античной Греции, амфитеатры и триумфальные арки римлян, дворцы и церкви Ренессанса, равно как и многочисленные сооружения современной архитектуры.</a:t>
            </a:r>
          </a:p>
          <a:p>
            <a:pPr>
              <a:buNone/>
            </a:pPr>
            <a:r>
              <a:rPr lang="ru-RU" sz="2400" dirty="0" smtClean="0">
                <a:latin typeface="Times New Roman" pitchFamily="18" charset="0"/>
                <a:cs typeface="Times New Roman" pitchFamily="18" charset="0"/>
              </a:rPr>
              <a:t>         Каждая деталь в симметричной системе существует как двойник своей обязательной паре, расположенной по другую сторону оси, и благодаря этому она может рассматриваться лишь как часть целого.</a:t>
            </a:r>
          </a:p>
          <a:p>
            <a:pPr>
              <a:buNone/>
            </a:pPr>
            <a:r>
              <a:rPr lang="ru-RU" sz="2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a:p>
            <a:pPr>
              <a:buNone/>
            </a:pPr>
            <a:endParaRPr lang="ru-RU" sz="1800" dirty="0" smtClean="0">
              <a:latin typeface="Times New Roman" pitchFamily="18" charset="0"/>
              <a:cs typeface="Times New Roman" pitchFamily="18" charset="0"/>
            </a:endParaRP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smtClean="0">
                <a:latin typeface="Times New Roman" pitchFamily="18" charset="0"/>
                <a:cs typeface="Times New Roman" pitchFamily="18" charset="0"/>
              </a:rPr>
              <a:t>Симметрия в архитектуре Древнего Египта.</a:t>
            </a: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sp>
        <p:nvSpPr>
          <p:cNvPr id="3" name="Текст 2"/>
          <p:cNvSpPr>
            <a:spLocks noGrp="1"/>
          </p:cNvSpPr>
          <p:nvPr>
            <p:ph type="body" idx="1"/>
          </p:nvPr>
        </p:nvSpPr>
        <p:spPr>
          <a:xfrm>
            <a:off x="1361565" y="1243247"/>
            <a:ext cx="6995710" cy="4594818"/>
          </a:xfrm>
        </p:spPr>
        <p:txBody>
          <a:bodyPr/>
          <a:lstStyle/>
          <a:p>
            <a:pPr algn="just">
              <a:buNone/>
            </a:pPr>
            <a:r>
              <a:rPr lang="ru-RU" sz="2800" dirty="0" smtClean="0">
                <a:latin typeface="Times New Roman" pitchFamily="18" charset="0"/>
                <a:cs typeface="Times New Roman" pitchFamily="18" charset="0"/>
              </a:rPr>
              <a:t>            Основным приемом египетской композиции была симметрия. Симметричны были фасад храма с пилонами, следующий за ним двор, гипостильный зал и т. д. </a:t>
            </a:r>
            <a:endParaRPr lang="ru-RU" sz="2000" dirty="0">
              <a:latin typeface="Times New Roman" pitchFamily="18" charset="0"/>
              <a:cs typeface="Times New Roman" pitchFamily="18" charset="0"/>
            </a:endParaRPr>
          </a:p>
        </p:txBody>
      </p:sp>
      <p:pic>
        <p:nvPicPr>
          <p:cNvPr id="4" name="Рисунок 3" descr="https://1001fact.ru/wp-content/uploads/2012/02/xram-isidi.jpg"/>
          <p:cNvPicPr/>
          <p:nvPr/>
        </p:nvPicPr>
        <p:blipFill>
          <a:blip r:embed="rId2"/>
          <a:srcRect/>
          <a:stretch>
            <a:fillRect/>
          </a:stretch>
        </p:blipFill>
        <p:spPr bwMode="auto">
          <a:xfrm>
            <a:off x="6551111" y="3305500"/>
            <a:ext cx="2338192" cy="3082773"/>
          </a:xfrm>
          <a:prstGeom prst="rect">
            <a:avLst/>
          </a:prstGeom>
          <a:noFill/>
          <a:ln w="9525">
            <a:noFill/>
            <a:miter lim="800000"/>
            <a:headEnd/>
            <a:tailEnd/>
          </a:ln>
        </p:spPr>
      </p:pic>
      <p:pic>
        <p:nvPicPr>
          <p:cNvPr id="6" name="Рисунок 5" descr="https://avatars.mds.yandex.net/get-zen_doc/1906120/pub_5dea790798930900adc8b51c_5dea793792414d00afe514f3/scale_1200"/>
          <p:cNvPicPr/>
          <p:nvPr/>
        </p:nvPicPr>
        <p:blipFill>
          <a:blip r:embed="rId3"/>
          <a:srcRect/>
          <a:stretch>
            <a:fillRect/>
          </a:stretch>
        </p:blipFill>
        <p:spPr bwMode="auto">
          <a:xfrm>
            <a:off x="2354892" y="3795386"/>
            <a:ext cx="3908121" cy="258036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816274" y="237239"/>
            <a:ext cx="6782842" cy="5663455"/>
          </a:xfrm>
        </p:spPr>
        <p:txBody>
          <a:bodyPr/>
          <a:lstStyle/>
          <a:p>
            <a:pPr algn="ctr">
              <a:buNone/>
            </a:pPr>
            <a:r>
              <a:rPr lang="ru-RU" sz="1800" b="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Симметрия в архитектуре Древней Греции.</a:t>
            </a:r>
            <a:r>
              <a:rPr lang="ru-RU" sz="2800" dirty="0" smtClean="0">
                <a:latin typeface="Times New Roman" pitchFamily="18" charset="0"/>
                <a:cs typeface="Times New Roman" pitchFamily="18" charset="0"/>
              </a:rPr>
              <a:t> </a:t>
            </a:r>
            <a:endParaRPr lang="ru-RU" sz="18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Греческие зодчие впервые в истории строительства создали архитектурный ордер. Они установили чёткие правила обработки внешней формы конструкций, определили порядок размещения деталей и их размеры. Все  ордера имеют одинаковые основные элементы, но отличаются друг от друга пропорциями и декоративной обработкой.</a:t>
            </a:r>
            <a:r>
              <a:rPr lang="ru-RU" sz="2000" dirty="0" smtClean="0"/>
              <a:t> </a:t>
            </a:r>
            <a:r>
              <a:rPr lang="ru-RU" sz="2000" dirty="0" smtClean="0">
                <a:latin typeface="Times New Roman" pitchFamily="18" charset="0"/>
                <a:cs typeface="Times New Roman" pitchFamily="18" charset="0"/>
              </a:rPr>
              <a:t>Идеальная геометрия греческого храма воплощала представления о божественной гармонии мира как о математическом совершенстве. </a:t>
            </a:r>
          </a:p>
          <a:p>
            <a:pPr>
              <a:buNone/>
            </a:pPr>
            <a:r>
              <a:rPr lang="ru-RU" sz="2000" dirty="0" smtClean="0">
                <a:latin typeface="Times New Roman" pitchFamily="18" charset="0"/>
                <a:cs typeface="Times New Roman" pitchFamily="18" charset="0"/>
              </a:rPr>
              <a:t>     </a:t>
            </a:r>
          </a:p>
          <a:p>
            <a:endParaRPr lang="ru-RU" sz="1800" dirty="0">
              <a:latin typeface="Times New Roman" pitchFamily="18" charset="0"/>
              <a:cs typeface="Times New Roman" pitchFamily="18" charset="0"/>
            </a:endParaRPr>
          </a:p>
        </p:txBody>
      </p:sp>
      <p:pic>
        <p:nvPicPr>
          <p:cNvPr id="4" name="Рисунок 3" descr="https://unimersiv.com/wp-content/uploads/2016/09/propylaea-acropolis.jpg"/>
          <p:cNvPicPr/>
          <p:nvPr/>
        </p:nvPicPr>
        <p:blipFill>
          <a:blip r:embed="rId2"/>
          <a:srcRect/>
          <a:stretch>
            <a:fillRect/>
          </a:stretch>
        </p:blipFill>
        <p:spPr bwMode="auto">
          <a:xfrm>
            <a:off x="5423770" y="4384109"/>
            <a:ext cx="3494762" cy="2193707"/>
          </a:xfrm>
          <a:prstGeom prst="rect">
            <a:avLst/>
          </a:prstGeom>
          <a:noFill/>
          <a:ln w="9525">
            <a:noFill/>
            <a:miter lim="800000"/>
            <a:headEnd/>
            <a:tailEnd/>
          </a:ln>
        </p:spPr>
      </p:pic>
      <p:pic>
        <p:nvPicPr>
          <p:cNvPr id="43010" name="Picture 2" descr="https://pbs.twimg.com/media/EhkbJo6XkAEuD42.jpg:large"/>
          <p:cNvPicPr>
            <a:picLocks noChangeAspect="1" noChangeArrowheads="1"/>
          </p:cNvPicPr>
          <p:nvPr/>
        </p:nvPicPr>
        <p:blipFill>
          <a:blip r:embed="rId3"/>
          <a:srcRect/>
          <a:stretch>
            <a:fillRect/>
          </a:stretch>
        </p:blipFill>
        <p:spPr bwMode="auto">
          <a:xfrm>
            <a:off x="2088757" y="4359057"/>
            <a:ext cx="2996810" cy="224760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90670" y="561860"/>
            <a:ext cx="7596130" cy="5564303"/>
          </a:xfrm>
        </p:spPr>
        <p:txBody>
          <a:bodyPr/>
          <a:lstStyle/>
          <a:p>
            <a:pPr algn="ctr">
              <a:buNone/>
            </a:pPr>
            <a:r>
              <a:rPr lang="ru-RU" b="1" dirty="0" smtClean="0">
                <a:latin typeface="Times New Roman" pitchFamily="18" charset="0"/>
                <a:cs typeface="Times New Roman" pitchFamily="18" charset="0"/>
              </a:rPr>
              <a:t>  Симметрия в архитектуре Древнего Рима.</a:t>
            </a:r>
          </a:p>
          <a:p>
            <a:pPr>
              <a:buNone/>
            </a:pPr>
            <a:r>
              <a:rPr lang="ru-RU" dirty="0" smtClean="0">
                <a:latin typeface="Times New Roman" pitchFamily="18" charset="0"/>
                <a:cs typeface="Times New Roman" pitchFamily="18" charset="0"/>
              </a:rPr>
              <a:t>Двусторонняя симметрия в архитектуре. В ней две половины </a:t>
            </a:r>
            <a:r>
              <a:rPr lang="ru-RU" dirty="0" smtClean="0">
                <a:solidFill>
                  <a:schemeClr val="tx1"/>
                </a:solidFill>
                <a:latin typeface="Times New Roman" pitchFamily="18" charset="0"/>
                <a:cs typeface="Times New Roman" pitchFamily="18" charset="0"/>
              </a:rPr>
              <a:t>композиции зеркально</a:t>
            </a:r>
            <a:r>
              <a:rPr lang="ru-RU" dirty="0" smtClean="0">
                <a:latin typeface="Times New Roman" pitchFamily="18" charset="0"/>
                <a:cs typeface="Times New Roman" pitchFamily="18" charset="0"/>
              </a:rPr>
              <a:t> отражают друг друга .</a:t>
            </a:r>
            <a:endParaRPr lang="ru-RU" dirty="0">
              <a:latin typeface="Times New Roman" pitchFamily="18" charset="0"/>
              <a:cs typeface="Times New Roman" pitchFamily="18" charset="0"/>
            </a:endParaRPr>
          </a:p>
        </p:txBody>
      </p:sp>
      <p:pic>
        <p:nvPicPr>
          <p:cNvPr id="40962" name="Picture 2" descr="римский Пантеон история"/>
          <p:cNvPicPr>
            <a:picLocks noChangeAspect="1" noChangeArrowheads="1"/>
          </p:cNvPicPr>
          <p:nvPr/>
        </p:nvPicPr>
        <p:blipFill>
          <a:blip r:embed="rId2"/>
          <a:srcRect/>
          <a:stretch>
            <a:fillRect/>
          </a:stretch>
        </p:blipFill>
        <p:spPr bwMode="auto">
          <a:xfrm>
            <a:off x="4957172" y="3457185"/>
            <a:ext cx="3960097" cy="2792346"/>
          </a:xfrm>
          <a:prstGeom prst="rect">
            <a:avLst/>
          </a:prstGeom>
          <a:noFill/>
        </p:spPr>
      </p:pic>
      <p:pic>
        <p:nvPicPr>
          <p:cNvPr id="4" name="Рисунок 3" descr="http://www.niceimage.ru/pic/201305/2560x1440/niceimage.ru-42604.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41118" y="3457184"/>
            <a:ext cx="2818356" cy="284567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451692"/>
            <a:ext cx="8229600" cy="5674471"/>
          </a:xfrm>
        </p:spPr>
        <p:txBody>
          <a:bodyPr/>
          <a:lstStyle/>
          <a:p>
            <a:pPr algn="ctr">
              <a:buNone/>
            </a:pPr>
            <a:r>
              <a:rPr lang="ru-RU" sz="2800" b="1" dirty="0" smtClean="0">
                <a:latin typeface="Times New Roman" pitchFamily="18" charset="0"/>
                <a:cs typeface="Times New Roman" pitchFamily="18" charset="0"/>
              </a:rPr>
              <a:t>        Тадж-Махал, Агра, Индия. </a:t>
            </a:r>
          </a:p>
          <a:p>
            <a:pPr algn="ctr">
              <a:buNone/>
            </a:pPr>
            <a:r>
              <a:rPr lang="ru-RU" sz="2400" dirty="0" smtClean="0">
                <a:latin typeface="Times New Roman" pitchFamily="18" charset="0"/>
                <a:cs typeface="Times New Roman" pitchFamily="18" charset="0"/>
              </a:rPr>
              <a:t> Архитектура Тадж-Махала основана на абсолютной симметрии. </a:t>
            </a:r>
          </a:p>
          <a:p>
            <a:pPr lvl="2"/>
            <a:endParaRPr lang="ru-RU" sz="1800" dirty="0">
              <a:latin typeface="Times New Roman" pitchFamily="18" charset="0"/>
              <a:cs typeface="Times New Roman" pitchFamily="18" charset="0"/>
            </a:endParaRPr>
          </a:p>
        </p:txBody>
      </p:sp>
      <p:pic>
        <p:nvPicPr>
          <p:cNvPr id="4" name="Рисунок 3" descr="C:\Users\olya\Desktop\taj-mahal-photos-in-night.jpg"/>
          <p:cNvPicPr/>
          <p:nvPr/>
        </p:nvPicPr>
        <p:blipFill>
          <a:blip r:embed="rId2" cstate="print"/>
          <a:srcRect/>
          <a:stretch>
            <a:fillRect/>
          </a:stretch>
        </p:blipFill>
        <p:spPr bwMode="auto">
          <a:xfrm>
            <a:off x="2868461" y="2079320"/>
            <a:ext cx="4481449" cy="450310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615858" y="594912"/>
            <a:ext cx="7070941" cy="5531252"/>
          </a:xfrm>
        </p:spPr>
        <p:txBody>
          <a:bodyPr/>
          <a:lstStyle/>
          <a:p>
            <a:pPr algn="ctr">
              <a:buNone/>
            </a:pPr>
            <a:r>
              <a:rPr lang="ru-RU" sz="2400" b="1" dirty="0" smtClean="0">
                <a:latin typeface="Times New Roman" pitchFamily="18" charset="0"/>
                <a:cs typeface="Times New Roman" pitchFamily="18" charset="0"/>
              </a:rPr>
              <a:t>Казанский собор, Санкт-Петербург.</a:t>
            </a:r>
          </a:p>
          <a:p>
            <a:pPr>
              <a:buNone/>
            </a:pPr>
            <a:r>
              <a:rPr lang="ru-RU" sz="18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Основу всего композиционного замысла составляют колоннады. Колоннада имеет характер полуокружности, которая естественно переходит в широкую площадь, тогда как площадь сливается с улицей. Соблюдение симметрии являлось первым правилом архитектора при его проектировании. Если мы мысленно проведем вертикальную линию через шпиль на куполе и вершину фронтона, то увидим, что с двух сторон от нее абсолютно одинаковые части сооружения . </a:t>
            </a:r>
          </a:p>
          <a:p>
            <a:pPr>
              <a:buNone/>
            </a:pPr>
            <a:endParaRPr lang="ru-RU" sz="1800" dirty="0" smtClean="0">
              <a:latin typeface="Times New Roman" pitchFamily="18" charset="0"/>
              <a:cs typeface="Times New Roman" pitchFamily="18" charset="0"/>
            </a:endParaRP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olya\Desktop\4364983_large.jpg"/>
          <p:cNvPicPr/>
          <p:nvPr/>
        </p:nvPicPr>
        <p:blipFill>
          <a:blip r:embed="rId2" cstate="print"/>
          <a:srcRect/>
          <a:stretch>
            <a:fillRect/>
          </a:stretch>
        </p:blipFill>
        <p:spPr bwMode="auto">
          <a:xfrm>
            <a:off x="1928525" y="309923"/>
            <a:ext cx="5651080" cy="3281576"/>
          </a:xfrm>
          <a:prstGeom prst="rect">
            <a:avLst/>
          </a:prstGeom>
          <a:noFill/>
          <a:ln w="9525">
            <a:noFill/>
            <a:miter lim="800000"/>
            <a:headEnd/>
            <a:tailEnd/>
          </a:ln>
        </p:spPr>
      </p:pic>
      <p:pic>
        <p:nvPicPr>
          <p:cNvPr id="5" name="Рисунок 4" descr="казанский собор "/>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55167" y="3869674"/>
            <a:ext cx="5113318" cy="268811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600200"/>
            <a:ext cx="8229600" cy="4525963"/>
          </a:xfrm>
        </p:spPr>
        <p:txBody>
          <a:bodyPr/>
          <a:lstStyle/>
          <a:p>
            <a:pPr>
              <a:buNone/>
            </a:pPr>
            <a:r>
              <a:rPr lang="ru-RU" i="1" dirty="0" smtClean="0"/>
              <a:t>            </a:t>
            </a:r>
            <a:r>
              <a:rPr lang="ru-RU" i="1" dirty="0" smtClean="0">
                <a:latin typeface="Times New Roman" pitchFamily="18" charset="0"/>
                <a:cs typeface="Times New Roman" pitchFamily="18" charset="0"/>
              </a:rPr>
              <a:t>«Симметрия является той идеей,           </a:t>
            </a:r>
          </a:p>
          <a:p>
            <a:pPr>
              <a:buNone/>
            </a:pPr>
            <a:r>
              <a:rPr lang="ru-RU" i="1" dirty="0" smtClean="0">
                <a:latin typeface="Times New Roman" pitchFamily="18" charset="0"/>
                <a:cs typeface="Times New Roman" pitchFamily="18" charset="0"/>
              </a:rPr>
              <a:t>                      посредством которой человек </a:t>
            </a:r>
            <a:endParaRPr lang="ru-RU" dirty="0" smtClean="0">
              <a:latin typeface="Times New Roman" pitchFamily="18" charset="0"/>
              <a:cs typeface="Times New Roman" pitchFamily="18" charset="0"/>
            </a:endParaRPr>
          </a:p>
          <a:p>
            <a:pPr>
              <a:buNone/>
            </a:pPr>
            <a:r>
              <a:rPr lang="ru-RU" i="1" dirty="0" smtClean="0">
                <a:latin typeface="Times New Roman" pitchFamily="18" charset="0"/>
                <a:cs typeface="Times New Roman" pitchFamily="18" charset="0"/>
              </a:rPr>
              <a:t>                   на протяжении веков пытался    </a:t>
            </a:r>
          </a:p>
          <a:p>
            <a:pPr>
              <a:buNone/>
            </a:pPr>
            <a:r>
              <a:rPr lang="ru-RU" i="1" dirty="0" smtClean="0">
                <a:latin typeface="Times New Roman" pitchFamily="18" charset="0"/>
                <a:cs typeface="Times New Roman" pitchFamily="18" charset="0"/>
              </a:rPr>
              <a:t>                           постичь и создать порядок, </a:t>
            </a:r>
            <a:endParaRPr lang="ru-RU" dirty="0" smtClean="0">
              <a:latin typeface="Times New Roman" pitchFamily="18" charset="0"/>
              <a:cs typeface="Times New Roman" pitchFamily="18" charset="0"/>
            </a:endParaRPr>
          </a:p>
          <a:p>
            <a:pPr>
              <a:buNone/>
            </a:pPr>
            <a:r>
              <a:rPr lang="ru-RU" i="1" dirty="0" smtClean="0">
                <a:latin typeface="Times New Roman" pitchFamily="18" charset="0"/>
                <a:cs typeface="Times New Roman" pitchFamily="18" charset="0"/>
              </a:rPr>
              <a:t>                            красоту и совершенство».</a:t>
            </a:r>
            <a:endParaRPr lang="ru-RU" dirty="0" smtClean="0">
              <a:latin typeface="Times New Roman" pitchFamily="18" charset="0"/>
              <a:cs typeface="Times New Roman" pitchFamily="18" charset="0"/>
            </a:endParaRPr>
          </a:p>
          <a:p>
            <a:pPr>
              <a:buNone/>
            </a:pPr>
            <a:r>
              <a:rPr lang="ru-RU" i="1" dirty="0" smtClean="0">
                <a:latin typeface="Times New Roman" pitchFamily="18" charset="0"/>
                <a:cs typeface="Times New Roman" pitchFamily="18" charset="0"/>
              </a:rPr>
              <a:t>                                                      </a:t>
            </a:r>
          </a:p>
          <a:p>
            <a:pPr>
              <a:buNone/>
            </a:pPr>
            <a:r>
              <a:rPr lang="ru-RU" i="1" dirty="0" smtClean="0">
                <a:latin typeface="Times New Roman" pitchFamily="18" charset="0"/>
                <a:cs typeface="Times New Roman" pitchFamily="18" charset="0"/>
              </a:rPr>
              <a:t>                                                   Герман Вейль.</a:t>
            </a:r>
            <a:endParaRPr lang="ru-RU"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941533" y="539828"/>
            <a:ext cx="6745265" cy="5586336"/>
          </a:xfrm>
        </p:spPr>
        <p:txBody>
          <a:bodyPr/>
          <a:lstStyle/>
          <a:p>
            <a:pPr algn="ctr">
              <a:buNone/>
            </a:pPr>
            <a:r>
              <a:rPr lang="ru-RU" sz="2800" b="1" dirty="0" smtClean="0">
                <a:latin typeface="Times New Roman" pitchFamily="18" charset="0"/>
                <a:cs typeface="Times New Roman" pitchFamily="18" charset="0"/>
              </a:rPr>
              <a:t>Собор Василия Блаженного, Москва.</a:t>
            </a:r>
          </a:p>
          <a:p>
            <a:pPr>
              <a:buNone/>
            </a:pPr>
            <a:r>
              <a:rPr lang="ru-RU" sz="18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 архитектурном облике собора присутствует удивительное сочетание симметрии и асимметрии. Собор Василия Блаженного представляет собой симметричный ансамбль из восьми столпообразных церквей, окружающих девятый – самый высокий – храм, увенчанный шатром.</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 целом эта причудливая композиция из десяти храмов не имеет ни зеркальной, ни поворотной симметрии. Однако, есть точка, с которой собор абсолютно симметричен. </a:t>
            </a:r>
          </a:p>
          <a:p>
            <a:endParaRPr lang="ru-RU" sz="1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C:\Users\olya\Desktop\moscow-russia-kremlin-city-moskva-rossiya-kreml-sobor-vasiliya-blazhennogo.jpg"/>
          <p:cNvPicPr/>
          <p:nvPr/>
        </p:nvPicPr>
        <p:blipFill>
          <a:blip r:embed="rId2" cstate="print"/>
          <a:srcRect/>
          <a:stretch>
            <a:fillRect/>
          </a:stretch>
        </p:blipFill>
        <p:spPr bwMode="auto">
          <a:xfrm>
            <a:off x="1567543" y="166256"/>
            <a:ext cx="6008914" cy="3342258"/>
          </a:xfrm>
          <a:prstGeom prst="rect">
            <a:avLst/>
          </a:prstGeom>
          <a:noFill/>
          <a:ln w="9525">
            <a:noFill/>
            <a:miter lim="800000"/>
            <a:headEnd/>
            <a:tailEnd/>
          </a:ln>
        </p:spPr>
      </p:pic>
      <p:pic>
        <p:nvPicPr>
          <p:cNvPr id="5" name="Рисунок 4" descr="рисунок 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55034" y="3562597"/>
            <a:ext cx="3285101" cy="3295403"/>
          </a:xfrm>
          <a:prstGeom prst="rect">
            <a:avLst/>
          </a:prstGeom>
          <a:noFill/>
        </p:spPr>
      </p:pic>
      <p:pic>
        <p:nvPicPr>
          <p:cNvPr id="6" name="Рисунок 5" descr="Собор Покрова на Рву в Москве . План."/>
          <p:cNvPicPr/>
          <p:nvPr/>
        </p:nvPicPr>
        <p:blipFill>
          <a:blip r:embed="rId4" r:link="rId5" cstate="print">
            <a:extLst>
              <a:ext uri="{28A0092B-C50C-407E-A947-70E740481C1C}">
                <a14:useLocalDpi xmlns="" xmlns:a14="http://schemas.microsoft.com/office/drawing/2010/main" val="0"/>
              </a:ext>
            </a:extLst>
          </a:blip>
          <a:srcRect/>
          <a:stretch>
            <a:fillRect/>
          </a:stretch>
        </p:blipFill>
        <p:spPr bwMode="auto">
          <a:xfrm>
            <a:off x="5403272" y="3728851"/>
            <a:ext cx="3526971" cy="2838203"/>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0391"/>
          </a:xfrm>
        </p:spPr>
        <p:txBody>
          <a:bodyPr/>
          <a:lstStyle/>
          <a:p>
            <a:r>
              <a:rPr lang="ru-RU" sz="3200" dirty="0" smtClean="0">
                <a:latin typeface="Times New Roman" pitchFamily="18" charset="0"/>
                <a:cs typeface="Times New Roman" pitchFamily="18" charset="0"/>
              </a:rPr>
              <a:t>Архитектура г. Кузнецка</a:t>
            </a:r>
            <a:endParaRPr lang="ru-RU" sz="3200" dirty="0">
              <a:latin typeface="Times New Roman" pitchFamily="18" charset="0"/>
              <a:cs typeface="Times New Roman" pitchFamily="18" charset="0"/>
            </a:endParaRPr>
          </a:p>
        </p:txBody>
      </p:sp>
      <p:sp>
        <p:nvSpPr>
          <p:cNvPr id="3" name="Текст 2"/>
          <p:cNvSpPr>
            <a:spLocks noGrp="1"/>
          </p:cNvSpPr>
          <p:nvPr>
            <p:ph type="body" idx="1"/>
          </p:nvPr>
        </p:nvSpPr>
        <p:spPr>
          <a:xfrm>
            <a:off x="2016690" y="997528"/>
            <a:ext cx="6670109" cy="5128636"/>
          </a:xfrm>
        </p:spPr>
        <p:txBody>
          <a:bodyPr/>
          <a:lstStyle/>
          <a:p>
            <a:pPr>
              <a:buNone/>
            </a:pPr>
            <a:r>
              <a:rPr lang="ru-RU" sz="18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Здание женской гимназии</a:t>
            </a:r>
            <a:r>
              <a:rPr lang="ru-RU" sz="2000" dirty="0" smtClean="0">
                <a:latin typeface="Times New Roman" pitchFamily="18" charset="0"/>
                <a:cs typeface="Times New Roman" pitchFamily="18" charset="0"/>
              </a:rPr>
              <a:t> (ныне медицинский колледж), заложено во второй половине 19 века. Постройка являет собой кирпичное, двухэтажное, угловое здание под двухскатной крышей. Прямоугольные окна обрамлены наличниками с прямым </a:t>
            </a:r>
            <a:r>
              <a:rPr lang="ru-RU" sz="2000" dirty="0" err="1" smtClean="0">
                <a:latin typeface="Times New Roman" pitchFamily="18" charset="0"/>
                <a:cs typeface="Times New Roman" pitchFamily="18" charset="0"/>
              </a:rPr>
              <a:t>сандриком</a:t>
            </a:r>
            <a:r>
              <a:rPr lang="ru-RU" sz="2000" dirty="0" smtClean="0">
                <a:latin typeface="Times New Roman" pitchFamily="18" charset="0"/>
                <a:cs typeface="Times New Roman" pitchFamily="18" charset="0"/>
              </a:rPr>
              <a:t> и замковым камнем. Скошенный угол дома с балконом на втором этаже выделен лопатками и прочеркнут аттиком.</a:t>
            </a:r>
          </a:p>
          <a:p>
            <a:pPr>
              <a:buNone/>
            </a:pPr>
            <a:endParaRPr lang="ru-RU" sz="1800" dirty="0">
              <a:latin typeface="Times New Roman" pitchFamily="18" charset="0"/>
              <a:cs typeface="Times New Roman" pitchFamily="18" charset="0"/>
            </a:endParaRPr>
          </a:p>
        </p:txBody>
      </p:sp>
      <p:pic>
        <p:nvPicPr>
          <p:cNvPr id="4" name="Рисунок 3" descr="http://www.russia-open.com/files/6066/%D0%90%D1%80%D1%851.jpg"/>
          <p:cNvPicPr/>
          <p:nvPr/>
        </p:nvPicPr>
        <p:blipFill>
          <a:blip r:embed="rId2"/>
          <a:srcRect/>
          <a:stretch>
            <a:fillRect/>
          </a:stretch>
        </p:blipFill>
        <p:spPr bwMode="auto">
          <a:xfrm>
            <a:off x="3131507" y="3970751"/>
            <a:ext cx="4776147" cy="254880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966586" y="320634"/>
            <a:ext cx="6720214" cy="5805529"/>
          </a:xfrm>
        </p:spPr>
        <p:txBody>
          <a:bodyPr/>
          <a:lstStyle/>
          <a:p>
            <a:pPr algn="ctr">
              <a:buNone/>
            </a:pPr>
            <a:r>
              <a:rPr lang="ru-RU" sz="2400" b="1" dirty="0" smtClean="0">
                <a:latin typeface="Times New Roman" pitchFamily="18" charset="0"/>
                <a:cs typeface="Times New Roman" pitchFamily="18" charset="0"/>
              </a:rPr>
              <a:t>Здание дворянского поземельного банка</a:t>
            </a:r>
            <a:r>
              <a:rPr lang="ru-RU" sz="2400" dirty="0" smtClean="0">
                <a:latin typeface="Times New Roman" pitchFamily="18" charset="0"/>
                <a:cs typeface="Times New Roman" pitchFamily="18" charset="0"/>
              </a:rPr>
              <a:t> </a:t>
            </a:r>
          </a:p>
          <a:p>
            <a:pPr>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(ныне ОАО «Пензенский Губернский банк «Тарханы»). Одноэтажное, кирпичное здание, на линию застройки выходит торцом. С восточной стороны от входа примыкает подсобное помещение. Главный фасад симметричен, арочные оконные и дверные проемы обрамлены архивольтом, опирающимся на пилястры</a:t>
            </a:r>
            <a:r>
              <a:rPr lang="ru-RU" sz="1800" dirty="0" smtClean="0">
                <a:latin typeface="Times New Roman" pitchFamily="18" charset="0"/>
                <a:cs typeface="Times New Roman" pitchFamily="18" charset="0"/>
              </a:rPr>
              <a:t>.</a:t>
            </a:r>
            <a:endParaRPr lang="ru-RU" dirty="0"/>
          </a:p>
        </p:txBody>
      </p:sp>
      <p:pic>
        <p:nvPicPr>
          <p:cNvPr id="4" name="Рисунок 3" descr="http://www.russia-open.com/files/6066/%D0%90%D1%80%D1%852.jpg"/>
          <p:cNvPicPr/>
          <p:nvPr/>
        </p:nvPicPr>
        <p:blipFill>
          <a:blip r:embed="rId2"/>
          <a:srcRect/>
          <a:stretch>
            <a:fillRect/>
          </a:stretch>
        </p:blipFill>
        <p:spPr bwMode="auto">
          <a:xfrm>
            <a:off x="3369501" y="3131506"/>
            <a:ext cx="4824473" cy="3257419"/>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56904" y="273132"/>
            <a:ext cx="7689272" cy="5888657"/>
          </a:xfrm>
        </p:spPr>
        <p:txBody>
          <a:bodyPr/>
          <a:lstStyle/>
          <a:p>
            <a:pPr>
              <a:buNone/>
            </a:pPr>
            <a:r>
              <a:rPr lang="ru-RU" sz="1800" b="1" dirty="0" smtClean="0">
                <a:latin typeface="Times New Roman" pitchFamily="18" charset="0"/>
                <a:cs typeface="Times New Roman" pitchFamily="18" charset="0"/>
              </a:rPr>
              <a:t>Жилой дом с лавкой</a:t>
            </a:r>
            <a:r>
              <a:rPr lang="ru-RU" sz="1800" dirty="0" smtClean="0">
                <a:latin typeface="Times New Roman" pitchFamily="18" charset="0"/>
                <a:cs typeface="Times New Roman" pitchFamily="18" charset="0"/>
              </a:rPr>
              <a:t> на улице Московской, был построен в конце 19 века. Композиция главного фасада симметрична с боковыми ризалитами и богатой пластикой второго этажа. Оконные и дверные проемы, лучковые и клинчатые.  Обрамленные архивольтами. Тумбы над карнизом и лопатками придают фасаду пластическую выразительность, которая усилена дополнительными деталями (щипы с ширинками лопаток у их разветвлений на две </a:t>
            </a:r>
            <a:r>
              <a:rPr lang="ru-RU" sz="1800" dirty="0" err="1" smtClean="0">
                <a:latin typeface="Times New Roman" pitchFamily="18" charset="0"/>
                <a:cs typeface="Times New Roman" pitchFamily="18" charset="0"/>
              </a:rPr>
              <a:t>полуколонки</a:t>
            </a:r>
            <a:r>
              <a:rPr lang="ru-RU" sz="1800" dirty="0" smtClean="0">
                <a:latin typeface="Times New Roman" pitchFamily="18" charset="0"/>
                <a:cs typeface="Times New Roman" pitchFamily="18" charset="0"/>
              </a:rPr>
              <a:t> на втором этаже, язычки под карнизом, и покрытие венчающих тумб. Декоративное убранство в стилизованных формах древнерусской культуры создает оригинальный облик дома.</a:t>
            </a:r>
          </a:p>
          <a:p>
            <a:pPr>
              <a:buNone/>
            </a:pPr>
            <a:endParaRPr lang="ru-RU" dirty="0"/>
          </a:p>
        </p:txBody>
      </p:sp>
      <p:pic>
        <p:nvPicPr>
          <p:cNvPr id="4" name="Рисунок 3" descr="http://www.russia-open.com/files/6066/%D0%90%D1%80%D1%853.jpg"/>
          <p:cNvPicPr/>
          <p:nvPr/>
        </p:nvPicPr>
        <p:blipFill>
          <a:blip r:embed="rId2"/>
          <a:srcRect/>
          <a:stretch>
            <a:fillRect/>
          </a:stretch>
        </p:blipFill>
        <p:spPr bwMode="auto">
          <a:xfrm>
            <a:off x="2066307" y="3158836"/>
            <a:ext cx="6020790" cy="346759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665962" y="451262"/>
            <a:ext cx="7020837" cy="5674901"/>
          </a:xfrm>
        </p:spPr>
        <p:txBody>
          <a:bodyPr/>
          <a:lstStyle/>
          <a:p>
            <a:pPr algn="ctr">
              <a:buNone/>
            </a:pPr>
            <a:r>
              <a:rPr lang="ru-RU" sz="2400" b="1" dirty="0" smtClean="0">
                <a:latin typeface="Times New Roman" pitchFamily="18" charset="0"/>
                <a:cs typeface="Times New Roman" pitchFamily="18" charset="0"/>
              </a:rPr>
              <a:t>Здание городской управы (ныне районная администрация).</a:t>
            </a:r>
          </a:p>
          <a:p>
            <a:pPr>
              <a:buNone/>
            </a:pPr>
            <a:r>
              <a:rPr lang="ru-RU" sz="1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Двухэтажная кирпичная постройка с подвалом, с двумя крыльями, которые примыкают к основному прямоугольному объему под прямым углом.</a:t>
            </a:r>
            <a:endParaRPr lang="ru-RU" sz="1800" dirty="0" smtClean="0">
              <a:latin typeface="Times New Roman" pitchFamily="18" charset="0"/>
              <a:cs typeface="Times New Roman" pitchFamily="18" charset="0"/>
            </a:endParaRPr>
          </a:p>
          <a:p>
            <a:endParaRPr lang="ru-RU" dirty="0"/>
          </a:p>
        </p:txBody>
      </p:sp>
      <p:pic>
        <p:nvPicPr>
          <p:cNvPr id="4" name="Рисунок 3" descr="http://www.russia-open.com/files/6066/%D0%90%D1%80%D1%854.jpg"/>
          <p:cNvPicPr/>
          <p:nvPr/>
        </p:nvPicPr>
        <p:blipFill>
          <a:blip r:embed="rId2"/>
          <a:srcRect/>
          <a:stretch>
            <a:fillRect/>
          </a:stretch>
        </p:blipFill>
        <p:spPr bwMode="auto">
          <a:xfrm>
            <a:off x="3569918" y="3031298"/>
            <a:ext cx="4707183" cy="33338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67002" y="534390"/>
            <a:ext cx="6519797" cy="5591773"/>
          </a:xfrm>
        </p:spPr>
        <p:txBody>
          <a:bodyPr/>
          <a:lstStyle/>
          <a:p>
            <a:pPr algn="ctr">
              <a:buNone/>
            </a:pPr>
            <a:r>
              <a:rPr lang="ru-RU" sz="2400" b="1" dirty="0" smtClean="0">
                <a:latin typeface="Times New Roman" pitchFamily="18" charset="0"/>
                <a:cs typeface="Times New Roman" pitchFamily="18" charset="0"/>
              </a:rPr>
              <a:t>Главный дом купеческой усадьбы семьи Бобровых,</a:t>
            </a:r>
            <a:r>
              <a:rPr lang="ru-RU" sz="2400" dirty="0" smtClean="0">
                <a:latin typeface="Times New Roman" pitchFamily="18" charset="0"/>
                <a:cs typeface="Times New Roman" pitchFamily="18" charset="0"/>
              </a:rPr>
              <a:t> </a:t>
            </a:r>
          </a:p>
          <a:p>
            <a:pPr>
              <a:buNone/>
            </a:pPr>
            <a:r>
              <a:rPr lang="ru-RU" sz="2400" dirty="0" smtClean="0">
                <a:latin typeface="Times New Roman" pitchFamily="18" charset="0"/>
                <a:cs typeface="Times New Roman" pitchFamily="18" charset="0"/>
              </a:rPr>
              <a:t>единственный в городе образец архитектуры русского классицизма</a:t>
            </a:r>
            <a:endParaRPr lang="ru-RU" sz="2400" dirty="0">
              <a:latin typeface="Times New Roman" pitchFamily="18" charset="0"/>
              <a:cs typeface="Times New Roman" pitchFamily="18" charset="0"/>
            </a:endParaRPr>
          </a:p>
        </p:txBody>
      </p:sp>
      <p:pic>
        <p:nvPicPr>
          <p:cNvPr id="4" name="Рисунок 3" descr="http://www.russia-open.com/files/6066/%D0%90%D1%80%D1%855.jpg"/>
          <p:cNvPicPr/>
          <p:nvPr/>
        </p:nvPicPr>
        <p:blipFill>
          <a:blip r:embed="rId2"/>
          <a:srcRect/>
          <a:stretch>
            <a:fillRect/>
          </a:stretch>
        </p:blipFill>
        <p:spPr bwMode="auto">
          <a:xfrm>
            <a:off x="2981195" y="3031299"/>
            <a:ext cx="5318344" cy="314386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641268"/>
            <a:ext cx="8229600" cy="5484895"/>
          </a:xfrm>
        </p:spPr>
        <p:txBody>
          <a:bodyPr/>
          <a:lstStyle/>
          <a:p>
            <a:pPr>
              <a:buNone/>
            </a:pPr>
            <a:r>
              <a:rPr lang="ru-RU" sz="1800" dirty="0" smtClean="0">
                <a:latin typeface="Times New Roman" pitchFamily="18" charset="0"/>
                <a:cs typeface="Times New Roman" pitchFamily="18" charset="0"/>
              </a:rPr>
              <a:t>Первоначально этот памятник истории и архитектуры, являл собой одноэтажный кирпичный дом. Построен он был в конце 19 века на ул. Дворянской (ныне ул. Ленина) в качестве </a:t>
            </a:r>
            <a:r>
              <a:rPr lang="ru-RU" sz="1800" b="1" dirty="0" smtClean="0">
                <a:latin typeface="Times New Roman" pitchFamily="18" charset="0"/>
                <a:cs typeface="Times New Roman" pitchFamily="18" charset="0"/>
              </a:rPr>
              <a:t>жилого дома</a:t>
            </a:r>
            <a:r>
              <a:rPr lang="ru-RU" sz="1800" dirty="0" smtClean="0">
                <a:latin typeface="Times New Roman" pitchFamily="18" charset="0"/>
                <a:cs typeface="Times New Roman" pitchFamily="18" charset="0"/>
              </a:rPr>
              <a:t>. Квадратный по периметру, разделенный поперечными стенами и перегородками. Главный семиоконный фасад декорирован </a:t>
            </a:r>
            <a:r>
              <a:rPr lang="ru-RU" sz="1800" dirty="0" err="1" smtClean="0">
                <a:latin typeface="Times New Roman" pitchFamily="18" charset="0"/>
                <a:cs typeface="Times New Roman" pitchFamily="18" charset="0"/>
              </a:rPr>
              <a:t>геометричным</a:t>
            </a:r>
            <a:r>
              <a:rPr lang="ru-RU" sz="1800" dirty="0" smtClean="0">
                <a:latin typeface="Times New Roman" pitchFamily="18" charset="0"/>
                <a:cs typeface="Times New Roman" pitchFamily="18" charset="0"/>
              </a:rPr>
              <a:t> орнаментом (крестовины, ромбы, филенки), напуском кирпича: на подоконном поясе, под приподнятыми над окнами </a:t>
            </a:r>
            <a:r>
              <a:rPr lang="ru-RU" sz="1800" dirty="0" err="1" smtClean="0">
                <a:latin typeface="Times New Roman" pitchFamily="18" charset="0"/>
                <a:cs typeface="Times New Roman" pitchFamily="18" charset="0"/>
              </a:rPr>
              <a:t>сандриками</a:t>
            </a:r>
            <a:r>
              <a:rPr lang="ru-RU" sz="1800" dirty="0" smtClean="0">
                <a:latin typeface="Times New Roman" pitchFamily="18" charset="0"/>
                <a:cs typeface="Times New Roman" pitchFamily="18" charset="0"/>
              </a:rPr>
              <a:t>, на фризе карниза. На фасаде здания есть имитация в кирпиче традиционного деревянного декора.</a:t>
            </a:r>
          </a:p>
          <a:p>
            <a:endParaRPr lang="ru-RU" sz="1800" dirty="0">
              <a:latin typeface="Times New Roman" pitchFamily="18" charset="0"/>
              <a:cs typeface="Times New Roman" pitchFamily="18" charset="0"/>
            </a:endParaRPr>
          </a:p>
        </p:txBody>
      </p:sp>
      <p:pic>
        <p:nvPicPr>
          <p:cNvPr id="4" name="Рисунок 3" descr="http://www.russia-open.com/files/6066/%D0%90%D1%80%D1%856.jpg"/>
          <p:cNvPicPr/>
          <p:nvPr/>
        </p:nvPicPr>
        <p:blipFill>
          <a:blip r:embed="rId2"/>
          <a:srcRect/>
          <a:stretch>
            <a:fillRect/>
          </a:stretch>
        </p:blipFill>
        <p:spPr bwMode="auto">
          <a:xfrm>
            <a:off x="2173183" y="3051957"/>
            <a:ext cx="6270173" cy="3548751"/>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352810" y="403762"/>
            <a:ext cx="7333989" cy="5722402"/>
          </a:xfrm>
        </p:spPr>
        <p:txBody>
          <a:bodyPr/>
          <a:lstStyle/>
          <a:p>
            <a:pPr>
              <a:buNone/>
            </a:pPr>
            <a:r>
              <a:rPr lang="ru-RU" sz="2000" dirty="0" smtClean="0">
                <a:latin typeface="Times New Roman" pitchFamily="18" charset="0"/>
                <a:cs typeface="Times New Roman" pitchFamily="18" charset="0"/>
              </a:rPr>
              <a:t>             Образец рационалистического направления русского искусства, монументальное, трехэтажное кирпичное здание бывшего </a:t>
            </a:r>
            <a:r>
              <a:rPr lang="ru-RU" sz="2000" b="1" dirty="0" smtClean="0">
                <a:latin typeface="Times New Roman" pitchFamily="18" charset="0"/>
                <a:cs typeface="Times New Roman" pitchFamily="18" charset="0"/>
              </a:rPr>
              <a:t>реального училища</a:t>
            </a:r>
            <a:r>
              <a:rPr lang="ru-RU" sz="2000" dirty="0" smtClean="0">
                <a:latin typeface="Times New Roman" pitchFamily="18" charset="0"/>
                <a:cs typeface="Times New Roman" pitchFamily="18" charset="0"/>
              </a:rPr>
              <a:t> построено по образцовому проекту архитектора И.С. </a:t>
            </a:r>
            <a:r>
              <a:rPr lang="ru-RU" sz="2000" dirty="0" err="1" smtClean="0">
                <a:latin typeface="Times New Roman" pitchFamily="18" charset="0"/>
                <a:cs typeface="Times New Roman" pitchFamily="18" charset="0"/>
              </a:rPr>
              <a:t>Китнера</a:t>
            </a:r>
            <a:r>
              <a:rPr lang="ru-RU" sz="2000" dirty="0" smtClean="0">
                <a:latin typeface="Times New Roman" pitchFamily="18" charset="0"/>
                <a:cs typeface="Times New Roman" pitchFamily="18" charset="0"/>
              </a:rPr>
              <a:t>. Южным </a:t>
            </a:r>
            <a:r>
              <a:rPr lang="ru-RU" sz="2000" dirty="0" err="1" smtClean="0">
                <a:latin typeface="Times New Roman" pitchFamily="18" charset="0"/>
                <a:cs typeface="Times New Roman" pitchFamily="18" charset="0"/>
              </a:rPr>
              <a:t>тринадцатиоконным</a:t>
            </a:r>
            <a:r>
              <a:rPr lang="ru-RU" sz="2000" dirty="0" smtClean="0">
                <a:latin typeface="Times New Roman" pitchFamily="18" charset="0"/>
                <a:cs typeface="Times New Roman" pitchFamily="18" charset="0"/>
              </a:rPr>
              <a:t> фасадом оно обращено на ул. Ленина, боковые же фасады образуют крылья здания. Главный фасад симметричен, центр выделен пятиоконным ризалитом, боковые части – однооконными ризалитами. Пластика фасада отвечает планировке здания. </a:t>
            </a:r>
            <a:endParaRPr lang="ru-RU" sz="2000" dirty="0">
              <a:latin typeface="Times New Roman" pitchFamily="18" charset="0"/>
              <a:cs typeface="Times New Roman" pitchFamily="18" charset="0"/>
            </a:endParaRPr>
          </a:p>
        </p:txBody>
      </p:sp>
      <p:pic>
        <p:nvPicPr>
          <p:cNvPr id="4" name="Рисунок 3" descr="http://www.russia-open.com/files/6066/%D0%90%D1%80%D1%857.jpg"/>
          <p:cNvPicPr/>
          <p:nvPr/>
        </p:nvPicPr>
        <p:blipFill>
          <a:blip r:embed="rId2"/>
          <a:srcRect/>
          <a:stretch>
            <a:fillRect/>
          </a:stretch>
        </p:blipFill>
        <p:spPr bwMode="auto">
          <a:xfrm>
            <a:off x="3156559" y="3382027"/>
            <a:ext cx="5237984" cy="3206808"/>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4816" y="463138"/>
            <a:ext cx="7571984" cy="5663025"/>
          </a:xfrm>
        </p:spPr>
        <p:txBody>
          <a:bodyPr/>
          <a:lstStyle/>
          <a:p>
            <a:pPr>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Здание дома кузнецкго врача и преподавателя Тихона Ивановича Шакина, а ныне «Кузнецкий культурно-выставочный центр», представляет собой памятник архитектуры начала XX вв.  Фронтон симметричного </a:t>
            </a:r>
            <a:r>
              <a:rPr lang="ru-RU" sz="2000" dirty="0" err="1" smtClean="0">
                <a:latin typeface="Times New Roman" pitchFamily="18" charset="0"/>
                <a:cs typeface="Times New Roman" pitchFamily="18" charset="0"/>
              </a:rPr>
              <a:t>семиосевого</a:t>
            </a:r>
            <a:r>
              <a:rPr lang="ru-RU" sz="2000" dirty="0" smtClean="0">
                <a:latin typeface="Times New Roman" pitchFamily="18" charset="0"/>
                <a:cs typeface="Times New Roman" pitchFamily="18" charset="0"/>
              </a:rPr>
              <a:t> главного фасада со входом в центре закрывает двускатную крышу дома. Графическая пластика фасада выполнена небольшими сдвигами плоскостей стены, западающими в нишах с вытянутыми арочными оконными и дверным проемами, выступающими в центре с входом и фланкирующими окнами, а так же на боковых частях в виде обрамления ниши с парой окон.</a:t>
            </a:r>
            <a:endParaRPr lang="ru-RU" sz="1800" dirty="0" smtClean="0">
              <a:latin typeface="Times New Roman" pitchFamily="18" charset="0"/>
              <a:cs typeface="Times New Roman" pitchFamily="18" charset="0"/>
            </a:endParaRPr>
          </a:p>
          <a:p>
            <a:pPr>
              <a:buNone/>
            </a:pPr>
            <a:endParaRPr lang="ru-RU" sz="1800" dirty="0">
              <a:latin typeface="Times New Roman" pitchFamily="18" charset="0"/>
              <a:cs typeface="Times New Roman" pitchFamily="18" charset="0"/>
            </a:endParaRPr>
          </a:p>
        </p:txBody>
      </p:sp>
      <p:pic>
        <p:nvPicPr>
          <p:cNvPr id="4" name="Рисунок 3" descr="http://www.russia-open.com/files/6066/%D0%90%D1%80%D1%858.jpg"/>
          <p:cNvPicPr/>
          <p:nvPr/>
        </p:nvPicPr>
        <p:blipFill>
          <a:blip r:embed="rId2"/>
          <a:srcRect/>
          <a:stretch>
            <a:fillRect/>
          </a:stretch>
        </p:blipFill>
        <p:spPr bwMode="auto">
          <a:xfrm>
            <a:off x="2855934" y="3983276"/>
            <a:ext cx="5290539" cy="271243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4" name="Текст 3"/>
          <p:cNvSpPr>
            <a:spLocks noGrp="1"/>
          </p:cNvSpPr>
          <p:nvPr>
            <p:ph type="body" idx="1"/>
          </p:nvPr>
        </p:nvSpPr>
        <p:spPr>
          <a:xfrm>
            <a:off x="1630496" y="1090670"/>
            <a:ext cx="7056304" cy="4792337"/>
          </a:xfrm>
        </p:spPr>
        <p:txBody>
          <a:bodyPr/>
          <a:lstStyle/>
          <a:p>
            <a:endParaRPr lang="ru-RU" dirty="0" smtClean="0"/>
          </a:p>
          <a:p>
            <a:pPr>
              <a:buNone/>
            </a:pPr>
            <a:r>
              <a:rPr lang="ru-RU" sz="4000" b="1" dirty="0" smtClean="0">
                <a:latin typeface="Times New Roman" pitchFamily="18" charset="0"/>
                <a:cs typeface="Times New Roman" pitchFamily="18" charset="0"/>
              </a:rPr>
              <a:t>   Цель: </a:t>
            </a:r>
            <a:r>
              <a:rPr lang="ru-RU" sz="4000" dirty="0" smtClean="0">
                <a:latin typeface="Times New Roman" pitchFamily="18" charset="0"/>
                <a:cs typeface="Times New Roman" pitchFamily="18" charset="0"/>
              </a:rPr>
              <a:t>выявить, насколько широко симметрия присутствует в мировой архитектуре, в архитектуре России и города Кузнецка. </a:t>
            </a:r>
          </a:p>
          <a:p>
            <a:pPr>
              <a:buNone/>
            </a:pPr>
            <a:endParaRPr lang="ru-RU" sz="40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332509"/>
            <a:ext cx="8229600" cy="5793655"/>
          </a:xfrm>
        </p:spPr>
        <p:txBody>
          <a:bodyPr/>
          <a:lstStyle/>
          <a:p>
            <a:pPr>
              <a:buNone/>
            </a:pPr>
            <a:r>
              <a:rPr lang="ru-RU" sz="1800" dirty="0" smtClean="0">
                <a:latin typeface="Times New Roman" pitchFamily="18" charset="0"/>
                <a:cs typeface="Times New Roman" pitchFamily="18" charset="0"/>
              </a:rPr>
              <a:t>К тому же «Кузнецкому культурно-выставочному центру», в котором с 1985 года располагается музей Воинской Славы, относится и бывший </a:t>
            </a:r>
            <a:r>
              <a:rPr lang="ru-RU" sz="1800" b="1" dirty="0" smtClean="0">
                <a:latin typeface="Times New Roman" pitchFamily="18" charset="0"/>
                <a:cs typeface="Times New Roman" pitchFamily="18" charset="0"/>
              </a:rPr>
              <a:t>жилой дом, постройки конца</a:t>
            </a:r>
            <a:r>
              <a:rPr lang="ru-RU" sz="1800"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XIX</a:t>
            </a:r>
            <a:r>
              <a:rPr lang="ru-RU" sz="1800"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 начала</a:t>
            </a:r>
            <a:r>
              <a:rPr lang="ru-RU" sz="1800"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XX</a:t>
            </a:r>
            <a:r>
              <a:rPr lang="ru-RU" sz="1800"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века</a:t>
            </a:r>
            <a:r>
              <a:rPr lang="ru-RU" sz="1800" dirty="0" smtClean="0">
                <a:latin typeface="Times New Roman" pitchFamily="18" charset="0"/>
                <a:cs typeface="Times New Roman" pitchFamily="18" charset="0"/>
              </a:rPr>
              <a:t>. Одноэтажный кирпичный  особняк расположен в западной части Холма Воинской Славы. Он имеет черты гражданской архитектуры. Каменный орнамент его фасада прост и одновременно с тем красив. Полукружья шести больших арочных окон, карниз, аттика над входом, кованые консоли козырька над крыльцом и ажурный парапет украшают старинное здание, подчеркивают мощь. </a:t>
            </a:r>
            <a:endParaRPr lang="ru-RU" dirty="0"/>
          </a:p>
        </p:txBody>
      </p:sp>
      <p:pic>
        <p:nvPicPr>
          <p:cNvPr id="4" name="Рисунок 3" descr="http://www.russia-open.com/files/6066/%D0%90%D1%80%D1%859.jpg"/>
          <p:cNvPicPr/>
          <p:nvPr/>
        </p:nvPicPr>
        <p:blipFill>
          <a:blip r:embed="rId2"/>
          <a:srcRect/>
          <a:stretch>
            <a:fillRect/>
          </a:stretch>
        </p:blipFill>
        <p:spPr bwMode="auto">
          <a:xfrm>
            <a:off x="1675732" y="2695699"/>
            <a:ext cx="6671310" cy="384760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866378" y="641268"/>
            <a:ext cx="7028240" cy="5771407"/>
          </a:xfrm>
        </p:spPr>
        <p:txBody>
          <a:bodyPr/>
          <a:lstStyle/>
          <a:p>
            <a:pPr>
              <a:buNone/>
            </a:pPr>
            <a:r>
              <a:rPr lang="ru-RU" sz="2000" b="1" dirty="0" smtClean="0">
                <a:latin typeface="Times New Roman" pitchFamily="18" charset="0"/>
                <a:cs typeface="Times New Roman" pitchFamily="18" charset="0"/>
              </a:rPr>
              <a:t>                                                    Заключение</a:t>
            </a:r>
            <a:endParaRPr lang="ru-RU" sz="2000" dirty="0" smtClean="0">
              <a:latin typeface="Times New Roman" pitchFamily="18" charset="0"/>
              <a:cs typeface="Times New Roman" pitchFamily="18" charset="0"/>
            </a:endParaRPr>
          </a:p>
          <a:p>
            <a:pPr>
              <a:buNone/>
            </a:pPr>
            <a:r>
              <a:rPr lang="ru-RU" sz="1800" dirty="0" smtClean="0">
                <a:latin typeface="Times New Roman" pitchFamily="18" charset="0"/>
                <a:cs typeface="Times New Roman" pitchFamily="18" charset="0"/>
              </a:rPr>
              <a:t>           Исследования показали, что все виды симметрии используются при проектировании и конструировании архитектурных сооружений и оформлении фасадов зданий. Симметрия является основой гармонии в градостроении. Использование принципов симметрии зависит от функционального содержания объекта. Симметрия создает парадную торжественность, благодаря чему часто использовалась архитекторами при строительстве многих крупнейших объектов прошлого. Но в настоящее время все более широкое распространение получают сооружения из сложных функциональных элементов, которые трудно решить целиком по симметричной схеме. Применяется асимметричная композиция, которая обеспечивает более экономичные решения при более удобной функциональной взаимосвязи между элементами, лучшем использовании рельефа, более гармоничном взаимодействии с окружающим пространством.</a:t>
            </a:r>
          </a:p>
          <a:p>
            <a:pPr>
              <a:buNone/>
            </a:pPr>
            <a:r>
              <a:rPr lang="ru-RU" sz="1800" dirty="0" smtClean="0">
                <a:latin typeface="Times New Roman" pitchFamily="18" charset="0"/>
                <a:cs typeface="Times New Roman" pitchFamily="18" charset="0"/>
              </a:rPr>
              <a:t>     Симметрия и асимметрия могут применяться также совместно для различных частей композиции: одна для отдельных элементов, а другая для их взаимного сочетания.</a:t>
            </a:r>
            <a:endParaRPr lang="ru-RU" sz="18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783772" y="1582819"/>
            <a:ext cx="792085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ru-RU" sz="1800" dirty="0" smtClean="0">
              <a:solidFill>
                <a:schemeClr val="tx1"/>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1800" dirty="0" smtClean="0">
              <a:solidFill>
                <a:schemeClr val="tx1"/>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1800" dirty="0" smtClean="0">
              <a:solidFill>
                <a:schemeClr val="tx1"/>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ru-RU" sz="1800" dirty="0" smtClean="0">
              <a:solidFill>
                <a:schemeClr val="tx1"/>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2141950" y="581891"/>
            <a:ext cx="6562663" cy="4955203"/>
          </a:xfrm>
          <a:prstGeom prst="rect">
            <a:avLst/>
          </a:prstGeom>
        </p:spPr>
        <p:txBody>
          <a:bodyPr wrap="square">
            <a:spAutoFit/>
          </a:bodyPr>
          <a:lstStyle/>
          <a:p>
            <a:endParaRPr lang="ru-RU" dirty="0" smtClean="0"/>
          </a:p>
          <a:p>
            <a:endParaRPr lang="ru-RU" dirty="0" smtClean="0"/>
          </a:p>
          <a:p>
            <a:r>
              <a:rPr lang="ru-RU" dirty="0" smtClean="0"/>
              <a:t> </a:t>
            </a:r>
            <a:r>
              <a:rPr lang="ru-RU" sz="1800" dirty="0" smtClean="0">
                <a:latin typeface="Times New Roman" pitchFamily="18" charset="0"/>
                <a:cs typeface="Times New Roman" pitchFamily="18" charset="0"/>
              </a:rPr>
              <a:t>В своей работе мы рассмотрели архитектурные сооружения различных стилей, построенные в разные эпохи, и выявили, что в архитектуре каждого из них просматривается симметрия. </a:t>
            </a:r>
          </a:p>
          <a:p>
            <a:r>
              <a:rPr lang="ru-RU" sz="1800" dirty="0" smtClean="0">
                <a:latin typeface="Times New Roman" pitchFamily="18" charset="0"/>
                <a:cs typeface="Times New Roman" pitchFamily="18" charset="0"/>
              </a:rPr>
              <a:t>      Памятники архитектуры, получившие широкую известность как образцы пропорциональности и гармонии, буквально пронизаны математикой, численными расчетами и геометрией.  </a:t>
            </a:r>
          </a:p>
          <a:p>
            <a:r>
              <a:rPr lang="ru-RU" sz="1800" dirty="0" smtClean="0">
                <a:latin typeface="Times New Roman" pitchFamily="18" charset="0"/>
                <a:cs typeface="Times New Roman" pitchFamily="18" charset="0"/>
              </a:rPr>
              <a:t>  Исследования показали, что все виды симметрии используются при проектировании и конструировании архитектурных сооружений и оформлении фасадов зданий. </a:t>
            </a:r>
          </a:p>
          <a:p>
            <a:r>
              <a:rPr lang="ru-RU" sz="1800" dirty="0" smtClean="0">
                <a:latin typeface="Times New Roman" pitchFamily="18" charset="0"/>
                <a:cs typeface="Times New Roman" pitchFamily="18" charset="0"/>
              </a:rPr>
              <a:t>     Симметрия противостоит хаосу, беспорядку. Она присутствует в нашей жизни буквально во всём, но мы настолько к ней привыкли, что не замечаем этого. Но как бы мы к ней не относились, она есть в нашей жизни, добавляя в неё мир, спокойствие и состояние чего-то нечуждого глазу. </a:t>
            </a:r>
          </a:p>
          <a:p>
            <a:r>
              <a:rPr lang="ru-RU" sz="1800" dirty="0" smtClean="0">
                <a:latin typeface="Times New Roman" pitchFamily="18" charset="0"/>
                <a:cs typeface="Times New Roman" pitchFamily="18" charset="0"/>
              </a:rPr>
              <a:t>     Мы считаем, что как бы ни развивалось в дальнейшем искусство, элементы симметрии в нем все же будут преобладать. </a:t>
            </a:r>
            <a:endParaRPr lang="ru-RU" sz="18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354892" y="755904"/>
            <a:ext cx="6331907" cy="5370259"/>
          </a:xfrm>
        </p:spPr>
        <p:txBody>
          <a:bodyPr/>
          <a:lstStyle/>
          <a:p>
            <a:pPr marL="0" lvl="0" indent="0" fontAlgn="base">
              <a:spcBef>
                <a:spcPct val="0"/>
              </a:spcBef>
              <a:spcAft>
                <a:spcPct val="0"/>
              </a:spcAft>
              <a:buClrTx/>
              <a:buSzTx/>
              <a:buNone/>
            </a:pPr>
            <a:endParaRPr lang="ru-RU" sz="1800" dirty="0" smtClean="0">
              <a:solidFill>
                <a:schemeClr val="tx1"/>
              </a:solidFill>
              <a:latin typeface="Times New Roman" pitchFamily="18" charset="0"/>
              <a:cs typeface="Times New Roman" pitchFamily="18" charset="0"/>
            </a:endParaRPr>
          </a:p>
          <a:p>
            <a:pPr marL="0" lvl="0" indent="0" fontAlgn="base">
              <a:spcBef>
                <a:spcPct val="0"/>
              </a:spcBef>
              <a:spcAft>
                <a:spcPct val="0"/>
              </a:spcAft>
              <a:buClrTx/>
              <a:buSzTx/>
              <a:buNone/>
            </a:pPr>
            <a:r>
              <a:rPr lang="ru-RU" sz="2000" dirty="0" smtClean="0">
                <a:solidFill>
                  <a:schemeClr val="tx1"/>
                </a:solidFill>
                <a:latin typeface="Times New Roman" pitchFamily="18" charset="0"/>
                <a:cs typeface="Times New Roman" pitchFamily="18" charset="0"/>
              </a:rPr>
              <a:t>В ходе проделанной работы можно сделать следующие </a:t>
            </a:r>
            <a:r>
              <a:rPr lang="ru-RU" sz="2000" b="1" dirty="0" smtClean="0">
                <a:solidFill>
                  <a:schemeClr val="tx1"/>
                </a:solidFill>
                <a:latin typeface="Times New Roman" pitchFamily="18" charset="0"/>
                <a:cs typeface="Times New Roman" pitchFamily="18" charset="0"/>
              </a:rPr>
              <a:t>выводы</a:t>
            </a:r>
            <a:r>
              <a:rPr lang="ru-RU" sz="2000" dirty="0" smtClean="0">
                <a:solidFill>
                  <a:schemeClr val="tx1"/>
                </a:solidFill>
                <a:latin typeface="Times New Roman" pitchFamily="18" charset="0"/>
                <a:cs typeface="Times New Roman" pitchFamily="18" charset="0"/>
              </a:rPr>
              <a:t>:</a:t>
            </a:r>
          </a:p>
          <a:p>
            <a:pPr marL="0" lvl="0" indent="0" fontAlgn="base">
              <a:spcBef>
                <a:spcPct val="0"/>
              </a:spcBef>
              <a:spcAft>
                <a:spcPct val="0"/>
              </a:spcAft>
              <a:buClrTx/>
              <a:buSzTx/>
              <a:buNone/>
            </a:pPr>
            <a:endParaRPr lang="ru-RU" sz="2000" dirty="0" smtClean="0">
              <a:solidFill>
                <a:schemeClr val="tx1"/>
              </a:solidFill>
              <a:latin typeface="Times New Roman" pitchFamily="18" charset="0"/>
              <a:cs typeface="Times New Roman" pitchFamily="18" charset="0"/>
            </a:endParaRPr>
          </a:p>
          <a:p>
            <a:pPr marL="342900" lvl="0" indent="-342900" eaLnBrk="0" fontAlgn="base" hangingPunct="0">
              <a:spcBef>
                <a:spcPct val="0"/>
              </a:spcBef>
              <a:spcAft>
                <a:spcPct val="0"/>
              </a:spcAft>
              <a:buClrTx/>
              <a:buSzTx/>
              <a:buFontTx/>
              <a:buAutoNum type="arabicPeriod"/>
            </a:pPr>
            <a:r>
              <a:rPr lang="ru-RU" sz="2000" dirty="0" smtClean="0">
                <a:solidFill>
                  <a:schemeClr val="tx1"/>
                </a:solidFill>
                <a:latin typeface="Times New Roman" pitchFamily="18" charset="0"/>
                <a:cs typeface="Times New Roman" pitchFamily="18" charset="0"/>
              </a:rPr>
              <a:t>Принципы симметрии являются основополагающими для любого архитектора, но вопрос о соотношении между симметрией и асимметрией каждый архитектор решает по-разному. </a:t>
            </a:r>
          </a:p>
          <a:p>
            <a:pPr marL="342900" lvl="0" indent="-342900" eaLnBrk="0" fontAlgn="base" hangingPunct="0">
              <a:spcBef>
                <a:spcPct val="0"/>
              </a:spcBef>
              <a:spcAft>
                <a:spcPct val="0"/>
              </a:spcAft>
              <a:buClrTx/>
              <a:buSzTx/>
              <a:buNone/>
            </a:pPr>
            <a:r>
              <a:rPr lang="ru-RU" sz="2000" dirty="0" smtClean="0">
                <a:solidFill>
                  <a:schemeClr val="tx1"/>
                </a:solidFill>
                <a:latin typeface="Times New Roman" pitchFamily="18" charset="0"/>
                <a:cs typeface="Times New Roman" pitchFamily="18" charset="0"/>
              </a:rPr>
              <a:t>      Асимметричное в целом сооружение может являть собой гармоническую композицию симметричных элементов. </a:t>
            </a:r>
          </a:p>
          <a:p>
            <a:pPr marL="0" lvl="0" indent="0" eaLnBrk="0" fontAlgn="base" hangingPunct="0">
              <a:spcBef>
                <a:spcPct val="0"/>
              </a:spcBef>
              <a:spcAft>
                <a:spcPct val="0"/>
              </a:spcAft>
              <a:buClrTx/>
              <a:buSzTx/>
              <a:buNone/>
            </a:pPr>
            <a:r>
              <a:rPr lang="ru-RU" sz="2000" dirty="0" smtClean="0">
                <a:solidFill>
                  <a:schemeClr val="tx1"/>
                </a:solidFill>
                <a:latin typeface="Times New Roman" pitchFamily="18" charset="0"/>
                <a:cs typeface="Times New Roman" pitchFamily="18" charset="0"/>
              </a:rPr>
              <a:t>2 .  Удачное решение определяется талантом зодчего, его художественным вкусом и его пониманием прекрасного. Удачных решений может быть много, но неизменным остается одно – стремление архитектора к гармонии, а это в той или иной степени связано с симметрией. </a:t>
            </a:r>
          </a:p>
          <a:p>
            <a:endParaRPr lang="ru-RU" sz="18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latin typeface="Times New Roman" pitchFamily="18" charset="0"/>
                <a:cs typeface="Times New Roman" pitchFamily="18" charset="0"/>
              </a:rPr>
              <a:t>Источники информации</a:t>
            </a:r>
            <a:endParaRPr lang="ru-RU" sz="3600" dirty="0">
              <a:latin typeface="Times New Roman" pitchFamily="18" charset="0"/>
              <a:cs typeface="Times New Roman" pitchFamily="18" charset="0"/>
            </a:endParaRPr>
          </a:p>
        </p:txBody>
      </p:sp>
      <p:sp>
        <p:nvSpPr>
          <p:cNvPr id="3" name="Текст 2"/>
          <p:cNvSpPr>
            <a:spLocks noGrp="1"/>
          </p:cNvSpPr>
          <p:nvPr>
            <p:ph type="body" idx="1"/>
          </p:nvPr>
        </p:nvSpPr>
        <p:spPr>
          <a:xfrm>
            <a:off x="1578278" y="1600200"/>
            <a:ext cx="7108521" cy="4525963"/>
          </a:xfrm>
        </p:spPr>
        <p:txBody>
          <a:bodyPr/>
          <a:lstStyle/>
          <a:p>
            <a:r>
              <a:rPr lang="en-US" sz="2000" dirty="0" smtClean="0">
                <a:latin typeface="Times New Roman" pitchFamily="18" charset="0"/>
                <a:cs typeface="Times New Roman" pitchFamily="18" charset="0"/>
                <a:hlinkClick r:id="rId2"/>
              </a:rPr>
              <a:t>https://fb-ru.turbopages.org/fb.ru/s/article/43433/simmetriya-v-arhitekture</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3"/>
              </a:rPr>
              <a:t>https://vilingstore.net/arhitektura-doma-pamyatniki-zamki/simmetriya-v-arhitekture-garmonichnoe-sochetanie/</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4"/>
              </a:rPr>
              <a:t>https://thearchitect.pro/ru/news/4249-Simmetrija_v_arhitekture_termy_baziliki_amfiteatry_rimskie_triumfalnye_arki</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hlinkClick r:id="rId5"/>
              </a:rPr>
              <a:t>https://infourok.ru/prezentaciya-po-geometrii-na-temu-simmetriya-v-arhitekture-924976.html</a:t>
            </a:r>
            <a:endParaRPr lang="ru-RU"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https://ppt-online.org/435797</a:t>
            </a:r>
            <a:endParaRPr lang="ru-RU"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Задачи</a:t>
            </a:r>
            <a:endParaRPr lang="ru-RU" b="1" dirty="0">
              <a:latin typeface="Times New Roman" pitchFamily="18" charset="0"/>
              <a:cs typeface="Times New Roman" pitchFamily="18" charset="0"/>
            </a:endParaRPr>
          </a:p>
        </p:txBody>
      </p:sp>
      <p:sp>
        <p:nvSpPr>
          <p:cNvPr id="3" name="Текст 2"/>
          <p:cNvSpPr>
            <a:spLocks noGrp="1"/>
          </p:cNvSpPr>
          <p:nvPr>
            <p:ph type="body" idx="1"/>
          </p:nvPr>
        </p:nvSpPr>
        <p:spPr>
          <a:xfrm>
            <a:off x="1478071" y="1222872"/>
            <a:ext cx="7208728" cy="4903291"/>
          </a:xfrm>
        </p:spPr>
        <p:txBody>
          <a:bodyPr/>
          <a:lstStyle/>
          <a:p>
            <a:pPr>
              <a:buFont typeface="Wingdings" pitchFamily="2" charset="2"/>
              <a:buChar char="v"/>
            </a:pPr>
            <a:r>
              <a:rPr lang="ru-RU" sz="2800" dirty="0" smtClean="0">
                <a:latin typeface="Times New Roman" pitchFamily="18" charset="0"/>
                <a:cs typeface="Times New Roman" pitchFamily="18" charset="0"/>
              </a:rPr>
              <a:t>Определить, что называют симметрией.</a:t>
            </a:r>
          </a:p>
          <a:p>
            <a:pPr>
              <a:buFont typeface="Wingdings" pitchFamily="2" charset="2"/>
              <a:buChar char="v"/>
            </a:pPr>
            <a:r>
              <a:rPr lang="ru-RU" sz="2800" dirty="0" smtClean="0">
                <a:latin typeface="Times New Roman" pitchFamily="18" charset="0"/>
                <a:cs typeface="Times New Roman" pitchFamily="18" charset="0"/>
              </a:rPr>
              <a:t> Рассмотреть некоторые виды симметрии. </a:t>
            </a:r>
          </a:p>
          <a:p>
            <a:pPr>
              <a:buFont typeface="Wingdings" pitchFamily="2" charset="2"/>
              <a:buChar char="v"/>
            </a:pPr>
            <a:r>
              <a:rPr lang="ru-RU" sz="2800" dirty="0" smtClean="0">
                <a:latin typeface="Times New Roman" pitchFamily="18" charset="0"/>
                <a:cs typeface="Times New Roman" pitchFamily="18" charset="0"/>
              </a:rPr>
              <a:t> Определить, что называют    архитектурой. </a:t>
            </a:r>
          </a:p>
          <a:p>
            <a:pPr lvl="0">
              <a:buFont typeface="Wingdings" pitchFamily="2" charset="2"/>
              <a:buChar char="v"/>
            </a:pPr>
            <a:r>
              <a:rPr lang="ru-RU" sz="2800" dirty="0" smtClean="0">
                <a:latin typeface="Times New Roman" pitchFamily="18" charset="0"/>
                <a:cs typeface="Times New Roman" pitchFamily="18" charset="0"/>
              </a:rPr>
              <a:t> Рассмотреть стили архитектуры. </a:t>
            </a:r>
          </a:p>
          <a:p>
            <a:pPr>
              <a:buFont typeface="Wingdings" pitchFamily="2" charset="2"/>
              <a:buChar char="v"/>
            </a:pPr>
            <a:r>
              <a:rPr lang="ru-RU" sz="2800" dirty="0" smtClean="0">
                <a:latin typeface="Times New Roman" pitchFamily="18" charset="0"/>
                <a:cs typeface="Times New Roman" pitchFamily="18" charset="0"/>
              </a:rPr>
              <a:t> Исследовать некоторые архитектурные    </a:t>
            </a:r>
          </a:p>
          <a:p>
            <a:pPr lvl="0">
              <a:buNone/>
            </a:pPr>
            <a:r>
              <a:rPr lang="ru-RU" sz="2800" dirty="0" smtClean="0">
                <a:latin typeface="Times New Roman" pitchFamily="18" charset="0"/>
                <a:cs typeface="Times New Roman" pitchFamily="18" charset="0"/>
              </a:rPr>
              <a:t>     сооружения, при проектировании   которых широко использовалась симметрия.</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559867" y="754428"/>
            <a:ext cx="7359268" cy="6290631"/>
          </a:xfrm>
        </p:spPr>
        <p:txBody>
          <a:bodyPr/>
          <a:lstStyle/>
          <a:p>
            <a:pPr>
              <a:buNone/>
            </a:pPr>
            <a:r>
              <a:rPr lang="ru-RU" sz="2400" b="1"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Гипотеза:</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симметрия широко используется при проектировании архитектурных сооружений и оформлении фасадов зданий.</a:t>
            </a:r>
          </a:p>
          <a:p>
            <a:pPr>
              <a:buNone/>
            </a:pPr>
            <a:endParaRPr lang="ru-RU" sz="2400" dirty="0" smtClean="0">
              <a:latin typeface="Times New Roman" pitchFamily="18" charset="0"/>
              <a:cs typeface="Times New Roman" pitchFamily="18" charset="0"/>
            </a:endParaRPr>
          </a:p>
          <a:p>
            <a:pPr>
              <a:buNone/>
            </a:pPr>
            <a:r>
              <a:rPr lang="ru-RU" sz="2400" b="1"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Предмет исследования </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симметрия и архитектура.</a:t>
            </a:r>
          </a:p>
          <a:p>
            <a:pPr>
              <a:buNone/>
            </a:pPr>
            <a:endParaRPr lang="ru-RU" sz="2400" dirty="0" smtClean="0">
              <a:latin typeface="Times New Roman" pitchFamily="18" charset="0"/>
              <a:cs typeface="Times New Roman" pitchFamily="18" charset="0"/>
            </a:endParaRPr>
          </a:p>
          <a:p>
            <a:pPr>
              <a:buNone/>
            </a:pPr>
            <a:r>
              <a:rPr lang="ru-RU" sz="2400" b="1"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Объект исследования</a:t>
            </a:r>
            <a:r>
              <a:rPr lang="ru-RU" sz="2400" u="sng"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здания, выполненные в разных архитектурных стилях.</a:t>
            </a:r>
          </a:p>
          <a:p>
            <a:pPr>
              <a:buNone/>
            </a:pPr>
            <a:r>
              <a:rPr lang="ru-RU" sz="2400" dirty="0" smtClean="0">
                <a:latin typeface="Times New Roman" pitchFamily="18" charset="0"/>
                <a:cs typeface="Times New Roman" pitchFamily="18"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b="1" dirty="0" smtClean="0">
                <a:latin typeface="Times New Roman" pitchFamily="18" charset="0"/>
                <a:cs typeface="Times New Roman" pitchFamily="18" charset="0"/>
              </a:rPr>
              <a:t>Из истории симметрии</a:t>
            </a:r>
            <a:endParaRPr lang="ru-RU" sz="3600" dirty="0">
              <a:latin typeface="Times New Roman" pitchFamily="18" charset="0"/>
              <a:cs typeface="Times New Roman" pitchFamily="18" charset="0"/>
            </a:endParaRPr>
          </a:p>
        </p:txBody>
      </p:sp>
      <p:sp>
        <p:nvSpPr>
          <p:cNvPr id="3" name="Текст 2"/>
          <p:cNvSpPr>
            <a:spLocks noGrp="1"/>
          </p:cNvSpPr>
          <p:nvPr>
            <p:ph type="body" idx="1"/>
          </p:nvPr>
        </p:nvSpPr>
        <p:spPr>
          <a:xfrm>
            <a:off x="1678488" y="1083124"/>
            <a:ext cx="6745266" cy="4980409"/>
          </a:xfrm>
        </p:spPr>
        <p:txBody>
          <a:bodyPr/>
          <a:lstStyle/>
          <a:p>
            <a:pPr algn="just">
              <a:buNone/>
            </a:pPr>
            <a:r>
              <a:rPr lang="ru-RU" sz="24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Понятие симметрии проходит через всю историю человечества. Оно встречается уже у истоков человеческого знания. Изучение археологических памятников показывает, что человечество на заре своей культуры уже имело представление о симметрии и осуществляло ее в рисунке и в предметах быта. </a:t>
            </a:r>
            <a:endParaRPr lang="ru-RU" sz="2400" dirty="0" smtClean="0">
              <a:latin typeface="Times New Roman" pitchFamily="18" charset="0"/>
              <a:cs typeface="Times New Roman" pitchFamily="18" charset="0"/>
            </a:endParaRPr>
          </a:p>
          <a:p>
            <a:endParaRPr lang="ru-RU"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4400"/>
              <a:buFont typeface="Calibri"/>
              <a:buNone/>
            </a:pPr>
            <a:r>
              <a:rPr lang="ru-RU" sz="4000" b="0" i="0" u="none" strike="noStrike" cap="none" dirty="0">
                <a:solidFill>
                  <a:schemeClr val="dk1"/>
                </a:solidFill>
                <a:latin typeface="Times New Roman" pitchFamily="18" charset="0"/>
                <a:cs typeface="Times New Roman" pitchFamily="18" charset="0"/>
                <a:sym typeface="Calibri"/>
              </a:rPr>
              <a:t>Что такое симметрия</a:t>
            </a:r>
            <a:r>
              <a:rPr lang="ru-RU" sz="4400" b="0" i="0" u="none" strike="noStrike" cap="none" dirty="0">
                <a:solidFill>
                  <a:schemeClr val="dk1"/>
                </a:solidFill>
                <a:latin typeface="Calibri"/>
                <a:ea typeface="Calibri"/>
                <a:cs typeface="Calibri"/>
                <a:sym typeface="Calibri"/>
              </a:rPr>
              <a:t>?</a:t>
            </a:r>
            <a:endParaRPr sz="4400" b="0" i="0" u="none" strike="noStrike" cap="none" dirty="0">
              <a:solidFill>
                <a:schemeClr val="dk1"/>
              </a:solidFill>
              <a:latin typeface="Calibri"/>
              <a:ea typeface="Calibri"/>
              <a:cs typeface="Calibri"/>
              <a:sym typeface="Calibri"/>
            </a:endParaRPr>
          </a:p>
        </p:txBody>
      </p:sp>
      <p:sp>
        <p:nvSpPr>
          <p:cNvPr id="103" name="Google Shape;103;p16"/>
          <p:cNvSpPr txBox="1">
            <a:spLocks noGrp="1"/>
          </p:cNvSpPr>
          <p:nvPr>
            <p:ph type="body" idx="1"/>
          </p:nvPr>
        </p:nvSpPr>
        <p:spPr>
          <a:xfrm>
            <a:off x="1564394" y="1443211"/>
            <a:ext cx="7379190" cy="4891488"/>
          </a:xfrm>
          <a:prstGeom prst="rect">
            <a:avLst/>
          </a:prstGeom>
          <a:noFill/>
          <a:ln>
            <a:noFill/>
          </a:ln>
        </p:spPr>
        <p:txBody>
          <a:bodyPr spcFirstLastPara="1" wrap="square" lIns="91425" tIns="45700" rIns="91425" bIns="45700" anchor="t" anchorCtr="0">
            <a:noAutofit/>
          </a:bodyPr>
          <a:lstStyle/>
          <a:p>
            <a:pPr marL="342900" lvl="0" indent="-342900" algn="ctr">
              <a:lnSpc>
                <a:spcPct val="150000"/>
              </a:lnSpc>
              <a:spcBef>
                <a:spcPts val="0"/>
              </a:spcBef>
              <a:buSzPts val="1800"/>
              <a:buNone/>
            </a:pPr>
            <a:r>
              <a:rPr lang="ru-RU" sz="2800" dirty="0" smtClean="0">
                <a:latin typeface="Times New Roman" pitchFamily="18" charset="0"/>
                <a:cs typeface="Times New Roman" pitchFamily="18" charset="0"/>
              </a:rPr>
              <a:t>Симметрия это гармония, красота</a:t>
            </a:r>
            <a:r>
              <a:rPr lang="ru-RU" sz="2800" b="1" i="0" u="none" strike="noStrike" cap="none" dirty="0" smtClean="0">
                <a:solidFill>
                  <a:schemeClr val="dk1"/>
                </a:solidFill>
                <a:latin typeface="Times New Roman" pitchFamily="18" charset="0"/>
                <a:cs typeface="Times New Roman" pitchFamily="18" charset="0"/>
                <a:sym typeface="Calibri"/>
              </a:rPr>
              <a:t>    </a:t>
            </a:r>
          </a:p>
          <a:p>
            <a:pPr marL="342900" lvl="0" indent="-342900">
              <a:lnSpc>
                <a:spcPct val="150000"/>
              </a:lnSpc>
              <a:spcBef>
                <a:spcPts val="0"/>
              </a:spcBef>
              <a:buSzPts val="1800"/>
              <a:buNone/>
            </a:pPr>
            <a:r>
              <a:rPr lang="ru-RU" sz="2800" b="1" i="0" u="none" strike="noStrike" cap="none" dirty="0" smtClean="0">
                <a:solidFill>
                  <a:schemeClr val="dk1"/>
                </a:solidFill>
                <a:latin typeface="Times New Roman" pitchFamily="18" charset="0"/>
                <a:cs typeface="Times New Roman" pitchFamily="18" charset="0"/>
                <a:sym typeface="Calibri"/>
              </a:rPr>
              <a:t>           </a:t>
            </a:r>
            <a:r>
              <a:rPr lang="ru-RU" sz="2800" i="0" u="none" strike="noStrike" cap="none" dirty="0" smtClean="0">
                <a:solidFill>
                  <a:schemeClr val="dk1"/>
                </a:solidFill>
                <a:latin typeface="Times New Roman" pitchFamily="18" charset="0"/>
                <a:cs typeface="Times New Roman" pitchFamily="18" charset="0"/>
                <a:sym typeface="Calibri"/>
              </a:rPr>
              <a:t>Симметрия</a:t>
            </a:r>
            <a:r>
              <a:rPr lang="ru-RU" sz="2800" b="1" i="0" u="none" strike="noStrike" cap="none" dirty="0" smtClean="0">
                <a:solidFill>
                  <a:schemeClr val="dk1"/>
                </a:solidFill>
                <a:latin typeface="Times New Roman" pitchFamily="18" charset="0"/>
                <a:cs typeface="Times New Roman" pitchFamily="18" charset="0"/>
                <a:sym typeface="Calibri"/>
              </a:rPr>
              <a:t> </a:t>
            </a:r>
            <a:r>
              <a:rPr lang="ru-RU" sz="2800" b="0" i="0" u="none" strike="noStrike" cap="none" dirty="0">
                <a:solidFill>
                  <a:schemeClr val="dk1"/>
                </a:solidFill>
                <a:latin typeface="Times New Roman" pitchFamily="18" charset="0"/>
                <a:cs typeface="Times New Roman" pitchFamily="18" charset="0"/>
                <a:sym typeface="Calibri"/>
              </a:rPr>
              <a:t> </a:t>
            </a:r>
            <a:r>
              <a:rPr lang="ru-RU" sz="2800" b="0" i="0" u="none" strike="noStrike" cap="none" dirty="0" smtClean="0">
                <a:solidFill>
                  <a:schemeClr val="tx1"/>
                </a:solidFill>
                <a:latin typeface="Times New Roman" pitchFamily="18" charset="0"/>
                <a:cs typeface="Times New Roman" pitchFamily="18" charset="0"/>
                <a:sym typeface="Calibri"/>
              </a:rPr>
              <a:t>(</a:t>
            </a:r>
            <a:r>
              <a:rPr lang="ru-RU" sz="2800" b="0" i="0" u="none" strike="noStrike" cap="none" dirty="0">
                <a:solidFill>
                  <a:schemeClr val="tx1"/>
                </a:solidFill>
                <a:latin typeface="Times New Roman" pitchFamily="18" charset="0"/>
                <a:cs typeface="Times New Roman" pitchFamily="18" charset="0"/>
                <a:sym typeface="Calibri"/>
              </a:rPr>
              <a:t> συμμετρία </a:t>
            </a:r>
            <a:r>
              <a:rPr lang="ru-RU" sz="2800" dirty="0">
                <a:solidFill>
                  <a:schemeClr val="tx1"/>
                </a:solidFill>
                <a:latin typeface="Times New Roman" pitchFamily="18" charset="0"/>
                <a:cs typeface="Times New Roman" pitchFamily="18" charset="0"/>
              </a:rPr>
              <a:t>-</a:t>
            </a:r>
            <a:r>
              <a:rPr lang="ru-RU" sz="2800" b="0" i="0" u="none" strike="noStrike" cap="none" dirty="0" smtClean="0">
                <a:solidFill>
                  <a:schemeClr val="tx1"/>
                </a:solidFill>
                <a:latin typeface="Times New Roman" pitchFamily="18" charset="0"/>
                <a:cs typeface="Times New Roman" pitchFamily="18" charset="0"/>
                <a:sym typeface="Calibri"/>
              </a:rPr>
              <a:t> соразмерность; </a:t>
            </a:r>
            <a:r>
              <a:rPr lang="ru-RU" sz="2800" b="0" i="0" u="none" strike="noStrike" cap="none" dirty="0">
                <a:solidFill>
                  <a:schemeClr val="tx1"/>
                </a:solidFill>
                <a:latin typeface="Times New Roman" pitchFamily="18" charset="0"/>
                <a:cs typeface="Times New Roman" pitchFamily="18" charset="0"/>
                <a:sym typeface="Calibri"/>
              </a:rPr>
              <a:t>от </a:t>
            </a:r>
            <a:r>
              <a:rPr lang="ru-RU" sz="2800" dirty="0" smtClean="0">
                <a:solidFill>
                  <a:schemeClr val="tx1"/>
                </a:solidFill>
                <a:latin typeface="Times New Roman" pitchFamily="18" charset="0"/>
                <a:cs typeface="Times New Roman" pitchFamily="18" charset="0"/>
              </a:rPr>
              <a:t>συμ-</a:t>
            </a:r>
            <a:r>
              <a:rPr lang="ru-RU" sz="2800" b="0" i="0" u="none" strike="noStrike" cap="none" dirty="0">
                <a:solidFill>
                  <a:schemeClr val="tx1"/>
                </a:solidFill>
                <a:latin typeface="Times New Roman" pitchFamily="18" charset="0"/>
                <a:cs typeface="Times New Roman" pitchFamily="18" charset="0"/>
                <a:sym typeface="Calibri"/>
              </a:rPr>
              <a:t> «совместно» </a:t>
            </a:r>
            <a:r>
              <a:rPr lang="ru-RU" sz="2800" b="0" i="0" u="none" strike="noStrike" cap="none" dirty="0" smtClean="0">
                <a:solidFill>
                  <a:schemeClr val="tx1"/>
                </a:solidFill>
                <a:latin typeface="Times New Roman" pitchFamily="18" charset="0"/>
                <a:cs typeface="Times New Roman" pitchFamily="18" charset="0"/>
                <a:sym typeface="Calibri"/>
              </a:rPr>
              <a:t>-</a:t>
            </a:r>
            <a:r>
              <a:rPr lang="ru-RU" sz="2800" b="0" i="0" u="none" strike="noStrike" cap="none" dirty="0">
                <a:solidFill>
                  <a:schemeClr val="dk1"/>
                </a:solidFill>
                <a:latin typeface="Times New Roman" pitchFamily="18" charset="0"/>
                <a:cs typeface="Times New Roman" pitchFamily="18" charset="0"/>
                <a:sym typeface="Calibri"/>
              </a:rPr>
              <a:t> μετρέω «</a:t>
            </a:r>
            <a:r>
              <a:rPr lang="ru-RU" sz="2800" b="0" i="0" u="none" strike="noStrike" cap="none" dirty="0" smtClean="0">
                <a:solidFill>
                  <a:schemeClr val="dk1"/>
                </a:solidFill>
                <a:latin typeface="Times New Roman" pitchFamily="18" charset="0"/>
                <a:cs typeface="Times New Roman" pitchFamily="18" charset="0"/>
                <a:sym typeface="Calibri"/>
              </a:rPr>
              <a:t>мерю»</a:t>
            </a:r>
            <a:r>
              <a:rPr lang="ru-RU" sz="2800" dirty="0" smtClean="0">
                <a:latin typeface="Times New Roman" pitchFamily="18" charset="0"/>
                <a:cs typeface="Times New Roman" pitchFamily="18" charset="0"/>
              </a:rPr>
              <a:t>) пропорциональность, одинаковость в расположении частей целого в пространстве, полное соответствие  одной половины целого другой половине.</a:t>
            </a:r>
            <a:endParaRPr sz="2800" dirty="0">
              <a:latin typeface="Times New Roman" pitchFamily="18" charset="0"/>
              <a:cs typeface="Times New Roman" pitchFamily="18" charset="0"/>
            </a:endParaRPr>
          </a:p>
          <a:p>
            <a:pPr marL="342900" marR="0" lvl="0" indent="-228600" algn="l" rtl="0">
              <a:spcBef>
                <a:spcPts val="360"/>
              </a:spcBef>
              <a:spcAft>
                <a:spcPts val="0"/>
              </a:spcAft>
              <a:buClr>
                <a:schemeClr val="dk1"/>
              </a:buClr>
              <a:buSzPts val="1800"/>
              <a:buFont typeface="Arial"/>
              <a:buNone/>
            </a:pPr>
            <a:endParaRPr sz="1800" b="0" i="0" u="none" strike="noStrike" cap="none" dirty="0">
              <a:solidFill>
                <a:schemeClr val="dk1"/>
              </a:solidFill>
              <a:latin typeface="Times New Roman" pitchFamily="18" charset="0"/>
              <a:cs typeface="Times New Roman" pitchFamily="18" charset="0"/>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age.jimcdn.com/app/cms/image/transf/dimension=301x1024:format=png/path/sc408f29186250cdd/image/i7d28835d345f6dc1/version/1545595068/image.png"/>
          <p:cNvPicPr>
            <a:picLocks noChangeAspect="1" noChangeArrowheads="1"/>
          </p:cNvPicPr>
          <p:nvPr/>
        </p:nvPicPr>
        <p:blipFill>
          <a:blip r:embed="rId2"/>
          <a:srcRect/>
          <a:stretch>
            <a:fillRect/>
          </a:stretch>
        </p:blipFill>
        <p:spPr bwMode="auto">
          <a:xfrm>
            <a:off x="6037055" y="4559473"/>
            <a:ext cx="2788294" cy="1991639"/>
          </a:xfrm>
          <a:prstGeom prst="rect">
            <a:avLst/>
          </a:prstGeom>
          <a:noFill/>
        </p:spPr>
      </p:pic>
      <p:sp>
        <p:nvSpPr>
          <p:cNvPr id="4" name="Прямоугольник 3"/>
          <p:cNvSpPr/>
          <p:nvPr/>
        </p:nvSpPr>
        <p:spPr>
          <a:xfrm>
            <a:off x="1540701" y="237996"/>
            <a:ext cx="7315200" cy="5386090"/>
          </a:xfrm>
          <a:prstGeom prst="rect">
            <a:avLst/>
          </a:prstGeom>
        </p:spPr>
        <p:txBody>
          <a:bodyPr wrap="square">
            <a:spAutoFit/>
          </a:bodyPr>
          <a:lstStyle/>
          <a:p>
            <a:pPr algn="ctr">
              <a:buNone/>
            </a:pPr>
            <a:r>
              <a:rPr lang="ru-RU" sz="3200" b="1" dirty="0" smtClean="0">
                <a:latin typeface="Times New Roman" pitchFamily="18" charset="0"/>
                <a:cs typeface="Times New Roman" pitchFamily="18" charset="0"/>
              </a:rPr>
              <a:t>Виды симметрии.</a:t>
            </a:r>
          </a:p>
          <a:p>
            <a:pPr algn="ctr">
              <a:buNone/>
            </a:pPr>
            <a:r>
              <a:rPr lang="ru-RU" sz="3200" u="sng" dirty="0" smtClean="0">
                <a:latin typeface="Times New Roman" pitchFamily="18" charset="0"/>
                <a:cs typeface="Times New Roman" pitchFamily="18" charset="0"/>
              </a:rPr>
              <a:t>Осевая симметрия.</a:t>
            </a:r>
          </a:p>
          <a:p>
            <a:pPr>
              <a:buNone/>
            </a:pPr>
            <a:r>
              <a:rPr lang="ru-RU" sz="2800" dirty="0" smtClean="0">
                <a:latin typeface="Times New Roman" pitchFamily="18" charset="0"/>
                <a:cs typeface="Times New Roman" pitchFamily="18" charset="0"/>
              </a:rPr>
              <a:t>Одна точка  называются симметричной другой относительно прямой, если данная прямая проходит через середину отрезка, соединяющего эти точки, и перпендикулярна к этому отрезку. Каждая точка прямой а считается симметричной самой себе. Прямая называется осью симметрии фигуры если каждая точка фигуры симметрична относительно некоторой</a:t>
            </a:r>
          </a:p>
          <a:p>
            <a:pPr>
              <a:buNone/>
            </a:pPr>
            <a:r>
              <a:rPr lang="ru-RU" sz="2800" dirty="0" smtClean="0">
                <a:latin typeface="Times New Roman" pitchFamily="18" charset="0"/>
                <a:cs typeface="Times New Roman" pitchFamily="18" charset="0"/>
              </a:rPr>
              <a:t> точки той же  фигуры.  </a:t>
            </a:r>
            <a:endParaRPr lang="ru-RU" sz="2800" i="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1"/>
          <p:cNvSpPr>
            <a:spLocks noChangeArrowheads="1"/>
          </p:cNvSpPr>
          <p:nvPr/>
        </p:nvSpPr>
        <p:spPr bwMode="auto">
          <a:xfrm>
            <a:off x="1628384" y="817780"/>
            <a:ext cx="7290148" cy="4493538"/>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i="0" u="sng" strike="noStrike" cap="none" normalizeH="0" baseline="0" dirty="0" smtClean="0">
                <a:ln>
                  <a:noFill/>
                </a:ln>
                <a:solidFill>
                  <a:schemeClr val="tx1"/>
                </a:solidFill>
                <a:effectLst/>
                <a:latin typeface="Times New Roman" pitchFamily="18" charset="0"/>
                <a:cs typeface="Times New Roman" pitchFamily="18" charset="0"/>
              </a:rPr>
              <a:t>Центральная симметрия</a:t>
            </a:r>
            <a:r>
              <a:rPr kumimoji="0" lang="ru-RU" sz="240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lang="ru-RU" sz="2400" dirty="0" smtClean="0">
                <a:solidFill>
                  <a:schemeClr val="tx1"/>
                </a:solidFill>
                <a:latin typeface="Times New Roman" pitchFamily="18" charset="0"/>
                <a:cs typeface="Times New Roman" pitchFamily="18" charset="0"/>
              </a:rPr>
              <a:t> </a:t>
            </a:r>
            <a:r>
              <a:rPr kumimoji="0" lang="ru-RU" sz="2400" i="0" u="none" strike="noStrike" cap="none" normalizeH="0" baseline="0" dirty="0" smtClean="0">
                <a:ln>
                  <a:noFill/>
                </a:ln>
                <a:solidFill>
                  <a:schemeClr val="tx1"/>
                </a:solidFill>
                <a:effectLst/>
                <a:latin typeface="Times New Roman" pitchFamily="18" charset="0"/>
                <a:cs typeface="Times New Roman" pitchFamily="18" charset="0"/>
              </a:rPr>
              <a:t>Две точки называются симметричными относительно центра симметрии О, если О - середина отрезка, соединяющего эти точки. Точка О считается симметричной самой себе.</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i="0" u="none" strike="noStrike" cap="none" normalizeH="0" baseline="0" dirty="0" smtClean="0">
                <a:ln>
                  <a:noFill/>
                </a:ln>
                <a:solidFill>
                  <a:schemeClr val="tx1"/>
                </a:solidFill>
                <a:effectLst/>
                <a:latin typeface="Times New Roman" pitchFamily="18" charset="0"/>
                <a:cs typeface="Times New Roman" pitchFamily="18" charset="0"/>
              </a:rPr>
              <a:t>Геометрическая фигура (или тело) называется симметричной относительно центра О, если для каждой точки этой фигуры может быть найдена другая точка  этой же фигуры, так что отрезок, соединяющий эти точки, проходит через центр О и делится в этой точке пополам.Точка 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i="0" u="none" strike="noStrike" cap="none" normalizeH="0" baseline="0" dirty="0" smtClean="0">
                <a:ln>
                  <a:noFill/>
                </a:ln>
                <a:solidFill>
                  <a:schemeClr val="tx1"/>
                </a:solidFill>
                <a:effectLst/>
                <a:latin typeface="Times New Roman" pitchFamily="18" charset="0"/>
                <a:cs typeface="Times New Roman" pitchFamily="18" charset="0"/>
              </a:rPr>
              <a:t> называется центром симметрии.</a:t>
            </a:r>
          </a:p>
        </p:txBody>
      </p:sp>
      <p:pic>
        <p:nvPicPr>
          <p:cNvPr id="83970" name="Picture 2" descr="https://image.jimcdn.com/app/cms/image/transf/dimension=332x1024:format=png/path/sc408f29186250cdd/image/i95b3b66ef63955ee/version/1545595900/image.png"/>
          <p:cNvPicPr>
            <a:picLocks noChangeAspect="1" noChangeArrowheads="1"/>
          </p:cNvPicPr>
          <p:nvPr/>
        </p:nvPicPr>
        <p:blipFill>
          <a:blip r:embed="rId2"/>
          <a:srcRect/>
          <a:stretch>
            <a:fillRect/>
          </a:stretch>
        </p:blipFill>
        <p:spPr bwMode="auto">
          <a:xfrm>
            <a:off x="5936930" y="4659684"/>
            <a:ext cx="2883068" cy="197993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TotalTime>
  <Words>1110</Words>
  <Application>Microsoft Office PowerPoint</Application>
  <PresentationFormat>Экран (4:3)</PresentationFormat>
  <Paragraphs>114</Paragraphs>
  <Slides>34</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  Государственное бюджетное профессиональное образовательное учреждение «Кузнецкий многопрофильный колледж»    «Симметрия в архитектуре»</vt:lpstr>
      <vt:lpstr>Слайд 2</vt:lpstr>
      <vt:lpstr>Слайд 3</vt:lpstr>
      <vt:lpstr>Задачи</vt:lpstr>
      <vt:lpstr>Слайд 5</vt:lpstr>
      <vt:lpstr>Из истории симметрии</vt:lpstr>
      <vt:lpstr>Что такое симметрия?</vt:lpstr>
      <vt:lpstr>Слайд 8</vt:lpstr>
      <vt:lpstr>Слайд 9</vt:lpstr>
      <vt:lpstr>Слайд 10</vt:lpstr>
      <vt:lpstr>Понятие архитектуры</vt:lpstr>
      <vt:lpstr>  Роль симметрии в истории развития архитектуры </vt:lpstr>
      <vt:lpstr>Слайд 13</vt:lpstr>
      <vt:lpstr>Симметрия в архитектуре Древнего Египта. </vt:lpstr>
      <vt:lpstr>Слайд 15</vt:lpstr>
      <vt:lpstr>Слайд 16</vt:lpstr>
      <vt:lpstr>Слайд 17</vt:lpstr>
      <vt:lpstr>Слайд 18</vt:lpstr>
      <vt:lpstr>Слайд 19</vt:lpstr>
      <vt:lpstr>Слайд 20</vt:lpstr>
      <vt:lpstr>Слайд 21</vt:lpstr>
      <vt:lpstr>Архитектура г. Кузнецка</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Источники информации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математике на тему «Симметрия в архитектуре, природе, технике и искусстве »</dc:title>
  <dc:creator>пк</dc:creator>
  <cp:lastModifiedBy>Пользователь Windows</cp:lastModifiedBy>
  <cp:revision>61</cp:revision>
  <dcterms:modified xsi:type="dcterms:W3CDTF">2021-05-24T22:53:45Z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1003336</vt:lpwstr>
  </property>
  <property fmtid="{D5CDD505-2E9C-101B-9397-08002B2CF9AE}" name="NXPowerLiteSettings" pid="3">
    <vt:lpwstr>C7000400038000</vt:lpwstr>
  </property>
  <property fmtid="{D5CDD505-2E9C-101B-9397-08002B2CF9AE}" name="NXPowerLiteVersion" pid="4">
    <vt:lpwstr>S9.0.3</vt:lpwstr>
  </property>
</Properties>
</file>