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59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1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2C07C6-86E5-48B4-940B-190BCB45AA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36646C8-239A-42A9-AC4B-C55E7B7B8E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AC5D61-73A5-4DCB-A95A-0CE9B1353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760215-268E-4603-9EB2-0FDE3FD34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34ABC7-63E6-4246-8962-4969339A8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842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E5CC30-6F54-4F42-9E43-95890929C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3EB1A32-2A41-495C-B54A-96A1AE692D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BD85D3-E533-4ACB-A78E-3BD9C0108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2DB1E1-F50C-4A65-BCCB-1066577C6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8BEF34-C6CF-4D18-91F9-167DC17D1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346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249A85C-C4DE-423D-9980-B5BB811F4E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9508AB4-3C96-45D7-8D15-B9D2DBE5D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EF3748-8DD4-4724-B107-BD31B7743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0755FA-CB7D-4098-9F52-77C0A9BEA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C3C17E-AE6C-43EB-B4FC-35E90E6A3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169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7EC9E-8819-4DB1-895A-E813BC4AC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E82963-F037-47F0-BBAF-B6A0F3B9B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9FE216-0AB2-4244-9568-79BD8DFC5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1E6E2B-955E-42C5-BCE8-2F1C0A730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342CAC2-00ED-4D19-A68D-E48146025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190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FB4A36-0FF3-4863-82FB-A5E8259EA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08E9D3C-3D78-40F0-83B7-AF79356C29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1ECC99-77C1-427D-9304-B88A581B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5F3736-1D6F-4665-A79D-ACACE83AA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4B1BF3-E280-441F-8258-897E2358F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460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BE9396-A38B-421B-8C04-EA32E5116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1C1B53-B1E3-4B25-95BB-A0007D9B18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9E5A8F8-675F-4C15-B227-65399D4FD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4C6C28A-11AB-4D7D-9DE1-CEEDDC763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1EC7B7-1301-40B3-95B5-F82D56866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BE0C171-87DB-4278-B91B-09B4A1A02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792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728550-A2F3-4FCD-AAC7-B33114C93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7A1E3C5-B26A-4BFA-A171-AD062D0C7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3892B7F-B075-4536-B8FD-87E9C51089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5F182EE-DE49-48AE-A95C-AF9DF67EC3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B4026E4-61B3-4D5E-AC03-F18369606D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24430A8-B580-4F1A-8FDE-7E8970A07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F1A3AA1-018E-499B-AA49-ABC3AE731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D48C990-113C-4BFC-A631-28FA60930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332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DDF5A7-9ECB-4936-8888-698A7CAF7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21A23D5-8D7E-48A3-A7CA-EE9C8FA33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9F49D7D-02D0-4F38-A0BF-CD3A51428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D8A3EB1-69D6-4690-89CE-78DE19CD9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23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67656E8-DCD1-4042-BBBC-5D0E68A8E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E79E7F8-C0CA-4C23-BCEE-75778E93B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DF73465-0A35-4E35-9123-9D8FAFC9A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762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594232-90B0-44E3-83B7-5F3A202A5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B0E613-6814-479B-AB4C-2CC4C371B6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FBE02B1-7003-4254-B0E3-5F980AEE78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B60A05E-260E-42FB-97B2-23D22756C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AB360ED-6A04-4F9D-A6AF-17A2C4290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7296A7B-B214-412B-A3C3-F06745854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705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CB4537-A095-4CAD-A169-A6D371603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FE1185E-651D-4554-B6E2-EF5D3FA901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5917890-7E47-4120-B7E4-ED6C784375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87025F3-C498-42C9-92C1-D9F704F12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166A-26CE-4DBA-8CAC-C7AF8EC53BA4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230DB8F-46B4-48D4-9F8F-1EC5DA642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E09F023-B4CD-4FD9-B747-68FE13197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2C219-B373-4D54-9BA8-A3454B2F9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506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F534B4-48DF-4106-AC4D-60D0DF9B9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F2859B-CBFA-4B43-B2F3-88CD20C8C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0B14BF-3DD8-4537-9768-168CD4E7A8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D166A-26CE-4DBA-8CAC-C7AF8EC53BA4}" type="datetimeFigureOut">
              <a:rPr lang="ru-RU" smtClean="0"/>
              <a:t>10.09.2019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2B0EE5-3986-4A38-A3E3-FC0C08F9F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61413D-6497-498E-95FA-BFCF3B1F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2C219-B373-4D54-9BA8-A3454B2F9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072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mages4.alphacoders.com/960/96016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48E7F8-F7E8-4674-A0EF-AE0664998E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93900" y="0"/>
            <a:ext cx="9144000" cy="1236663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anose="03010101010101010101" pitchFamily="66" charset="0"/>
              </a:rPr>
              <a:t>To be going to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31E583E-6968-4C9C-B422-1D11D8E8E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1500" y="1358900"/>
            <a:ext cx="9486900" cy="5308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altLang="ru-RU" sz="5400" dirty="0"/>
              <a:t>Указывает на действия, которые запланированы на ближайшее будущее</a:t>
            </a:r>
          </a:p>
          <a:p>
            <a:pPr>
              <a:lnSpc>
                <a:spcPct val="150000"/>
              </a:lnSpc>
            </a:pPr>
            <a:endParaRPr lang="en-US" sz="2800" b="1" dirty="0"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89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31E583E-6968-4C9C-B422-1D11D8E8E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1500" y="1358900"/>
            <a:ext cx="9486900" cy="5308600"/>
          </a:xfrm>
        </p:spPr>
        <p:txBody>
          <a:bodyPr>
            <a:noAutofit/>
          </a:bodyPr>
          <a:lstStyle/>
          <a:p>
            <a:r>
              <a:rPr lang="en-US" altLang="ru-RU" sz="6600" b="1" dirty="0"/>
              <a:t>I </a:t>
            </a:r>
            <a:r>
              <a:rPr lang="en-US" altLang="ru-RU" sz="6600" b="1" dirty="0">
                <a:solidFill>
                  <a:srgbClr val="FF0000"/>
                </a:solidFill>
              </a:rPr>
              <a:t>am </a:t>
            </a:r>
            <a:r>
              <a:rPr lang="en-US" altLang="ru-RU" sz="6600" b="1" dirty="0"/>
              <a:t>         </a:t>
            </a:r>
            <a:r>
              <a:rPr lang="ru-RU" altLang="ru-RU" sz="6600" b="1" dirty="0"/>
              <a:t>        </a:t>
            </a:r>
            <a:r>
              <a:rPr lang="en-US" altLang="ru-RU" sz="6600" b="1" dirty="0"/>
              <a:t>We </a:t>
            </a:r>
            <a:r>
              <a:rPr lang="en-US" altLang="ru-RU" sz="6600" b="1" dirty="0">
                <a:solidFill>
                  <a:srgbClr val="FF0000"/>
                </a:solidFill>
              </a:rPr>
              <a:t>are</a:t>
            </a:r>
          </a:p>
          <a:p>
            <a:r>
              <a:rPr lang="en-US" altLang="ru-RU" sz="6600" b="1" dirty="0"/>
              <a:t>   You </a:t>
            </a:r>
            <a:r>
              <a:rPr lang="en-US" altLang="ru-RU" sz="6600" b="1" dirty="0">
                <a:solidFill>
                  <a:srgbClr val="FF0000"/>
                </a:solidFill>
              </a:rPr>
              <a:t>are </a:t>
            </a:r>
            <a:r>
              <a:rPr lang="en-US" altLang="ru-RU" sz="6600" b="1" dirty="0"/>
              <a:t>    </a:t>
            </a:r>
            <a:r>
              <a:rPr lang="ru-RU" altLang="ru-RU" sz="6600" b="1" dirty="0"/>
              <a:t>  </a:t>
            </a:r>
            <a:r>
              <a:rPr lang="en-US" altLang="ru-RU" sz="6600" b="1" dirty="0"/>
              <a:t> </a:t>
            </a:r>
            <a:r>
              <a:rPr lang="ru-RU" altLang="ru-RU" sz="6600" b="1" dirty="0"/>
              <a:t>    </a:t>
            </a:r>
            <a:r>
              <a:rPr lang="en-US" altLang="ru-RU" sz="6600" b="1" dirty="0"/>
              <a:t>You </a:t>
            </a:r>
            <a:r>
              <a:rPr lang="en-US" altLang="ru-RU" sz="6600" b="1" dirty="0">
                <a:solidFill>
                  <a:srgbClr val="FF0000"/>
                </a:solidFill>
              </a:rPr>
              <a:t>are</a:t>
            </a:r>
          </a:p>
          <a:p>
            <a:r>
              <a:rPr lang="en-US" altLang="ru-RU" sz="6600" b="1" dirty="0"/>
              <a:t>He, She, It </a:t>
            </a:r>
            <a:r>
              <a:rPr lang="en-US" altLang="ru-RU" sz="6600" b="1" dirty="0">
                <a:solidFill>
                  <a:srgbClr val="FF0000"/>
                </a:solidFill>
              </a:rPr>
              <a:t>is</a:t>
            </a:r>
            <a:r>
              <a:rPr lang="en-US" altLang="ru-RU" sz="6600" b="1" dirty="0">
                <a:solidFill>
                  <a:schemeClr val="accent2"/>
                </a:solidFill>
              </a:rPr>
              <a:t> </a:t>
            </a:r>
            <a:r>
              <a:rPr lang="ru-RU" altLang="ru-RU" sz="6600" b="1" dirty="0">
                <a:solidFill>
                  <a:schemeClr val="accent2"/>
                </a:solidFill>
              </a:rPr>
              <a:t>     </a:t>
            </a:r>
            <a:r>
              <a:rPr lang="en-US" altLang="ru-RU" sz="6600" b="1" dirty="0"/>
              <a:t>They </a:t>
            </a:r>
            <a:r>
              <a:rPr lang="en-US" altLang="ru-RU" sz="6600" b="1" dirty="0">
                <a:solidFill>
                  <a:srgbClr val="FF0000"/>
                </a:solidFill>
              </a:rPr>
              <a:t>are</a:t>
            </a:r>
            <a:endParaRPr lang="ru-RU" altLang="ru-RU" sz="6600" b="1" dirty="0">
              <a:solidFill>
                <a:srgbClr val="FF0000"/>
              </a:solidFill>
            </a:endParaRPr>
          </a:p>
          <a:p>
            <a:pPr marL="514350" indent="-514350" algn="l">
              <a:lnSpc>
                <a:spcPct val="150000"/>
              </a:lnSpc>
              <a:buFont typeface="+mj-lt"/>
              <a:buAutoNum type="alphaUcPeriod"/>
            </a:pPr>
            <a:endParaRPr lang="en-US" sz="6600" b="1" dirty="0">
              <a:latin typeface="Lucida Calligraphy" panose="03010101010101010101" pitchFamily="66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93900" y="0"/>
            <a:ext cx="9144000" cy="1236663"/>
          </a:xfrm>
        </p:spPr>
        <p:txBody>
          <a:bodyPr/>
          <a:lstStyle/>
          <a:p>
            <a:r>
              <a:rPr lang="ru-RU" altLang="ru-RU" sz="7400" dirty="0"/>
              <a:t>Формы глагол </a:t>
            </a:r>
            <a:r>
              <a:rPr lang="en-US" altLang="ru-RU" sz="6800" b="1" dirty="0"/>
              <a:t>to be</a:t>
            </a:r>
            <a:endParaRPr lang="ru-RU" altLang="ru-RU" sz="6800" b="1" dirty="0"/>
          </a:p>
        </p:txBody>
      </p:sp>
    </p:spTree>
    <p:extLst>
      <p:ext uri="{BB962C8B-B14F-4D97-AF65-F5344CB8AC3E}">
        <p14:creationId xmlns:p14="http://schemas.microsoft.com/office/powerpoint/2010/main" val="135727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31E583E-6968-4C9C-B422-1D11D8E8E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1500" y="1358900"/>
            <a:ext cx="9486900" cy="5308600"/>
          </a:xfrm>
        </p:spPr>
        <p:txBody>
          <a:bodyPr>
            <a:noAutofit/>
          </a:bodyPr>
          <a:lstStyle/>
          <a:p>
            <a:pPr marL="228600" lvl="0" indent="-228600" algn="l"/>
            <a:r>
              <a:rPr lang="ru-RU" altLang="ru-RU" sz="4800" b="1" dirty="0">
                <a:solidFill>
                  <a:prstClr val="black"/>
                </a:solidFill>
              </a:rPr>
              <a:t>1 л. </a:t>
            </a:r>
            <a:r>
              <a:rPr lang="en-US" altLang="ru-RU" sz="4800" b="1" dirty="0">
                <a:solidFill>
                  <a:prstClr val="black"/>
                </a:solidFill>
              </a:rPr>
              <a:t>I </a:t>
            </a:r>
            <a:r>
              <a:rPr lang="en-US" altLang="ru-RU" sz="4800" b="1" dirty="0">
                <a:solidFill>
                  <a:srgbClr val="FF0000"/>
                </a:solidFill>
              </a:rPr>
              <a:t>am going to </a:t>
            </a:r>
            <a:r>
              <a:rPr lang="en-US" altLang="ru-RU" sz="4800" b="1" dirty="0">
                <a:solidFill>
                  <a:prstClr val="black"/>
                </a:solidFill>
              </a:rPr>
              <a:t>read – </a:t>
            </a:r>
            <a:endParaRPr lang="ru-RU" altLang="ru-RU" sz="4800" b="1" dirty="0">
              <a:solidFill>
                <a:prstClr val="black"/>
              </a:solidFill>
            </a:endParaRPr>
          </a:p>
          <a:p>
            <a:pPr marL="228600" lvl="0" indent="-228600" algn="l"/>
            <a:r>
              <a:rPr lang="ru-RU" altLang="ru-RU" sz="4800" b="1" dirty="0">
                <a:solidFill>
                  <a:prstClr val="black"/>
                </a:solidFill>
              </a:rPr>
              <a:t>        Я</a:t>
            </a:r>
            <a:r>
              <a:rPr lang="ru-RU" altLang="ru-RU" sz="4800" b="1" dirty="0">
                <a:solidFill>
                  <a:srgbClr val="FF0000"/>
                </a:solidFill>
              </a:rPr>
              <a:t> собираюсь </a:t>
            </a:r>
            <a:r>
              <a:rPr lang="ru-RU" altLang="ru-RU" sz="4800" b="1" dirty="0">
                <a:solidFill>
                  <a:prstClr val="black"/>
                </a:solidFill>
              </a:rPr>
              <a:t>читать </a:t>
            </a:r>
          </a:p>
          <a:p>
            <a:pPr marL="228600" lvl="0" indent="-228600" algn="l"/>
            <a:r>
              <a:rPr lang="ru-RU" altLang="ru-RU" sz="4800" b="1" dirty="0">
                <a:solidFill>
                  <a:prstClr val="black"/>
                </a:solidFill>
              </a:rPr>
              <a:t>2 л. </a:t>
            </a:r>
            <a:r>
              <a:rPr lang="en-US" altLang="ru-RU" sz="4800" b="1" dirty="0">
                <a:solidFill>
                  <a:prstClr val="black"/>
                </a:solidFill>
              </a:rPr>
              <a:t>You </a:t>
            </a:r>
            <a:r>
              <a:rPr lang="en-US" altLang="ru-RU" sz="4800" b="1" dirty="0">
                <a:solidFill>
                  <a:srgbClr val="FF0000"/>
                </a:solidFill>
              </a:rPr>
              <a:t>are going to </a:t>
            </a:r>
            <a:r>
              <a:rPr lang="en-US" altLang="ru-RU" sz="4800" b="1" dirty="0">
                <a:solidFill>
                  <a:prstClr val="black"/>
                </a:solidFill>
              </a:rPr>
              <a:t>read – </a:t>
            </a:r>
            <a:endParaRPr lang="ru-RU" altLang="ru-RU" sz="4800" b="1" dirty="0">
              <a:solidFill>
                <a:prstClr val="black"/>
              </a:solidFill>
            </a:endParaRPr>
          </a:p>
          <a:p>
            <a:pPr marL="228600" lvl="0" indent="-228600" algn="l"/>
            <a:r>
              <a:rPr lang="ru-RU" altLang="ru-RU" sz="4800" b="1" dirty="0">
                <a:solidFill>
                  <a:prstClr val="black"/>
                </a:solidFill>
              </a:rPr>
              <a:t>        Ты </a:t>
            </a:r>
            <a:r>
              <a:rPr lang="ru-RU" altLang="ru-RU" sz="4800" b="1" dirty="0">
                <a:solidFill>
                  <a:srgbClr val="FF0000"/>
                </a:solidFill>
              </a:rPr>
              <a:t>собираешься</a:t>
            </a:r>
            <a:r>
              <a:rPr lang="ru-RU" altLang="ru-RU" sz="4800" b="1" dirty="0">
                <a:solidFill>
                  <a:prstClr val="black"/>
                </a:solidFill>
              </a:rPr>
              <a:t> читать </a:t>
            </a:r>
          </a:p>
          <a:p>
            <a:pPr marL="228600" lvl="0" indent="-228600" algn="l"/>
            <a:r>
              <a:rPr lang="ru-RU" altLang="ru-RU" sz="4800" b="1" dirty="0">
                <a:solidFill>
                  <a:prstClr val="black"/>
                </a:solidFill>
              </a:rPr>
              <a:t>3 л. </a:t>
            </a:r>
            <a:r>
              <a:rPr lang="en-US" altLang="ru-RU" sz="4800" b="1" dirty="0">
                <a:solidFill>
                  <a:prstClr val="black"/>
                </a:solidFill>
              </a:rPr>
              <a:t>He, She, It </a:t>
            </a:r>
            <a:r>
              <a:rPr lang="en-US" altLang="ru-RU" sz="4800" b="1" dirty="0">
                <a:solidFill>
                  <a:srgbClr val="FF0000"/>
                </a:solidFill>
              </a:rPr>
              <a:t>is going to </a:t>
            </a:r>
            <a:r>
              <a:rPr lang="en-US" altLang="ru-RU" sz="4800" b="1" dirty="0">
                <a:solidFill>
                  <a:prstClr val="black"/>
                </a:solidFill>
              </a:rPr>
              <a:t>read – </a:t>
            </a:r>
            <a:r>
              <a:rPr lang="ru-RU" altLang="ru-RU" sz="4800" b="1" dirty="0">
                <a:solidFill>
                  <a:prstClr val="black"/>
                </a:solidFill>
              </a:rPr>
              <a:t>Он, она, оно </a:t>
            </a:r>
            <a:r>
              <a:rPr lang="ru-RU" altLang="ru-RU" sz="4800" b="1" dirty="0">
                <a:solidFill>
                  <a:srgbClr val="FF0000"/>
                </a:solidFill>
              </a:rPr>
              <a:t>собирается</a:t>
            </a:r>
            <a:r>
              <a:rPr lang="ru-RU" altLang="ru-RU" sz="4800" b="1" dirty="0">
                <a:solidFill>
                  <a:prstClr val="black"/>
                </a:solidFill>
              </a:rPr>
              <a:t> читать</a:t>
            </a:r>
          </a:p>
          <a:p>
            <a:pPr marL="514350" indent="-514350" algn="l">
              <a:lnSpc>
                <a:spcPct val="150000"/>
              </a:lnSpc>
              <a:buFont typeface="+mj-lt"/>
              <a:buAutoNum type="alphaUcPeriod"/>
            </a:pPr>
            <a:endParaRPr lang="en-US" sz="6600" b="1" dirty="0">
              <a:latin typeface="Lucida Calligraphy" panose="03010101010101010101" pitchFamily="66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93900" y="0"/>
            <a:ext cx="9144000" cy="1236663"/>
          </a:xfrm>
        </p:spPr>
        <p:txBody>
          <a:bodyPr/>
          <a:lstStyle/>
          <a:p>
            <a:r>
              <a:rPr lang="en-US" altLang="ru-RU" sz="8000" b="1" dirty="0"/>
              <a:t>To be going to + V</a:t>
            </a:r>
            <a:endParaRPr lang="ru-RU" altLang="ru-RU" sz="6800" b="1" dirty="0"/>
          </a:p>
        </p:txBody>
      </p:sp>
    </p:spTree>
    <p:extLst>
      <p:ext uri="{BB962C8B-B14F-4D97-AF65-F5344CB8AC3E}">
        <p14:creationId xmlns:p14="http://schemas.microsoft.com/office/powerpoint/2010/main" val="142848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31E583E-6968-4C9C-B422-1D11D8E8E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1500" y="1358900"/>
            <a:ext cx="9486900" cy="5308600"/>
          </a:xfrm>
        </p:spPr>
        <p:txBody>
          <a:bodyPr>
            <a:noAutofit/>
          </a:bodyPr>
          <a:lstStyle/>
          <a:p>
            <a:r>
              <a:rPr lang="ru-RU" altLang="ru-RU" sz="4800" b="1" dirty="0"/>
              <a:t>1 л. </a:t>
            </a:r>
            <a:r>
              <a:rPr lang="en-US" altLang="ru-RU" sz="4800" b="1" dirty="0"/>
              <a:t>We </a:t>
            </a:r>
            <a:r>
              <a:rPr lang="en-US" altLang="ru-RU" sz="4800" b="1" dirty="0">
                <a:solidFill>
                  <a:srgbClr val="FF0000"/>
                </a:solidFill>
              </a:rPr>
              <a:t>are going to </a:t>
            </a:r>
            <a:r>
              <a:rPr lang="en-US" altLang="ru-RU" sz="4800" b="1" dirty="0"/>
              <a:t>sleep – </a:t>
            </a:r>
            <a:endParaRPr lang="ru-RU" altLang="ru-RU" sz="4800" b="1" dirty="0"/>
          </a:p>
          <a:p>
            <a:r>
              <a:rPr lang="ru-RU" altLang="ru-RU" sz="4800" b="1" dirty="0"/>
              <a:t>        Мы </a:t>
            </a:r>
            <a:r>
              <a:rPr lang="ru-RU" altLang="ru-RU" sz="4800" b="1" dirty="0">
                <a:solidFill>
                  <a:srgbClr val="FF0000"/>
                </a:solidFill>
              </a:rPr>
              <a:t>собираемся</a:t>
            </a:r>
            <a:r>
              <a:rPr lang="ru-RU" altLang="ru-RU" sz="4800" b="1" dirty="0"/>
              <a:t> </a:t>
            </a:r>
            <a:r>
              <a:rPr lang="ru-RU" altLang="ru-RU" sz="4800" b="1" dirty="0" smtClean="0"/>
              <a:t>спать</a:t>
            </a:r>
            <a:endParaRPr lang="ru-RU" altLang="ru-RU" sz="4800" b="1" dirty="0"/>
          </a:p>
          <a:p>
            <a:r>
              <a:rPr lang="ru-RU" altLang="ru-RU" sz="4800" b="1" dirty="0"/>
              <a:t>2 л. </a:t>
            </a:r>
            <a:r>
              <a:rPr lang="en-US" altLang="ru-RU" sz="4800" b="1" dirty="0"/>
              <a:t>You </a:t>
            </a:r>
            <a:r>
              <a:rPr lang="en-US" altLang="ru-RU" sz="4800" b="1" dirty="0">
                <a:solidFill>
                  <a:srgbClr val="FF0000"/>
                </a:solidFill>
              </a:rPr>
              <a:t>are going to </a:t>
            </a:r>
            <a:r>
              <a:rPr lang="en-US" altLang="ru-RU" sz="4800" b="1" dirty="0"/>
              <a:t>sleep – </a:t>
            </a:r>
            <a:r>
              <a:rPr lang="ru-RU" altLang="ru-RU" sz="4800" b="1" dirty="0"/>
              <a:t>      </a:t>
            </a:r>
          </a:p>
          <a:p>
            <a:r>
              <a:rPr lang="ru-RU" altLang="ru-RU" sz="4800" b="1" dirty="0"/>
              <a:t>        Вы </a:t>
            </a:r>
            <a:r>
              <a:rPr lang="ru-RU" altLang="ru-RU" sz="4800" b="1">
                <a:solidFill>
                  <a:srgbClr val="FF0000"/>
                </a:solidFill>
              </a:rPr>
              <a:t>собираетесь</a:t>
            </a:r>
            <a:r>
              <a:rPr lang="ru-RU" altLang="ru-RU" sz="4800" b="1"/>
              <a:t> </a:t>
            </a:r>
            <a:r>
              <a:rPr lang="ru-RU" altLang="ru-RU" sz="4800" b="1" smtClean="0"/>
              <a:t>спать</a:t>
            </a:r>
            <a:endParaRPr lang="ru-RU" altLang="ru-RU" sz="4800" b="1" dirty="0"/>
          </a:p>
          <a:p>
            <a:r>
              <a:rPr lang="ru-RU" altLang="ru-RU" sz="4800" b="1" dirty="0"/>
              <a:t>3 л. </a:t>
            </a:r>
            <a:r>
              <a:rPr lang="en-US" altLang="ru-RU" sz="4800" b="1" dirty="0"/>
              <a:t>They </a:t>
            </a:r>
            <a:r>
              <a:rPr lang="en-US" altLang="ru-RU" sz="4800" b="1" dirty="0">
                <a:solidFill>
                  <a:srgbClr val="FF0000"/>
                </a:solidFill>
              </a:rPr>
              <a:t>are going to </a:t>
            </a:r>
            <a:r>
              <a:rPr lang="en-US" altLang="ru-RU" sz="4800" b="1" dirty="0"/>
              <a:t>sleep – </a:t>
            </a:r>
            <a:r>
              <a:rPr lang="ru-RU" altLang="ru-RU" sz="4800" b="1" dirty="0"/>
              <a:t>   </a:t>
            </a:r>
          </a:p>
          <a:p>
            <a:r>
              <a:rPr lang="ru-RU" altLang="ru-RU" sz="4800" b="1" dirty="0"/>
              <a:t>        Они </a:t>
            </a:r>
            <a:r>
              <a:rPr lang="ru-RU" altLang="ru-RU" sz="4800" b="1" dirty="0">
                <a:solidFill>
                  <a:srgbClr val="FF0000"/>
                </a:solidFill>
              </a:rPr>
              <a:t>собираются</a:t>
            </a:r>
            <a:r>
              <a:rPr lang="ru-RU" altLang="ru-RU" sz="4800" b="1" dirty="0">
                <a:solidFill>
                  <a:schemeClr val="accent2"/>
                </a:solidFill>
              </a:rPr>
              <a:t> </a:t>
            </a:r>
            <a:r>
              <a:rPr lang="ru-RU" altLang="ru-RU" sz="4800" b="1" dirty="0"/>
              <a:t>спать</a:t>
            </a:r>
          </a:p>
          <a:p>
            <a:pPr marL="514350" indent="-514350" algn="l">
              <a:lnSpc>
                <a:spcPct val="150000"/>
              </a:lnSpc>
              <a:buFont typeface="+mj-lt"/>
              <a:buAutoNum type="alphaUcPeriod"/>
            </a:pPr>
            <a:endParaRPr lang="en-US" sz="6600" b="1" dirty="0">
              <a:latin typeface="Lucida Calligraphy" panose="03010101010101010101" pitchFamily="66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93900" y="0"/>
            <a:ext cx="9144000" cy="1236663"/>
          </a:xfrm>
        </p:spPr>
        <p:txBody>
          <a:bodyPr/>
          <a:lstStyle/>
          <a:p>
            <a:r>
              <a:rPr lang="en-US" altLang="ru-RU" sz="8000" b="1" dirty="0"/>
              <a:t>To be going to + V</a:t>
            </a:r>
            <a:endParaRPr lang="ru-RU" altLang="ru-RU" sz="6800" b="1" dirty="0"/>
          </a:p>
        </p:txBody>
      </p:sp>
    </p:spTree>
    <p:extLst>
      <p:ext uri="{BB962C8B-B14F-4D97-AF65-F5344CB8AC3E}">
        <p14:creationId xmlns:p14="http://schemas.microsoft.com/office/powerpoint/2010/main" val="295142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5154" y="1724891"/>
            <a:ext cx="8437595" cy="4822354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31E583E-6968-4C9C-B422-1D11D8E8E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1500" y="1358900"/>
            <a:ext cx="9486900" cy="5308600"/>
          </a:xfrm>
        </p:spPr>
        <p:txBody>
          <a:bodyPr>
            <a:noAutofit/>
          </a:bodyPr>
          <a:lstStyle/>
          <a:p>
            <a:pPr marL="514350" indent="-514350" algn="l">
              <a:lnSpc>
                <a:spcPct val="150000"/>
              </a:lnSpc>
              <a:buFont typeface="+mj-lt"/>
              <a:buAutoNum type="alphaUcPeriod"/>
            </a:pPr>
            <a:endParaRPr lang="en-US" sz="6600" b="1" dirty="0">
              <a:latin typeface="Lucida Calligraphy" panose="03010101010101010101" pitchFamily="66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93900" y="0"/>
            <a:ext cx="9144000" cy="1236663"/>
          </a:xfrm>
        </p:spPr>
        <p:txBody>
          <a:bodyPr>
            <a:normAutofit fontScale="90000"/>
          </a:bodyPr>
          <a:lstStyle/>
          <a:p>
            <a:r>
              <a:rPr lang="ru-RU" altLang="ru-RU" sz="5400" b="1" i="1" dirty="0">
                <a:latin typeface="+mn-lt"/>
              </a:rPr>
              <a:t>Утвердительное предложение</a:t>
            </a:r>
          </a:p>
        </p:txBody>
      </p:sp>
    </p:spTree>
    <p:extLst>
      <p:ext uri="{BB962C8B-B14F-4D97-AF65-F5344CB8AC3E}">
        <p14:creationId xmlns:p14="http://schemas.microsoft.com/office/powerpoint/2010/main" val="6789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93900" y="0"/>
            <a:ext cx="9144000" cy="1236663"/>
          </a:xfrm>
        </p:spPr>
        <p:txBody>
          <a:bodyPr>
            <a:normAutofit fontScale="90000"/>
          </a:bodyPr>
          <a:lstStyle/>
          <a:p>
            <a:r>
              <a:rPr lang="ru-RU" altLang="ru-RU" sz="5400" b="1" i="1" dirty="0">
                <a:latin typeface="+mn-lt"/>
              </a:rPr>
              <a:t>Вопросительное предложение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4647" y="1517698"/>
            <a:ext cx="8242506" cy="473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17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93900" y="0"/>
            <a:ext cx="9144000" cy="1236663"/>
          </a:xfrm>
        </p:spPr>
        <p:txBody>
          <a:bodyPr>
            <a:normAutofit fontScale="90000"/>
          </a:bodyPr>
          <a:lstStyle/>
          <a:p>
            <a:r>
              <a:rPr lang="ru-RU" altLang="ru-RU" sz="5400" b="1" i="1" dirty="0">
                <a:latin typeface="+mn-lt"/>
              </a:rPr>
              <a:t>Отрицательное предложение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8177" y="1452728"/>
            <a:ext cx="8175445" cy="459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29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93900" y="0"/>
            <a:ext cx="9144000" cy="1236663"/>
          </a:xfrm>
        </p:spPr>
        <p:txBody>
          <a:bodyPr>
            <a:normAutofit/>
          </a:bodyPr>
          <a:lstStyle/>
          <a:p>
            <a:r>
              <a:rPr lang="ru-RU" altLang="ru-RU" sz="4000" b="1" i="1" dirty="0">
                <a:latin typeface="+mn-lt"/>
              </a:rPr>
              <a:t>Упражнение: напишите о  планах, используя конструкцию </a:t>
            </a:r>
            <a:r>
              <a:rPr lang="ru-RU" altLang="ru-RU" sz="4000" b="1" i="1" dirty="0" err="1">
                <a:latin typeface="+mn-lt"/>
              </a:rPr>
              <a:t>to</a:t>
            </a:r>
            <a:r>
              <a:rPr lang="ru-RU" altLang="ru-RU" sz="4000" b="1" i="1" dirty="0">
                <a:latin typeface="+mn-lt"/>
              </a:rPr>
              <a:t> </a:t>
            </a:r>
            <a:r>
              <a:rPr lang="ru-RU" altLang="ru-RU" sz="4000" b="1" i="1" dirty="0" err="1">
                <a:latin typeface="+mn-lt"/>
              </a:rPr>
              <a:t>be</a:t>
            </a:r>
            <a:r>
              <a:rPr lang="ru-RU" altLang="ru-RU" sz="4000" b="1" i="1" dirty="0">
                <a:latin typeface="+mn-lt"/>
              </a:rPr>
              <a:t> </a:t>
            </a:r>
            <a:r>
              <a:rPr lang="ru-RU" altLang="ru-RU" sz="4000" b="1" i="1" dirty="0" err="1">
                <a:latin typeface="+mn-lt"/>
              </a:rPr>
              <a:t>going</a:t>
            </a:r>
            <a:r>
              <a:rPr lang="ru-RU" altLang="ru-RU" sz="4000" b="1" i="1" dirty="0">
                <a:latin typeface="+mn-lt"/>
              </a:rPr>
              <a:t> </a:t>
            </a:r>
            <a:r>
              <a:rPr lang="ru-RU" altLang="ru-RU" sz="4000" b="1" i="1" dirty="0" err="1">
                <a:latin typeface="+mn-lt"/>
              </a:rPr>
              <a:t>to</a:t>
            </a:r>
            <a:endParaRPr lang="ru-RU" altLang="ru-RU" sz="4000" b="1" i="1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3864" y="1464348"/>
            <a:ext cx="6096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Candara" panose="020E0502030303020204" pitchFamily="34" charset="0"/>
              <a:buAutoNum type="arabicPeriod"/>
            </a:pPr>
            <a:r>
              <a:rPr lang="en-US" altLang="ru-RU" sz="2800" dirty="0"/>
              <a:t>I … (move) to London.</a:t>
            </a:r>
          </a:p>
          <a:p>
            <a:pPr marL="457200" indent="-457200">
              <a:buFont typeface="Candara" panose="020E0502030303020204" pitchFamily="34" charset="0"/>
              <a:buAutoNum type="arabicPeriod"/>
            </a:pPr>
            <a:r>
              <a:rPr lang="en-US" altLang="ru-RU" sz="2800" dirty="0"/>
              <a:t>I … (fly) to the Moon.</a:t>
            </a:r>
          </a:p>
          <a:p>
            <a:pPr marL="457200" indent="-457200">
              <a:buFont typeface="Candara" panose="020E0502030303020204" pitchFamily="34" charset="0"/>
              <a:buAutoNum type="arabicPeriod"/>
            </a:pPr>
            <a:r>
              <a:rPr lang="en-US" altLang="ru-RU" sz="2800" dirty="0"/>
              <a:t>I … (marry) at 25.</a:t>
            </a:r>
          </a:p>
          <a:p>
            <a:pPr marL="457200" indent="-457200">
              <a:buFont typeface="Candara" panose="020E0502030303020204" pitchFamily="34" charset="0"/>
              <a:buAutoNum type="arabicPeriod"/>
            </a:pPr>
            <a:r>
              <a:rPr lang="en-US" altLang="ru-RU" sz="2800" dirty="0"/>
              <a:t>We … (have) three kids.</a:t>
            </a:r>
          </a:p>
          <a:p>
            <a:pPr marL="457200" indent="-457200">
              <a:buFont typeface="Candara" panose="020E0502030303020204" pitchFamily="34" charset="0"/>
              <a:buAutoNum type="arabicPeriod"/>
            </a:pPr>
            <a:r>
              <a:rPr lang="en-US" altLang="ru-RU" sz="2800" dirty="0"/>
              <a:t>My wife … (become) a famous actress.</a:t>
            </a:r>
          </a:p>
          <a:p>
            <a:pPr marL="457200" indent="-457200">
              <a:buFont typeface="Candara" panose="020E0502030303020204" pitchFamily="34" charset="0"/>
              <a:buAutoNum type="arabicPeriod"/>
            </a:pPr>
            <a:r>
              <a:rPr lang="en-US" altLang="ru-RU" sz="2800" dirty="0"/>
              <a:t>My wife and children … (travel) all over the world.</a:t>
            </a:r>
          </a:p>
          <a:p>
            <a:pPr marL="457200" indent="-457200">
              <a:buFont typeface="Candara" panose="020E0502030303020204" pitchFamily="34" charset="0"/>
              <a:buAutoNum type="arabicPeriod"/>
            </a:pPr>
            <a:r>
              <a:rPr lang="en-US" altLang="ru-RU" sz="2800" dirty="0"/>
              <a:t>We … (eat) in restaurants every day.</a:t>
            </a:r>
          </a:p>
          <a:p>
            <a:pPr marL="457200" indent="-457200">
              <a:buFont typeface="Candara" panose="020E0502030303020204" pitchFamily="34" charset="0"/>
              <a:buAutoNum type="arabicPeriod"/>
            </a:pPr>
            <a:r>
              <a:rPr lang="en-US" altLang="ru-RU" sz="2800" dirty="0"/>
              <a:t>I … (open) a flying school in England.</a:t>
            </a: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395556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31E583E-6968-4C9C-B422-1D11D8E8ED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1500" y="198783"/>
            <a:ext cx="9486900" cy="6468717"/>
          </a:xfrm>
        </p:spPr>
        <p:txBody>
          <a:bodyPr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ru-RU" sz="2800" b="1" i="1" dirty="0">
                <a:latin typeface="Book Antiqua" panose="02040602050305030304" pitchFamily="18" charset="0"/>
              </a:rPr>
              <a:t>Источник графического изображения: </a:t>
            </a:r>
          </a:p>
          <a:p>
            <a:pPr>
              <a:lnSpc>
                <a:spcPct val="150000"/>
              </a:lnSpc>
            </a:pPr>
            <a:r>
              <a:rPr lang="en-US" sz="28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hlinkClick r:id="rId3"/>
              </a:rPr>
              <a:t>https://images4.alphacoders.com/960/96016.jpg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endParaRPr lang="en-US" sz="2800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6662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233</Words>
  <Application>Microsoft Office PowerPoint</Application>
  <PresentationFormat>Широкоэкранный</PresentationFormat>
  <Paragraphs>33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Book Antiqua</vt:lpstr>
      <vt:lpstr>Bookman Old Style</vt:lpstr>
      <vt:lpstr>Calibri</vt:lpstr>
      <vt:lpstr>Calibri Light</vt:lpstr>
      <vt:lpstr>Candara</vt:lpstr>
      <vt:lpstr>Lucida Calligraphy</vt:lpstr>
      <vt:lpstr>Тема Office</vt:lpstr>
      <vt:lpstr>To be going to</vt:lpstr>
      <vt:lpstr>Формы глагол to be</vt:lpstr>
      <vt:lpstr>To be going to + V</vt:lpstr>
      <vt:lpstr>To be going to + V</vt:lpstr>
      <vt:lpstr>Утвердительное предложение</vt:lpstr>
      <vt:lpstr>Вопросительное предложение</vt:lpstr>
      <vt:lpstr>Отрицательное предложение</vt:lpstr>
      <vt:lpstr>Упражнение: напишите о  планах, используя конструкцию to be going to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slide</dc:title>
  <dc:creator>anna.shinkorenko@dnevnik.ru</dc:creator>
  <cp:lastModifiedBy>Цвеленьева Анастасия Викторовна</cp:lastModifiedBy>
  <cp:revision>6</cp:revision>
  <dcterms:created xsi:type="dcterms:W3CDTF">2017-11-18T03:45:46Z</dcterms:created>
  <dcterms:modified xsi:type="dcterms:W3CDTF">2019-09-10T11:02:05Z</dcterms:modified>
</cp:coreProperties>
</file>