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86"/>
    <a:srgbClr val="7F2F2D"/>
    <a:srgbClr val="9BECFF"/>
    <a:srgbClr val="00CCFF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img-fotki.yandex.ru/get/5403/vera-erifa2008.6/0_3c4b0_9db807c0_L"/>
          <p:cNvPicPr>
            <a:picLocks noChangeAspect="1" noChangeArrowheads="1"/>
          </p:cNvPicPr>
          <p:nvPr userDrawn="1"/>
        </p:nvPicPr>
        <p:blipFill>
          <a:blip r:embed="rId2" cstate="print">
            <a:lum contrast="10000"/>
          </a:blip>
          <a:srcRect/>
          <a:stretch>
            <a:fillRect/>
          </a:stretch>
        </p:blipFill>
        <p:spPr bwMode="auto">
          <a:xfrm>
            <a:off x="4500562" y="1428736"/>
            <a:ext cx="3963348" cy="5016897"/>
          </a:xfrm>
          <a:prstGeom prst="rect">
            <a:avLst/>
          </a:prstGeom>
          <a:noFill/>
        </p:spPr>
      </p:pic>
      <p:grpSp>
        <p:nvGrpSpPr>
          <p:cNvPr id="25" name="Группа 24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26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3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27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3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28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3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29" name="Группа 20"/>
            <p:cNvGrpSpPr/>
            <p:nvPr userDrawn="1"/>
          </p:nvGrpSpPr>
          <p:grpSpPr>
            <a:xfrm rot="5400000">
              <a:off x="5429257" y="3214686"/>
              <a:ext cx="6429421" cy="428628"/>
              <a:chOff x="285720" y="214290"/>
              <a:chExt cx="8572560" cy="357190"/>
            </a:xfrm>
          </p:grpSpPr>
          <p:pic>
            <p:nvPicPr>
              <p:cNvPr id="30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31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78C949-84C7-4464-869C-D135CAF9E3DE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78C949-84C7-4464-869C-D135CAF9E3DE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  <p:pic>
        <p:nvPicPr>
          <p:cNvPr id="20" name="Picture 6" descr="http://img-fotki.yandex.ru/get/5403/vera-erifa2008.6/0_3c4b0_9db807c0_L"/>
          <p:cNvPicPr>
            <a:picLocks noChangeAspect="1" noChangeArrowheads="1"/>
          </p:cNvPicPr>
          <p:nvPr userDrawn="1"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 flipH="1">
            <a:off x="500034" y="3286124"/>
            <a:ext cx="2496012" cy="3159509"/>
          </a:xfrm>
          <a:prstGeom prst="rect">
            <a:avLst/>
          </a:prstGeom>
          <a:noFill/>
        </p:spPr>
      </p:pic>
      <p:pic>
        <p:nvPicPr>
          <p:cNvPr id="10246" name="Picture 6" descr="http://ftp.ericos.ru/images/infoblock/events/happy2013_2.jpg"/>
          <p:cNvPicPr>
            <a:picLocks noChangeAspect="1" noChangeArrowheads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547474">
            <a:off x="7105548" y="631510"/>
            <a:ext cx="1466359" cy="1857388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 userDrawn="1"/>
        </p:nvGrpSpPr>
        <p:grpSpPr>
          <a:xfrm>
            <a:off x="214282" y="214290"/>
            <a:ext cx="8643998" cy="6429422"/>
            <a:chOff x="214282" y="214290"/>
            <a:chExt cx="8643998" cy="6429422"/>
          </a:xfrm>
        </p:grpSpPr>
        <p:grpSp>
          <p:nvGrpSpPr>
            <p:cNvPr id="8" name="Группа 13"/>
            <p:cNvGrpSpPr/>
            <p:nvPr userDrawn="1"/>
          </p:nvGrpSpPr>
          <p:grpSpPr>
            <a:xfrm>
              <a:off x="285720" y="214290"/>
              <a:ext cx="8572560" cy="357190"/>
              <a:chOff x="285720" y="214290"/>
              <a:chExt cx="8572560" cy="357190"/>
            </a:xfrm>
          </p:grpSpPr>
          <p:pic>
            <p:nvPicPr>
              <p:cNvPr id="18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9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14"/>
            <p:cNvGrpSpPr/>
            <p:nvPr userDrawn="1"/>
          </p:nvGrpSpPr>
          <p:grpSpPr>
            <a:xfrm rot="10800000">
              <a:off x="285720" y="6286520"/>
              <a:ext cx="8572560" cy="357190"/>
              <a:chOff x="285720" y="214290"/>
              <a:chExt cx="8572560" cy="357190"/>
            </a:xfrm>
          </p:grpSpPr>
          <p:pic>
            <p:nvPicPr>
              <p:cNvPr id="16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7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0" name="Группа 17"/>
            <p:cNvGrpSpPr/>
            <p:nvPr userDrawn="1"/>
          </p:nvGrpSpPr>
          <p:grpSpPr>
            <a:xfrm rot="16200000">
              <a:off x="-2786115" y="3214688"/>
              <a:ext cx="6429421" cy="428628"/>
              <a:chOff x="285720" y="214290"/>
              <a:chExt cx="8572560" cy="357190"/>
            </a:xfrm>
          </p:grpSpPr>
          <p:pic>
            <p:nvPicPr>
              <p:cNvPr id="14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5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  <p:grpSp>
          <p:nvGrpSpPr>
            <p:cNvPr id="11" name="Группа 20"/>
            <p:cNvGrpSpPr/>
            <p:nvPr userDrawn="1"/>
          </p:nvGrpSpPr>
          <p:grpSpPr>
            <a:xfrm rot="5400000">
              <a:off x="5429259" y="3214686"/>
              <a:ext cx="6429421" cy="428628"/>
              <a:chOff x="285720" y="214290"/>
              <a:chExt cx="8572560" cy="357190"/>
            </a:xfrm>
          </p:grpSpPr>
          <p:pic>
            <p:nvPicPr>
              <p:cNvPr id="12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85720" y="214290"/>
                <a:ext cx="4214842" cy="357190"/>
              </a:xfrm>
              <a:prstGeom prst="rect">
                <a:avLst/>
              </a:prstGeom>
              <a:noFill/>
            </p:spPr>
          </p:pic>
          <p:pic>
            <p:nvPicPr>
              <p:cNvPr id="13" name="Picture 8" descr="http://v.foto.radikal.ru/0705/f6/d8d082ad5673.png"/>
              <p:cNvPicPr>
                <a:picLocks noChangeAspect="1" noChangeArrowheads="1"/>
              </p:cNvPicPr>
              <p:nvPr userDrawn="1"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00561" y="214290"/>
                <a:ext cx="4357719" cy="340312"/>
              </a:xfrm>
              <a:prstGeom prst="rect">
                <a:avLst/>
              </a:prstGeom>
              <a:noFill/>
            </p:spPr>
          </p:pic>
        </p:grp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78C949-84C7-4464-869C-D135CAF9E3DE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78C949-84C7-4464-869C-D135CAF9E3DE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78C949-84C7-4464-869C-D135CAF9E3DE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78C949-84C7-4464-869C-D135CAF9E3DE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78C949-84C7-4464-869C-D135CAF9E3DE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578C949-84C7-4464-869C-D135CAF9E3DE}" type="datetimeFigureOut">
              <a:rPr lang="ru-RU" smtClean="0"/>
              <a:pPr/>
              <a:t>14.10.2019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8DE292A-FFC6-488F-90FF-AE428F0DECC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g-fotki.yandex.ru/get/5303/lady-annadu.48/0_616ce_11225a4c_XL.jpg"/>
          <p:cNvPicPr>
            <a:picLocks noChangeAspect="1" noChangeArrowheads="1"/>
          </p:cNvPicPr>
          <p:nvPr userDrawn="1"/>
        </p:nvPicPr>
        <p:blipFill>
          <a:blip r:embed="rId13" cstate="print"/>
          <a:srcRect t="260" r="1299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" name="Picture 2" descr="http://img-fotki.yandex.ru/get/5303/lady-annadu.48/0_616ce_11225a4c_XL.jpg"/>
          <p:cNvPicPr>
            <a:picLocks noChangeAspect="1" noChangeArrowheads="1"/>
          </p:cNvPicPr>
          <p:nvPr userDrawn="1"/>
        </p:nvPicPr>
        <p:blipFill>
          <a:blip r:embed="rId13" cstate="print"/>
          <a:srcRect t="260" r="1299"/>
          <a:stretch>
            <a:fillRect/>
          </a:stretch>
        </p:blipFill>
        <p:spPr bwMode="auto">
          <a:xfrm>
            <a:off x="0" y="0"/>
            <a:ext cx="9144000" cy="6858000"/>
          </a:xfrm>
          <a:prstGeom prst="frame">
            <a:avLst>
              <a:gd name="adj1" fmla="val 4015"/>
            </a:avLst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1643050"/>
            <a:ext cx="6215106" cy="2357454"/>
          </a:xfrm>
          <a:prstGeom prst="rect">
            <a:avLst/>
          </a:prstGeom>
          <a:noFill/>
        </p:spPr>
        <p:txBody>
          <a:bodyPr wrap="square" rtlCol="0">
            <a:prstTxWarp prst="textFadeUp">
              <a:avLst>
                <a:gd name="adj" fmla="val 18620"/>
              </a:avLst>
            </a:prstTxWarp>
            <a:spAutoFit/>
          </a:bodyPr>
          <a:lstStyle/>
          <a:p>
            <a:pPr algn="ctr"/>
            <a:r>
              <a:rPr lang="ru-RU" sz="4400" b="1" dirty="0" smtClean="0">
                <a:ln w="11430">
                  <a:solidFill>
                    <a:srgbClr val="CC0099"/>
                  </a:solidFill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Занятие №1</a:t>
            </a:r>
          </a:p>
          <a:p>
            <a:pPr algn="ctr"/>
            <a:r>
              <a:rPr lang="ru-RU" sz="4400" b="1" dirty="0" smtClean="0">
                <a:ln w="11430">
                  <a:solidFill>
                    <a:srgbClr val="CC0099"/>
                  </a:solidFill>
                </a:ln>
                <a:blipFill>
                  <a:blip r:embed="rId2"/>
                  <a:stretch>
                    <a:fillRect/>
                  </a:stretch>
                </a:blip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</a:rPr>
              <a:t>«Решай, смекай, отгадывай!»</a:t>
            </a:r>
            <a:endParaRPr lang="ru-RU" sz="4400" b="1" dirty="0">
              <a:ln w="11430">
                <a:solidFill>
                  <a:srgbClr val="CC0099"/>
                </a:solidFill>
              </a:ln>
              <a:blipFill>
                <a:blip r:embed="rId2"/>
                <a:stretch>
                  <a:fillRect/>
                </a:stretch>
              </a:blip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71480"/>
            <a:ext cx="8215370" cy="36933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b="1" cap="all" spc="0" dirty="0" smtClean="0">
                <a:ln/>
                <a:solidFill>
                  <a:schemeClr val="accent1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Внеурочная деятельность ∙ 3 класс ∙ «Математическая шкатулка» </a:t>
            </a:r>
            <a:endParaRPr lang="ru-RU" b="1" cap="all" spc="0" dirty="0">
              <a:ln/>
              <a:solidFill>
                <a:schemeClr val="accent1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5-конечная звезда 4">
            <a:hlinkClick r:id="" action="ppaction://hlinkshowjump?jump=nextslide"/>
          </p:cNvPr>
          <p:cNvSpPr/>
          <p:nvPr/>
        </p:nvSpPr>
        <p:spPr>
          <a:xfrm>
            <a:off x="8001024" y="5857892"/>
            <a:ext cx="571504" cy="500066"/>
          </a:xfrm>
          <a:prstGeom prst="star5">
            <a:avLst>
              <a:gd name="adj" fmla="val 27028"/>
              <a:gd name="hf" fmla="val 105146"/>
              <a:gd name="vf" fmla="val 110557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071538" y="4605358"/>
            <a:ext cx="4572032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8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Автор презентации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8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Дудова</a:t>
            </a:r>
            <a:r>
              <a:rPr kumimoji="0" lang="ru-RU" sz="2200" b="1" i="0" u="none" strike="noStrike" kern="1200" cap="none" spc="0" normalizeH="0" noProof="0" dirty="0" smtClean="0">
                <a:ln>
                  <a:noFill/>
                </a:ln>
                <a:solidFill>
                  <a:srgbClr val="00008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Любовь Вячеславовна</a:t>
            </a:r>
            <a:endParaRPr kumimoji="0" lang="ru-RU" sz="2200" b="1" i="0" u="none" strike="noStrike" kern="1200" cap="none" spc="0" normalizeH="0" baseline="0" noProof="0" dirty="0" smtClean="0">
              <a:ln>
                <a:noFill/>
              </a:ln>
              <a:solidFill>
                <a:srgbClr val="00008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85728"/>
            <a:ext cx="3122201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Разминка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142984"/>
            <a:ext cx="66236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№1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1214422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86"/>
                </a:solidFill>
                <a:latin typeface="Arial" pitchFamily="34" charset="0"/>
                <a:cs typeface="Arial" pitchFamily="34" charset="0"/>
              </a:rPr>
              <a:t>Назови два числа, произведение и частное которых равно 24.</a:t>
            </a:r>
            <a:endParaRPr lang="ru-RU" b="1" dirty="0">
              <a:solidFill>
                <a:srgbClr val="000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643050"/>
            <a:ext cx="8829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Ответ: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164305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24 и 1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2143116"/>
            <a:ext cx="66236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№2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66814" y="2181517"/>
            <a:ext cx="7062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86"/>
                </a:solidFill>
                <a:latin typeface="Arial" pitchFamily="34" charset="0"/>
                <a:cs typeface="Arial" pitchFamily="34" charset="0"/>
              </a:rPr>
              <a:t>Вставь знаки и однозначные числа так, чтобы получились верные равенства: 16 + 16 + 16 + 16 + 16 + 20 = …</a:t>
            </a:r>
            <a:endParaRPr lang="ru-RU" b="1" dirty="0">
              <a:solidFill>
                <a:srgbClr val="000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2910" y="2928934"/>
            <a:ext cx="8829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Ответ: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1604" y="2928934"/>
            <a:ext cx="1571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16 ∙ 6 + 4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3467401"/>
            <a:ext cx="66236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№3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66814" y="3505802"/>
            <a:ext cx="70628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86"/>
                </a:solidFill>
                <a:latin typeface="Arial" pitchFamily="34" charset="0"/>
                <a:cs typeface="Arial" pitchFamily="34" charset="0"/>
              </a:rPr>
              <a:t>Укажи ряд чисел, расположенных в порядке убывания: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rgbClr val="000086"/>
                </a:solidFill>
                <a:latin typeface="Arial" pitchFamily="34" charset="0"/>
                <a:cs typeface="Arial" pitchFamily="34" charset="0"/>
              </a:rPr>
              <a:t>728, 725, 672, 214, 518, 424, 365, 275.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rgbClr val="000086"/>
                </a:solidFill>
                <a:latin typeface="Arial" pitchFamily="34" charset="0"/>
                <a:cs typeface="Arial" pitchFamily="34" charset="0"/>
              </a:rPr>
              <a:t>935, 928, 876, 729, 627, 604, 546, 324.</a:t>
            </a:r>
          </a:p>
          <a:p>
            <a:pPr marL="342900" indent="-342900">
              <a:buAutoNum type="arabicParenR"/>
            </a:pPr>
            <a:r>
              <a:rPr lang="ru-RU" b="1" dirty="0" smtClean="0">
                <a:solidFill>
                  <a:srgbClr val="000086"/>
                </a:solidFill>
                <a:latin typeface="Arial" pitchFamily="34" charset="0"/>
                <a:cs typeface="Arial" pitchFamily="34" charset="0"/>
              </a:rPr>
              <a:t>357, 507, 613, 784, 838, 864, 905, 989.</a:t>
            </a:r>
            <a:endParaRPr lang="ru-RU" b="1" dirty="0">
              <a:solidFill>
                <a:srgbClr val="000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14348" y="4786322"/>
            <a:ext cx="8829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Ответ: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43042" y="4714884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2) 935, 928, 876, 729, 627, 604, 546, 324.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42910" y="5110475"/>
            <a:ext cx="66236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№4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6814" y="5148876"/>
            <a:ext cx="7062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0086"/>
                </a:solidFill>
                <a:latin typeface="Arial" pitchFamily="34" charset="0"/>
                <a:cs typeface="Arial" pitchFamily="34" charset="0"/>
              </a:rPr>
              <a:t>Каждую из четырёх точек соединили отрезками с тремя другими. Сколько получилось отрезков?</a:t>
            </a:r>
            <a:endParaRPr lang="ru-RU" b="1" dirty="0">
              <a:solidFill>
                <a:srgbClr val="00008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10" y="5896293"/>
            <a:ext cx="882934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Ответ:</a:t>
            </a:r>
            <a:endParaRPr lang="ru-RU" sz="2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71604" y="5896293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6 отрезков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19" name="5-конечная звезда 18">
            <a:hlinkClick r:id="" action="ppaction://hlinkshowjump?jump=nextslide"/>
          </p:cNvPr>
          <p:cNvSpPr/>
          <p:nvPr/>
        </p:nvSpPr>
        <p:spPr>
          <a:xfrm>
            <a:off x="8001024" y="5857892"/>
            <a:ext cx="571504" cy="500066"/>
          </a:xfrm>
          <a:prstGeom prst="star5">
            <a:avLst>
              <a:gd name="adj" fmla="val 27028"/>
              <a:gd name="hf" fmla="val 105146"/>
              <a:gd name="vf" fmla="val 110557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" action="ppaction://hlinkshowjump?jump=nextslide"/>
          </p:cNvPr>
          <p:cNvSpPr/>
          <p:nvPr/>
        </p:nvSpPr>
        <p:spPr>
          <a:xfrm>
            <a:off x="8001024" y="5857892"/>
            <a:ext cx="571504" cy="500066"/>
          </a:xfrm>
          <a:prstGeom prst="star5">
            <a:avLst>
              <a:gd name="adj" fmla="val 27028"/>
              <a:gd name="hf" fmla="val 105146"/>
              <a:gd name="vf" fmla="val 110557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642918"/>
            <a:ext cx="1260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№1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714356"/>
            <a:ext cx="49292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86"/>
                </a:solidFill>
              </a:rPr>
              <a:t>Чему равна сумма двадцати сотен и пятнадцати?</a:t>
            </a:r>
            <a:endParaRPr lang="ru-RU" sz="2400" b="1" dirty="0">
              <a:solidFill>
                <a:srgbClr val="00008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571612"/>
            <a:ext cx="124098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Ответ: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1571612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2015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3108" y="3071810"/>
            <a:ext cx="1260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№2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pSp>
        <p:nvGrpSpPr>
          <p:cNvPr id="13" name="Группа 12"/>
          <p:cNvGrpSpPr/>
          <p:nvPr/>
        </p:nvGrpSpPr>
        <p:grpSpPr>
          <a:xfrm>
            <a:off x="3428992" y="3214686"/>
            <a:ext cx="4929222" cy="1569660"/>
            <a:chOff x="3428992" y="3214686"/>
            <a:chExt cx="4929222" cy="1569660"/>
          </a:xfrm>
        </p:grpSpPr>
        <p:sp>
          <p:nvSpPr>
            <p:cNvPr id="8" name="TextBox 7"/>
            <p:cNvSpPr txBox="1"/>
            <p:nvPr/>
          </p:nvSpPr>
          <p:spPr>
            <a:xfrm>
              <a:off x="3428992" y="3214686"/>
              <a:ext cx="4929222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rgbClr val="000086"/>
                  </a:solidFill>
                </a:rPr>
                <a:t>В числе 2015 четыре цифры. Произведение двух больших цифр поделили на сумму двух меньших. Что получилось?</a:t>
              </a:r>
              <a:endParaRPr lang="ru-RU" sz="2400" b="1" dirty="0">
                <a:solidFill>
                  <a:srgbClr val="000086"/>
                </a:solidFill>
              </a:endParaRPr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 rot="10800000" flipV="1">
              <a:off x="6429388" y="3644108"/>
              <a:ext cx="72232" cy="70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0800000" flipV="1">
              <a:off x="7142974" y="4001298"/>
              <a:ext cx="72232" cy="7064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4" name="Прямоугольник 13"/>
          <p:cNvSpPr/>
          <p:nvPr/>
        </p:nvSpPr>
        <p:spPr>
          <a:xfrm>
            <a:off x="2571736" y="4857760"/>
            <a:ext cx="124098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Ответ:</a:t>
            </a:r>
            <a:endParaRPr lang="ru-RU" sz="2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57620" y="4857760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2 ∙ 5 : (1 + 0) = 10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" action="ppaction://hlinkshowjump?jump=nextslide"/>
          </p:cNvPr>
          <p:cNvSpPr/>
          <p:nvPr/>
        </p:nvSpPr>
        <p:spPr>
          <a:xfrm>
            <a:off x="8001024" y="5857892"/>
            <a:ext cx="571504" cy="500066"/>
          </a:xfrm>
          <a:prstGeom prst="star5">
            <a:avLst>
              <a:gd name="adj" fmla="val 27028"/>
              <a:gd name="hf" fmla="val 105146"/>
              <a:gd name="vf" fmla="val 110557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642918"/>
            <a:ext cx="1260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№3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56" y="714356"/>
            <a:ext cx="585791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0086"/>
                </a:solidFill>
              </a:rPr>
              <a:t>Стрелочки на рисунке указывают на результаты действий с числами. Числа </a:t>
            </a:r>
          </a:p>
          <a:p>
            <a:r>
              <a:rPr lang="ru-RU" sz="2800" b="1" dirty="0" smtClean="0">
                <a:solidFill>
                  <a:srgbClr val="00008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1, 2, 3, 4, 5, 6</a:t>
            </a:r>
            <a:r>
              <a:rPr lang="ru-RU" sz="2400" b="1" dirty="0" smtClean="0">
                <a:solidFill>
                  <a:srgbClr val="000086"/>
                </a:solidFill>
              </a:rPr>
              <a:t> и </a:t>
            </a:r>
            <a:r>
              <a:rPr lang="ru-RU" sz="2800" b="1" dirty="0" smtClean="0">
                <a:solidFill>
                  <a:srgbClr val="000086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7</a:t>
            </a:r>
            <a:r>
              <a:rPr lang="ru-RU" sz="2400" b="1" dirty="0" smtClean="0">
                <a:solidFill>
                  <a:srgbClr val="000086"/>
                </a:solidFill>
              </a:rPr>
              <a:t> надо разместить по одному в квадратиках так, чтобы все результаты были правильными.</a:t>
            </a:r>
            <a:endParaRPr lang="ru-RU" sz="2400" b="1" dirty="0">
              <a:solidFill>
                <a:srgbClr val="00008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00364" y="3357562"/>
            <a:ext cx="642942" cy="57150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14810" y="3357562"/>
            <a:ext cx="642942" cy="57150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3357562"/>
            <a:ext cx="642942" cy="57150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929454" y="3357562"/>
            <a:ext cx="642942" cy="57150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4500570"/>
            <a:ext cx="642942" cy="57150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4500570"/>
            <a:ext cx="642942" cy="57150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857752" y="5572140"/>
            <a:ext cx="642942" cy="571504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3714744" y="3214686"/>
            <a:ext cx="35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∙</a:t>
            </a:r>
            <a:endParaRPr lang="ru-RU" sz="4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429388" y="3214686"/>
            <a:ext cx="35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-</a:t>
            </a:r>
            <a:endParaRPr lang="ru-RU" sz="4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29190" y="4357694"/>
            <a:ext cx="3571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+</a:t>
            </a:r>
            <a:endParaRPr lang="ru-RU" sz="4800" b="1" dirty="0"/>
          </a:p>
        </p:txBody>
      </p:sp>
      <p:cxnSp>
        <p:nvCxnSpPr>
          <p:cNvPr id="16" name="Прямая со стрелкой 15"/>
          <p:cNvCxnSpPr>
            <a:stCxn id="12" idx="2"/>
          </p:cNvCxnSpPr>
          <p:nvPr/>
        </p:nvCxnSpPr>
        <p:spPr>
          <a:xfrm rot="16200000" flipH="1">
            <a:off x="3862350" y="4076671"/>
            <a:ext cx="383449" cy="3214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6143636" y="4000504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5400000">
            <a:off x="5072066" y="5357825"/>
            <a:ext cx="285753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071802" y="335756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</a:t>
            </a:r>
            <a:endParaRPr lang="ru-RU" sz="3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286248" y="335756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3</a:t>
            </a:r>
            <a:endParaRPr lang="ru-RU" sz="32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5786446" y="335756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5</a:t>
            </a:r>
            <a:endParaRPr lang="ru-RU" sz="32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7000892" y="3357562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4</a:t>
            </a:r>
            <a:endParaRPr lang="ru-RU" sz="32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4286248" y="450057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6</a:t>
            </a:r>
            <a:endParaRPr lang="ru-RU" sz="32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500694" y="450057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1</a:t>
            </a:r>
            <a:endParaRPr lang="ru-RU" sz="3200" b="1" dirty="0"/>
          </a:p>
        </p:txBody>
      </p:sp>
      <p:sp>
        <p:nvSpPr>
          <p:cNvPr id="39" name="TextBox 38"/>
          <p:cNvSpPr txBox="1"/>
          <p:nvPr/>
        </p:nvSpPr>
        <p:spPr>
          <a:xfrm>
            <a:off x="4929190" y="5572140"/>
            <a:ext cx="571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7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" action="ppaction://hlinkshowjump?jump=nextslide"/>
          </p:cNvPr>
          <p:cNvSpPr/>
          <p:nvPr/>
        </p:nvSpPr>
        <p:spPr>
          <a:xfrm>
            <a:off x="8001024" y="5857892"/>
            <a:ext cx="571504" cy="500066"/>
          </a:xfrm>
          <a:prstGeom prst="star5">
            <a:avLst>
              <a:gd name="adj" fmla="val 27028"/>
              <a:gd name="hf" fmla="val 105146"/>
              <a:gd name="vf" fmla="val 110557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642918"/>
            <a:ext cx="1260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№4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3108" y="714356"/>
            <a:ext cx="4929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86"/>
                </a:solidFill>
              </a:rPr>
              <a:t>Что не равно 12?</a:t>
            </a:r>
            <a:endParaRPr lang="ru-RU" sz="3200" b="1" dirty="0">
              <a:solidFill>
                <a:srgbClr val="000086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14546" y="2143116"/>
            <a:ext cx="22145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1) дюжина;</a:t>
            </a:r>
            <a:endParaRPr lang="ru-RU" sz="28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214546" y="2691466"/>
            <a:ext cx="60007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2) число месяцев в году;</a:t>
            </a:r>
            <a:endParaRPr lang="ru-RU" sz="2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214546" y="3286124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3) число часов в сутках;</a:t>
            </a:r>
            <a:endParaRPr lang="ru-RU" sz="28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214546" y="3905912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4) утроенный номер этой задачи;</a:t>
            </a:r>
            <a:endParaRPr lang="ru-RU" sz="28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214546" y="4572008"/>
            <a:ext cx="58579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5) число подвигов Геракла.</a:t>
            </a:r>
            <a:endParaRPr lang="ru-RU" sz="28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2AA62A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" action="ppaction://hlinkshowjump?jump=nextslide"/>
          </p:cNvPr>
          <p:cNvSpPr/>
          <p:nvPr/>
        </p:nvSpPr>
        <p:spPr>
          <a:xfrm>
            <a:off x="8001024" y="5857892"/>
            <a:ext cx="571504" cy="500066"/>
          </a:xfrm>
          <a:prstGeom prst="star5">
            <a:avLst>
              <a:gd name="adj" fmla="val 27028"/>
              <a:gd name="hf" fmla="val 105146"/>
              <a:gd name="vf" fmla="val 110557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454199" y="-24"/>
            <a:ext cx="1260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№5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644894"/>
            <a:ext cx="80724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86"/>
                </a:solidFill>
              </a:rPr>
              <a:t>Пользуясь заданным алгоритмом, найди значение </a:t>
            </a:r>
            <a:r>
              <a:rPr lang="ru-RU" sz="3600" b="1" i="1" dirty="0" err="1" smtClean="0">
                <a:solidFill>
                  <a:srgbClr val="000086"/>
                </a:solidFill>
                <a:latin typeface="Garamond Premr Pro" pitchFamily="18" charset="0"/>
              </a:rPr>
              <a:t>х</a:t>
            </a:r>
            <a:r>
              <a:rPr lang="ru-RU" sz="3600" b="1" i="1" dirty="0" smtClean="0">
                <a:solidFill>
                  <a:srgbClr val="000086"/>
                </a:solidFill>
                <a:latin typeface="Garamond Premr Pro" pitchFamily="18" charset="0"/>
              </a:rPr>
              <a:t>, </a:t>
            </a:r>
            <a:r>
              <a:rPr lang="ru-RU" sz="2800" b="1" dirty="0" smtClean="0">
                <a:solidFill>
                  <a:srgbClr val="000086"/>
                </a:solidFill>
              </a:rPr>
              <a:t>сопоставив их соответствующим буквам, расположив в порядке убывания. Кто это?</a:t>
            </a:r>
            <a:r>
              <a:rPr lang="ru-RU" sz="3200" b="1" dirty="0" smtClean="0">
                <a:solidFill>
                  <a:srgbClr val="000086"/>
                </a:solidFill>
              </a:rPr>
              <a:t>  </a:t>
            </a:r>
            <a:endParaRPr lang="ru-RU" sz="3200" b="1" dirty="0">
              <a:solidFill>
                <a:srgbClr val="000086"/>
              </a:solidFill>
            </a:endParaRPr>
          </a:p>
        </p:txBody>
      </p:sp>
      <p:pic>
        <p:nvPicPr>
          <p:cNvPr id="5" name="Рисунок 4" descr="сканирование0001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>
          <a:xfrm>
            <a:off x="596986" y="2071678"/>
            <a:ext cx="7975542" cy="3786214"/>
          </a:xfrm>
          <a:prstGeom prst="rect">
            <a:avLst/>
          </a:prstGeom>
        </p:spPr>
      </p:pic>
      <p:sp>
        <p:nvSpPr>
          <p:cNvPr id="6" name="Овал 5"/>
          <p:cNvSpPr/>
          <p:nvPr/>
        </p:nvSpPr>
        <p:spPr>
          <a:xfrm>
            <a:off x="3857620" y="2857496"/>
            <a:ext cx="500066" cy="5000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357686" y="2857496"/>
            <a:ext cx="500066" cy="5000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857752" y="2857496"/>
            <a:ext cx="500066" cy="5000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357818" y="2928934"/>
            <a:ext cx="500066" cy="5000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5929322" y="2928934"/>
            <a:ext cx="500066" cy="5000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6429388" y="2928934"/>
            <a:ext cx="500066" cy="5000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929454" y="2928934"/>
            <a:ext cx="500066" cy="5000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7429520" y="2928934"/>
            <a:ext cx="500066" cy="5000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7929586" y="2928934"/>
            <a:ext cx="500066" cy="500066"/>
          </a:xfrm>
          <a:prstGeom prst="ellipse">
            <a:avLst/>
          </a:prstGeom>
          <a:solidFill>
            <a:schemeClr val="tx2">
              <a:lumMod val="20000"/>
              <a:lumOff val="80000"/>
            </a:schemeClr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3786182" y="285749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160</a:t>
            </a:r>
            <a:endParaRPr lang="ru-RU" sz="2000" b="1" spc="-150" dirty="0"/>
          </a:p>
        </p:txBody>
      </p:sp>
      <p:sp>
        <p:nvSpPr>
          <p:cNvPr id="16" name="TextBox 15"/>
          <p:cNvSpPr txBox="1"/>
          <p:nvPr/>
        </p:nvSpPr>
        <p:spPr>
          <a:xfrm>
            <a:off x="4357686" y="285749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320</a:t>
            </a:r>
            <a:endParaRPr lang="ru-RU" sz="2000" b="1" spc="-150" dirty="0"/>
          </a:p>
        </p:txBody>
      </p:sp>
      <p:sp>
        <p:nvSpPr>
          <p:cNvPr id="17" name="TextBox 16"/>
          <p:cNvSpPr txBox="1"/>
          <p:nvPr/>
        </p:nvSpPr>
        <p:spPr>
          <a:xfrm>
            <a:off x="4857752" y="285749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480</a:t>
            </a:r>
            <a:endParaRPr lang="ru-RU" sz="2000" b="1" spc="-150" dirty="0"/>
          </a:p>
        </p:txBody>
      </p:sp>
      <p:sp>
        <p:nvSpPr>
          <p:cNvPr id="18" name="TextBox 17"/>
          <p:cNvSpPr txBox="1"/>
          <p:nvPr/>
        </p:nvSpPr>
        <p:spPr>
          <a:xfrm>
            <a:off x="5357818" y="292893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640</a:t>
            </a:r>
            <a:endParaRPr lang="ru-RU" sz="2000" b="1" spc="-150" dirty="0"/>
          </a:p>
        </p:txBody>
      </p:sp>
      <p:sp>
        <p:nvSpPr>
          <p:cNvPr id="19" name="TextBox 18"/>
          <p:cNvSpPr txBox="1"/>
          <p:nvPr/>
        </p:nvSpPr>
        <p:spPr>
          <a:xfrm>
            <a:off x="5929322" y="292893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800</a:t>
            </a:r>
            <a:endParaRPr lang="ru-RU" sz="2000" b="1" spc="-150" dirty="0"/>
          </a:p>
        </p:txBody>
      </p:sp>
      <p:sp>
        <p:nvSpPr>
          <p:cNvPr id="20" name="TextBox 19"/>
          <p:cNvSpPr txBox="1"/>
          <p:nvPr/>
        </p:nvSpPr>
        <p:spPr>
          <a:xfrm>
            <a:off x="6429388" y="292893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smtClean="0"/>
              <a:t>354</a:t>
            </a:r>
            <a:endParaRPr lang="ru-RU" sz="2000" b="1" spc="-150" dirty="0"/>
          </a:p>
        </p:txBody>
      </p:sp>
      <p:sp>
        <p:nvSpPr>
          <p:cNvPr id="21" name="TextBox 20"/>
          <p:cNvSpPr txBox="1"/>
          <p:nvPr/>
        </p:nvSpPr>
        <p:spPr>
          <a:xfrm>
            <a:off x="6929454" y="292893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434</a:t>
            </a:r>
            <a:endParaRPr lang="ru-RU" sz="2000" b="1" spc="-150" dirty="0"/>
          </a:p>
        </p:txBody>
      </p:sp>
      <p:sp>
        <p:nvSpPr>
          <p:cNvPr id="22" name="TextBox 21"/>
          <p:cNvSpPr txBox="1"/>
          <p:nvPr/>
        </p:nvSpPr>
        <p:spPr>
          <a:xfrm>
            <a:off x="7429520" y="292893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514</a:t>
            </a:r>
            <a:endParaRPr lang="ru-RU" sz="2000" b="1" spc="-150" dirty="0"/>
          </a:p>
        </p:txBody>
      </p:sp>
      <p:sp>
        <p:nvSpPr>
          <p:cNvPr id="23" name="TextBox 22"/>
          <p:cNvSpPr txBox="1"/>
          <p:nvPr/>
        </p:nvSpPr>
        <p:spPr>
          <a:xfrm>
            <a:off x="7929586" y="2928934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594</a:t>
            </a:r>
            <a:endParaRPr lang="ru-RU" sz="2000" b="1" spc="-15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571868" y="4643446"/>
            <a:ext cx="571504" cy="571504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143372" y="4643446"/>
            <a:ext cx="571504" cy="571504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4714876" y="4643446"/>
            <a:ext cx="571504" cy="571504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5286380" y="4643446"/>
            <a:ext cx="571504" cy="571504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857884" y="4643446"/>
            <a:ext cx="571504" cy="571504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429388" y="4643446"/>
            <a:ext cx="571504" cy="571504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000892" y="4643446"/>
            <a:ext cx="571504" cy="571504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572396" y="4643446"/>
            <a:ext cx="571504" cy="571504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8143900" y="4643446"/>
            <a:ext cx="571504" cy="571504"/>
          </a:xfrm>
          <a:prstGeom prst="rect">
            <a:avLst/>
          </a:prstGeom>
          <a:solidFill>
            <a:srgbClr val="FFFF00"/>
          </a:solidFill>
          <a:ln w="31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3571868" y="521495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521495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4714876" y="521495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286380" y="521495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857884" y="521495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6429388" y="521495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7000892" y="521495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7572396" y="521495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8143900" y="5214950"/>
            <a:ext cx="571504" cy="57150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TextBox 43"/>
          <p:cNvSpPr txBox="1"/>
          <p:nvPr/>
        </p:nvSpPr>
        <p:spPr>
          <a:xfrm>
            <a:off x="3571868" y="464344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800</a:t>
            </a:r>
            <a:endParaRPr lang="ru-RU" sz="2000" b="1" spc="-150" dirty="0"/>
          </a:p>
        </p:txBody>
      </p:sp>
      <p:sp>
        <p:nvSpPr>
          <p:cNvPr id="45" name="TextBox 44"/>
          <p:cNvSpPr txBox="1"/>
          <p:nvPr/>
        </p:nvSpPr>
        <p:spPr>
          <a:xfrm>
            <a:off x="3643306" y="52149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</a:t>
            </a:r>
            <a:endParaRPr lang="ru-RU" sz="32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4143372" y="464344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640</a:t>
            </a:r>
            <a:endParaRPr lang="ru-RU" sz="2000" b="1" spc="-150" dirty="0"/>
          </a:p>
        </p:txBody>
      </p:sp>
      <p:sp>
        <p:nvSpPr>
          <p:cNvPr id="47" name="TextBox 46"/>
          <p:cNvSpPr txBox="1"/>
          <p:nvPr/>
        </p:nvSpPr>
        <p:spPr>
          <a:xfrm>
            <a:off x="4214810" y="52149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у</a:t>
            </a:r>
            <a:endParaRPr lang="ru-RU" sz="3200" b="1" dirty="0"/>
          </a:p>
        </p:txBody>
      </p:sp>
      <p:sp>
        <p:nvSpPr>
          <p:cNvPr id="48" name="TextBox 47"/>
          <p:cNvSpPr txBox="1"/>
          <p:nvPr/>
        </p:nvSpPr>
        <p:spPr>
          <a:xfrm>
            <a:off x="4714876" y="464344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594</a:t>
            </a:r>
            <a:endParaRPr lang="ru-RU" sz="2000" b="1" spc="-150" dirty="0"/>
          </a:p>
        </p:txBody>
      </p:sp>
      <p:sp>
        <p:nvSpPr>
          <p:cNvPr id="49" name="TextBox 48"/>
          <p:cNvSpPr txBox="1"/>
          <p:nvPr/>
        </p:nvSpPr>
        <p:spPr>
          <a:xfrm>
            <a:off x="4786314" y="52149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с</a:t>
            </a:r>
            <a:endParaRPr lang="ru-RU" sz="32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5286380" y="464344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514</a:t>
            </a:r>
            <a:endParaRPr lang="ru-RU" sz="2000" b="1" spc="-150" dirty="0"/>
          </a:p>
        </p:txBody>
      </p:sp>
      <p:sp>
        <p:nvSpPr>
          <p:cNvPr id="51" name="TextBox 50"/>
          <p:cNvSpPr txBox="1"/>
          <p:nvPr/>
        </p:nvSpPr>
        <p:spPr>
          <a:xfrm>
            <a:off x="5357818" y="52149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т</a:t>
            </a:r>
            <a:endParaRPr lang="ru-RU" sz="32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5857884" y="464344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480</a:t>
            </a:r>
            <a:endParaRPr lang="ru-RU" sz="2000" b="1" spc="-150" dirty="0"/>
          </a:p>
        </p:txBody>
      </p:sp>
      <p:sp>
        <p:nvSpPr>
          <p:cNvPr id="53" name="TextBox 52"/>
          <p:cNvSpPr txBox="1"/>
          <p:nvPr/>
        </p:nvSpPr>
        <p:spPr>
          <a:xfrm>
            <a:off x="5929322" y="52149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о</a:t>
            </a:r>
            <a:endParaRPr lang="ru-RU" sz="32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6429388" y="464344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434</a:t>
            </a:r>
            <a:endParaRPr lang="ru-RU" sz="2000" b="1" spc="-150" dirty="0"/>
          </a:p>
        </p:txBody>
      </p:sp>
      <p:sp>
        <p:nvSpPr>
          <p:cNvPr id="55" name="TextBox 54"/>
          <p:cNvSpPr txBox="1"/>
          <p:nvPr/>
        </p:nvSpPr>
        <p:spPr>
          <a:xfrm>
            <a:off x="6500826" y="52149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err="1" smtClean="0"/>
              <a:t>д</a:t>
            </a:r>
            <a:endParaRPr lang="ru-RU" sz="32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7000892" y="464344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354</a:t>
            </a:r>
            <a:endParaRPr lang="ru-RU" sz="2000" b="1" spc="-150" dirty="0"/>
          </a:p>
        </p:txBody>
      </p:sp>
      <p:sp>
        <p:nvSpPr>
          <p:cNvPr id="57" name="TextBox 56"/>
          <p:cNvSpPr txBox="1"/>
          <p:nvPr/>
        </p:nvSpPr>
        <p:spPr>
          <a:xfrm>
            <a:off x="7072330" y="52149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и</a:t>
            </a:r>
            <a:endParaRPr lang="ru-RU" sz="3200" b="1" dirty="0"/>
          </a:p>
        </p:txBody>
      </p:sp>
      <p:sp>
        <p:nvSpPr>
          <p:cNvPr id="58" name="TextBox 57"/>
          <p:cNvSpPr txBox="1"/>
          <p:nvPr/>
        </p:nvSpPr>
        <p:spPr>
          <a:xfrm>
            <a:off x="7572396" y="464344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320</a:t>
            </a:r>
            <a:endParaRPr lang="ru-RU" sz="2000" b="1" spc="-150" dirty="0"/>
          </a:p>
        </p:txBody>
      </p:sp>
      <p:sp>
        <p:nvSpPr>
          <p:cNvPr id="59" name="TextBox 58"/>
          <p:cNvSpPr txBox="1"/>
          <p:nvPr/>
        </p:nvSpPr>
        <p:spPr>
          <a:xfrm>
            <a:off x="7643834" y="52149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е</a:t>
            </a:r>
            <a:endParaRPr lang="ru-RU" sz="32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8143900" y="4643446"/>
            <a:ext cx="571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spc="-150" dirty="0" smtClean="0"/>
              <a:t>160</a:t>
            </a:r>
            <a:endParaRPr lang="ru-RU" sz="2000" b="1" spc="-150" dirty="0"/>
          </a:p>
        </p:txBody>
      </p:sp>
      <p:sp>
        <p:nvSpPr>
          <p:cNvPr id="61" name="TextBox 60"/>
          <p:cNvSpPr txBox="1"/>
          <p:nvPr/>
        </p:nvSpPr>
        <p:spPr>
          <a:xfrm>
            <a:off x="8215338" y="5214950"/>
            <a:ext cx="428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в</a:t>
            </a:r>
            <a:endParaRPr lang="ru-RU" sz="32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8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9" fill="hold">
                      <p:stCondLst>
                        <p:cond delay="0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500"/>
                            </p:stCondLst>
                            <p:childTnLst>
                              <p:par>
                                <p:cTn id="1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500"/>
                            </p:stCondLst>
                            <p:childTnLst>
                              <p:par>
                                <p:cTn id="1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158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9" fill="hold">
                      <p:stCondLst>
                        <p:cond delay="0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3" fill="hold">
                      <p:stCondLst>
                        <p:cond delay="0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500"/>
                            </p:stCondLst>
                            <p:childTnLst>
                              <p:par>
                                <p:cTn id="18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4" fill="hold">
                            <p:stCondLst>
                              <p:cond delay="500"/>
                            </p:stCondLst>
                            <p:childTnLst>
                              <p:par>
                                <p:cTn id="1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</p:childTnLst>
        </p:cTn>
      </p:par>
    </p:tnLst>
    <p:bldLst>
      <p:bldP spid="45" grpId="0"/>
      <p:bldP spid="47" grpId="0"/>
      <p:bldP spid="49" grpId="0"/>
      <p:bldP spid="51" grpId="0"/>
      <p:bldP spid="53" grpId="0"/>
      <p:bldP spid="55" grpId="0"/>
      <p:bldP spid="57" grpId="0"/>
      <p:bldP spid="59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" action="ppaction://hlinkshowjump?jump=nextslide"/>
          </p:cNvPr>
          <p:cNvSpPr/>
          <p:nvPr/>
        </p:nvSpPr>
        <p:spPr>
          <a:xfrm>
            <a:off x="8001024" y="5857892"/>
            <a:ext cx="571504" cy="500066"/>
          </a:xfrm>
          <a:prstGeom prst="star5">
            <a:avLst>
              <a:gd name="adj" fmla="val 27028"/>
              <a:gd name="hf" fmla="val 105146"/>
              <a:gd name="vf" fmla="val 110557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-32" y="-24"/>
            <a:ext cx="1260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№6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617505"/>
            <a:ext cx="7858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0086"/>
                </a:solidFill>
              </a:rPr>
              <a:t>На рисунке изображён пруд и несколько лягушек. Сколько из этих лягушек сидят в пруду?</a:t>
            </a:r>
            <a:endParaRPr lang="ru-RU" sz="2800" b="1" dirty="0">
              <a:solidFill>
                <a:srgbClr val="000086"/>
              </a:solidFill>
            </a:endParaRPr>
          </a:p>
        </p:txBody>
      </p:sp>
      <p:pic>
        <p:nvPicPr>
          <p:cNvPr id="5" name="Рисунок 4" descr="liagychki.pn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1857364"/>
            <a:ext cx="6232512" cy="4641985"/>
          </a:xfrm>
          <a:prstGeom prst="rect">
            <a:avLst/>
          </a:prstGeom>
        </p:spPr>
      </p:pic>
      <p:pic>
        <p:nvPicPr>
          <p:cNvPr id="6" name="Рисунок 5" descr="liagychki_2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1843109"/>
            <a:ext cx="6257925" cy="4657725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215074" y="1500174"/>
            <a:ext cx="250033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подсказка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15074" y="2058407"/>
            <a:ext cx="250033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Ответ:</a:t>
            </a:r>
            <a:endParaRPr lang="ru-RU" sz="3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9" name="Рисунок 8" descr="liagychki_1.pn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14414" y="1843109"/>
            <a:ext cx="6257925" cy="4657725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5-конечная звезда 1">
            <a:hlinkClick r:id="" action="ppaction://hlinkshowjump?jump=endshow"/>
          </p:cNvPr>
          <p:cNvSpPr/>
          <p:nvPr/>
        </p:nvSpPr>
        <p:spPr>
          <a:xfrm>
            <a:off x="8001024" y="5857892"/>
            <a:ext cx="571504" cy="500066"/>
          </a:xfrm>
          <a:prstGeom prst="star5">
            <a:avLst>
              <a:gd name="adj" fmla="val 27028"/>
              <a:gd name="hf" fmla="val 105146"/>
              <a:gd name="vf" fmla="val 110557"/>
            </a:avLst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11323" y="291092"/>
            <a:ext cx="12602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№7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428604"/>
            <a:ext cx="29289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0086"/>
                </a:solidFill>
              </a:rPr>
              <a:t>Сравни:</a:t>
            </a:r>
            <a:endParaRPr lang="ru-RU" sz="3200" b="1" dirty="0">
              <a:solidFill>
                <a:srgbClr val="000086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142984"/>
            <a:ext cx="4224233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х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 – 315    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 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 </a:t>
            </a:r>
            <a:r>
              <a:rPr lang="ru-RU" sz="4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х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 – 415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 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y + 205       502 + y</a:t>
            </a: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</a:rPr>
              <a:t>  48 – t       200 – t 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86"/>
              </a:solidFill>
              <a:effectLst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2428860" y="1285860"/>
            <a:ext cx="571504" cy="50006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2428860" y="1857364"/>
            <a:ext cx="571504" cy="50006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2428860" y="2500306"/>
            <a:ext cx="571504" cy="50006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500298" y="1142984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&gt;</a:t>
            </a:r>
            <a:endParaRPr lang="ru-RU" sz="4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428860" y="1714488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&lt;</a:t>
            </a:r>
            <a:endParaRPr lang="ru-RU" sz="4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428860" y="2357430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&lt;</a:t>
            </a:r>
            <a:endParaRPr lang="ru-RU" sz="4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276725" y="3373939"/>
            <a:ext cx="4076757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m ∙ 3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    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 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m : 3</a:t>
            </a: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</a:rPr>
              <a:t>c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</a:rPr>
              <a:t> : 38 </a:t>
            </a:r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      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  <a:effectLst/>
              </a:rPr>
              <a:t>с : 46</a:t>
            </a:r>
            <a:endParaRPr lang="en-US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86"/>
              </a:solidFill>
              <a:effectLst/>
            </a:endParaRP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0086"/>
                </a:solidFill>
              </a:rPr>
              <a:t> 512 : d       312 : d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0086"/>
              </a:solidFill>
              <a:effectLst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062675" y="3516815"/>
            <a:ext cx="571504" cy="50006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5062675" y="4088319"/>
            <a:ext cx="571504" cy="50006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062675" y="4731261"/>
            <a:ext cx="571504" cy="500066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5134113" y="3373939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&gt;</a:t>
            </a:r>
            <a:endParaRPr lang="ru-RU" sz="4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5143504" y="3945443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&gt;</a:t>
            </a:r>
            <a:endParaRPr lang="ru-RU" sz="4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143504" y="4588385"/>
            <a:ext cx="5000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&gt;</a:t>
            </a:r>
            <a:endParaRPr lang="ru-RU" sz="4400" b="1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</TotalTime>
  <Words>431</Words>
  <Application>Microsoft Office PowerPoint</Application>
  <PresentationFormat>Экран (4:3)</PresentationFormat>
  <Paragraphs>100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Решай, смекай, отгадывай</dc:title>
  <dc:subject>внеурочная деятельность 3 класс</dc:subject>
  <dc:creator>corowina</dc:creator>
  <cp:lastModifiedBy>Любанька</cp:lastModifiedBy>
  <cp:revision>44</cp:revision>
  <dcterms:created xsi:type="dcterms:W3CDTF">2015-06-20T16:52:31Z</dcterms:created>
  <dcterms:modified xsi:type="dcterms:W3CDTF">2019-10-14T18:21:48Z</dcterms:modified>
</cp:coreProperties>
</file>