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56857F4-F3AB-4160-92B3-EFB5D3DB11DC}" type="datetimeFigureOut">
              <a:rPr lang="ru-RU" smtClean="0"/>
              <a:t>08.04.2021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4A8922B-AD1B-4C5C-BC79-AE94283FF7F7}" type="slidenum">
              <a:rPr lang="ru-RU" smtClean="0"/>
              <a:t>‹#›</a:t>
            </a:fld>
            <a:endParaRPr lang="ru-RU"/>
          </a:p>
        </p:txBody>
      </p:sp>
    </p:spTree>
    <p:extLst>
      <p:ext uri="{BB962C8B-B14F-4D97-AF65-F5344CB8AC3E}">
        <p14:creationId xmlns:p14="http://schemas.microsoft.com/office/powerpoint/2010/main" val="31279265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C4A8922B-AD1B-4C5C-BC79-AE94283FF7F7}" type="slidenum">
              <a:rPr lang="ru-RU" smtClean="0"/>
              <a:t>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08.04.2021</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B106E36-FD25-4E2D-B0AA-010F637433A0}" type="datetimeFigureOut">
              <a:rPr lang="ru-RU" smtClean="0"/>
              <a:pPr/>
              <a:t>08.04.2021</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4.xml"/><Relationship Id="rId5" Type="http://schemas.openxmlformats.org/officeDocument/2006/relationships/image" Target="../media/image5.jpeg"/><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1.png"/>
          <p:cNvPicPr>
            <a:picLocks noChangeAspect="1"/>
          </p:cNvPicPr>
          <p:nvPr/>
        </p:nvPicPr>
        <p:blipFill>
          <a:blip r:embed="rId2" cstate="print"/>
          <a:stretch>
            <a:fillRect/>
          </a:stretch>
        </p:blipFill>
        <p:spPr>
          <a:xfrm>
            <a:off x="-612576" y="0"/>
            <a:ext cx="10657184" cy="6858000"/>
          </a:xfrm>
          <a:prstGeom prst="rect">
            <a:avLst/>
          </a:prstGeom>
        </p:spPr>
      </p:pic>
      <p:sp>
        <p:nvSpPr>
          <p:cNvPr id="2" name="Заголовок 1"/>
          <p:cNvSpPr>
            <a:spLocks noGrp="1"/>
          </p:cNvSpPr>
          <p:nvPr>
            <p:ph type="ctrTitle"/>
          </p:nvPr>
        </p:nvSpPr>
        <p:spPr>
          <a:xfrm>
            <a:off x="683568" y="4509120"/>
            <a:ext cx="7772400" cy="1828800"/>
          </a:xfrm>
        </p:spPr>
        <p:txBody>
          <a:bodyPr/>
          <a:lstStyle/>
          <a:p>
            <a:pPr algn="ctr"/>
            <a:r>
              <a:rPr lang="en-US" dirty="0" smtClean="0"/>
              <a:t>BRANDENBURG</a:t>
            </a: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20130818181342.jpg"/>
          <p:cNvPicPr>
            <a:picLocks noGrp="1" noChangeAspect="1"/>
          </p:cNvPicPr>
          <p:nvPr>
            <p:ph sz="half" idx="2"/>
          </p:nvPr>
        </p:nvPicPr>
        <p:blipFill>
          <a:blip r:embed="rId3" cstate="print"/>
          <a:stretch>
            <a:fillRect/>
          </a:stretch>
        </p:blipFill>
        <p:spPr>
          <a:xfrm>
            <a:off x="467544" y="3212976"/>
            <a:ext cx="3960440" cy="2541270"/>
          </a:xfrm>
        </p:spPr>
      </p:pic>
      <p:pic>
        <p:nvPicPr>
          <p:cNvPr id="7" name="Содержимое 6" descr="17076963969_c5acdc7b8d_o.jpg"/>
          <p:cNvPicPr>
            <a:picLocks noGrp="1" noChangeAspect="1"/>
          </p:cNvPicPr>
          <p:nvPr>
            <p:ph sz="half" idx="1"/>
          </p:nvPr>
        </p:nvPicPr>
        <p:blipFill>
          <a:blip r:embed="rId4" cstate="print"/>
          <a:stretch>
            <a:fillRect/>
          </a:stretch>
        </p:blipFill>
        <p:spPr>
          <a:xfrm>
            <a:off x="467544" y="548680"/>
            <a:ext cx="3960440" cy="2621492"/>
          </a:xfrm>
        </p:spPr>
      </p:pic>
      <p:sp>
        <p:nvSpPr>
          <p:cNvPr id="10" name="TextBox 9"/>
          <p:cNvSpPr txBox="1"/>
          <p:nvPr/>
        </p:nvSpPr>
        <p:spPr>
          <a:xfrm>
            <a:off x="4499992" y="620688"/>
            <a:ext cx="4032448" cy="2246769"/>
          </a:xfrm>
          <a:prstGeom prst="rect">
            <a:avLst/>
          </a:prstGeom>
          <a:noFill/>
        </p:spPr>
        <p:txBody>
          <a:bodyPr wrap="square" rtlCol="0">
            <a:spAutoFit/>
          </a:bodyPr>
          <a:lstStyle/>
          <a:p>
            <a:r>
              <a:rPr lang="de-DE" sz="2000" dirty="0" smtClean="0">
                <a:latin typeface="High Tower Text" pitchFamily="18" charset="0"/>
              </a:rPr>
              <a:t>Brandenburg ist das Land Deutschlands. Sie ist ein Bundesland im Osten des Landes rund um Berlin. Der größte Teil davon nimmt den westlichen Teil des Tieflands der Oder ein. Derzeit ist seine Hauptstadt Potsdam.</a:t>
            </a:r>
            <a:endParaRPr lang="ru-RU" sz="2000" dirty="0"/>
          </a:p>
        </p:txBody>
      </p:sp>
      <p:pic>
        <p:nvPicPr>
          <p:cNvPr id="11" name="Рисунок 10" descr="741329_98.jpg"/>
          <p:cNvPicPr>
            <a:picLocks noChangeAspect="1"/>
          </p:cNvPicPr>
          <p:nvPr/>
        </p:nvPicPr>
        <p:blipFill>
          <a:blip r:embed="rId5" cstate="print"/>
          <a:stretch>
            <a:fillRect/>
          </a:stretch>
        </p:blipFill>
        <p:spPr>
          <a:xfrm>
            <a:off x="4499992" y="3212976"/>
            <a:ext cx="4176464" cy="2528057"/>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2.jpg"/>
          <p:cNvPicPr>
            <a:picLocks noGrp="1" noChangeAspect="1"/>
          </p:cNvPicPr>
          <p:nvPr>
            <p:ph sz="half" idx="1"/>
          </p:nvPr>
        </p:nvPicPr>
        <p:blipFill>
          <a:blip r:embed="rId2" cstate="print"/>
          <a:stretch>
            <a:fillRect/>
          </a:stretch>
        </p:blipFill>
        <p:spPr>
          <a:xfrm>
            <a:off x="539552" y="620688"/>
            <a:ext cx="5297887" cy="3528392"/>
          </a:xfrm>
        </p:spPr>
      </p:pic>
      <p:sp>
        <p:nvSpPr>
          <p:cNvPr id="7" name="Заголовок 1"/>
          <p:cNvSpPr>
            <a:spLocks noGrp="1"/>
          </p:cNvSpPr>
          <p:nvPr>
            <p:ph sz="half" idx="2"/>
          </p:nvPr>
        </p:nvSpPr>
        <p:spPr>
          <a:xfrm>
            <a:off x="107504" y="4149080"/>
            <a:ext cx="5868144" cy="4389438"/>
          </a:xfrm>
        </p:spPr>
        <p:txBody>
          <a:bodyPr>
            <a:normAutofit/>
          </a:bodyPr>
          <a:lstStyle/>
          <a:p>
            <a:pPr>
              <a:buNone/>
            </a:pPr>
            <a:r>
              <a:rPr lang="ru-RU" sz="1800" dirty="0" smtClean="0">
                <a:latin typeface="High Tower Text" pitchFamily="18" charset="0"/>
              </a:rPr>
              <a:t>    </a:t>
            </a:r>
            <a:r>
              <a:rPr lang="de-DE" sz="1800" dirty="0" smtClean="0">
                <a:latin typeface="High Tower Text" pitchFamily="18" charset="0"/>
              </a:rPr>
              <a:t>Albrecht Bär ist der erste Markgraf, dessen Herrschaft von einer rasanten Entwicklung des Gebiets geprägt war. Zu dieser Zeit begann der Bau neuer Städte, die Landwirtschaft blühte, es gab die Bildung neuer Handwerke.</a:t>
            </a:r>
            <a:endParaRPr lang="ru-RU" sz="1800" dirty="0"/>
          </a:p>
        </p:txBody>
      </p:sp>
      <p:sp>
        <p:nvSpPr>
          <p:cNvPr id="8" name="TextBox 7"/>
          <p:cNvSpPr txBox="1"/>
          <p:nvPr/>
        </p:nvSpPr>
        <p:spPr>
          <a:xfrm>
            <a:off x="5868144" y="476672"/>
            <a:ext cx="2952328" cy="4801314"/>
          </a:xfrm>
          <a:prstGeom prst="rect">
            <a:avLst/>
          </a:prstGeom>
          <a:noFill/>
        </p:spPr>
        <p:txBody>
          <a:bodyPr wrap="square" rtlCol="0">
            <a:spAutoFit/>
          </a:bodyPr>
          <a:lstStyle/>
          <a:p>
            <a:r>
              <a:rPr lang="de-DE" dirty="0" smtClean="0">
                <a:latin typeface="High Tower Text" pitchFamily="18" charset="0"/>
              </a:rPr>
              <a:t>Bis zum siebten Jahrhundert n. Chr. wurde das Gebiet von Brandenburg von deutschen Siedlungen besetzt. Etwas später wurde es von slawischen Stämmen besiedelt, die Bauern, Jäger und Fischer bildeten. Aber zu Beginn des zehnten Jahrhunderts zwangen die Deutschen sie, einen Tribut zu zahlen, der ihnen nicht gelang. Die Aufstände begannen, die nie von Erfolg gekrönt waren, und 1157 wurde die Markgrafschaft Brandenburg gegründet. </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7317432"/>
            <a:ext cx="8183880" cy="1051560"/>
          </a:xfrm>
        </p:spPr>
        <p:txBody>
          <a:bodyPr/>
          <a:lstStyle/>
          <a:p>
            <a:endParaRPr lang="ru-RU" dirty="0"/>
          </a:p>
        </p:txBody>
      </p:sp>
      <p:pic>
        <p:nvPicPr>
          <p:cNvPr id="5" name="Содержимое 4" descr="Packhofufer,_Brandenburg-Havel.jpg"/>
          <p:cNvPicPr>
            <a:picLocks noGrp="1" noChangeAspect="1"/>
          </p:cNvPicPr>
          <p:nvPr>
            <p:ph sz="half" idx="1"/>
          </p:nvPr>
        </p:nvPicPr>
        <p:blipFill>
          <a:blip r:embed="rId2" cstate="print"/>
          <a:stretch>
            <a:fillRect/>
          </a:stretch>
        </p:blipFill>
        <p:spPr>
          <a:xfrm>
            <a:off x="539552" y="548681"/>
            <a:ext cx="3932238" cy="2592288"/>
          </a:xfrm>
        </p:spPr>
      </p:pic>
      <p:pic>
        <p:nvPicPr>
          <p:cNvPr id="6" name="Содержимое 5" descr="730173_63.jpg"/>
          <p:cNvPicPr>
            <a:picLocks noGrp="1" noChangeAspect="1"/>
          </p:cNvPicPr>
          <p:nvPr>
            <p:ph sz="half" idx="2"/>
          </p:nvPr>
        </p:nvPicPr>
        <p:blipFill>
          <a:blip r:embed="rId3" cstate="print"/>
          <a:stretch>
            <a:fillRect/>
          </a:stretch>
        </p:blipFill>
        <p:spPr>
          <a:xfrm>
            <a:off x="539552" y="3212976"/>
            <a:ext cx="3930650" cy="2619385"/>
          </a:xfrm>
        </p:spPr>
      </p:pic>
      <p:sp>
        <p:nvSpPr>
          <p:cNvPr id="7" name="TextBox 6"/>
          <p:cNvSpPr txBox="1"/>
          <p:nvPr/>
        </p:nvSpPr>
        <p:spPr>
          <a:xfrm>
            <a:off x="4644008" y="548680"/>
            <a:ext cx="3816424" cy="3785652"/>
          </a:xfrm>
          <a:prstGeom prst="rect">
            <a:avLst/>
          </a:prstGeom>
          <a:noFill/>
        </p:spPr>
        <p:txBody>
          <a:bodyPr wrap="square" rtlCol="0">
            <a:spAutoFit/>
          </a:bodyPr>
          <a:lstStyle/>
          <a:p>
            <a:r>
              <a:rPr lang="de-DE" sz="2000" dirty="0" smtClean="0">
                <a:latin typeface="High Tower Text" pitchFamily="18" charset="0"/>
              </a:rPr>
              <a:t>Seit 1356 ist Brandenburg ein Kurfürstentum mit mehr Rechten und Möglichkeiten geworden. Seit dem sechzehnten Jahrhundert wurde Brandenburg von Preußen verbunden, und Berlin wurde zur Hauptstadt erklärt. Im neunzehnten Jahrhundert wurde Preußen zum Zentrum von ganz Deutschland, was zur aktiven Entwicklung Berlins beitrug.</a:t>
            </a:r>
            <a:endParaRPr lang="ru-RU" sz="2000" dirty="0"/>
          </a:p>
        </p:txBody>
      </p:sp>
      <p:sp>
        <p:nvSpPr>
          <p:cNvPr id="8" name="TextBox 7"/>
          <p:cNvSpPr txBox="1"/>
          <p:nvPr/>
        </p:nvSpPr>
        <p:spPr>
          <a:xfrm>
            <a:off x="4644008" y="4581128"/>
            <a:ext cx="3960440" cy="1015663"/>
          </a:xfrm>
          <a:prstGeom prst="rect">
            <a:avLst/>
          </a:prstGeom>
          <a:noFill/>
        </p:spPr>
        <p:txBody>
          <a:bodyPr wrap="square" rtlCol="0">
            <a:spAutoFit/>
          </a:bodyPr>
          <a:lstStyle/>
          <a:p>
            <a:r>
              <a:rPr lang="de-DE" sz="2000" dirty="0" smtClean="0">
                <a:latin typeface="High Tower Text" pitchFamily="18" charset="0"/>
              </a:rPr>
              <a:t>Der 3. Oktober 1990 ist das Datum der Entstehung des neuen Brandenburgs.</a:t>
            </a:r>
            <a:endParaRPr lang="ru-RU" sz="2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half" idx="2"/>
          </p:nvPr>
        </p:nvSpPr>
        <p:spPr>
          <a:xfrm>
            <a:off x="3779912" y="404664"/>
            <a:ext cx="5040560" cy="4389120"/>
          </a:xfrm>
        </p:spPr>
        <p:txBody>
          <a:bodyPr>
            <a:noAutofit/>
          </a:bodyPr>
          <a:lstStyle/>
          <a:p>
            <a:pPr>
              <a:buNone/>
            </a:pPr>
            <a:r>
              <a:rPr lang="ru-RU" sz="1800" dirty="0" smtClean="0"/>
              <a:t>   </a:t>
            </a:r>
            <a:r>
              <a:rPr lang="de-DE" sz="1800" dirty="0" smtClean="0">
                <a:latin typeface="High Tower Text" pitchFamily="18" charset="0"/>
              </a:rPr>
              <a:t>Neben der Betrachtung der natürlichen Pracht Brandenburgs und dem Fang von schickem Fisch, die Aufmerksamkeit der Touristen ziehen die Objekte, die historischen und kulturellen Wert. Sie sind mit alten Palästen und Herrenhäusern, die von Architekten von Preußen entworfen wurden, alten Kirchen und Rathäusern, die mit komplizierten Türmen geschmückt sind, vertreten. Die meisten davon gibt es in und in Cottbus.</a:t>
            </a:r>
            <a:endParaRPr lang="ru-RU" sz="1800" dirty="0"/>
          </a:p>
        </p:txBody>
      </p:sp>
      <p:pic>
        <p:nvPicPr>
          <p:cNvPr id="6" name="Рисунок 5" descr="Cottbus_Stadt_55.jpg"/>
          <p:cNvPicPr>
            <a:picLocks noChangeAspect="1"/>
          </p:cNvPicPr>
          <p:nvPr/>
        </p:nvPicPr>
        <p:blipFill>
          <a:blip r:embed="rId2" cstate="print"/>
          <a:stretch>
            <a:fillRect/>
          </a:stretch>
        </p:blipFill>
        <p:spPr>
          <a:xfrm>
            <a:off x="539552" y="548680"/>
            <a:ext cx="3600400" cy="2664296"/>
          </a:xfrm>
          <a:prstGeom prst="rect">
            <a:avLst/>
          </a:prstGeom>
        </p:spPr>
      </p:pic>
      <p:pic>
        <p:nvPicPr>
          <p:cNvPr id="5" name="Содержимое 4" descr="fotowork065.27.jpg"/>
          <p:cNvPicPr>
            <a:picLocks noGrp="1" noChangeAspect="1"/>
          </p:cNvPicPr>
          <p:nvPr>
            <p:ph sz="half" idx="1"/>
          </p:nvPr>
        </p:nvPicPr>
        <p:blipFill>
          <a:blip r:embed="rId3" cstate="print"/>
          <a:stretch>
            <a:fillRect/>
          </a:stretch>
        </p:blipFill>
        <p:spPr>
          <a:xfrm>
            <a:off x="4427984" y="3284984"/>
            <a:ext cx="4032448" cy="2551140"/>
          </a:xfrm>
        </p:spPr>
      </p:pic>
      <p:pic>
        <p:nvPicPr>
          <p:cNvPr id="7" name="Рисунок 6" descr="Cottbus_Altmarkt_Nikolaikirche2.jpg"/>
          <p:cNvPicPr>
            <a:picLocks noChangeAspect="1"/>
          </p:cNvPicPr>
          <p:nvPr/>
        </p:nvPicPr>
        <p:blipFill>
          <a:blip r:embed="rId4" cstate="print"/>
          <a:stretch>
            <a:fillRect/>
          </a:stretch>
        </p:blipFill>
        <p:spPr>
          <a:xfrm>
            <a:off x="539552" y="3284984"/>
            <a:ext cx="3600400" cy="252028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Chinesisches_Haus_1.jpg"/>
          <p:cNvPicPr>
            <a:picLocks noGrp="1" noChangeAspect="1"/>
          </p:cNvPicPr>
          <p:nvPr>
            <p:ph sz="half" idx="1"/>
          </p:nvPr>
        </p:nvPicPr>
        <p:blipFill>
          <a:blip r:embed="rId2" cstate="print"/>
          <a:stretch>
            <a:fillRect/>
          </a:stretch>
        </p:blipFill>
        <p:spPr>
          <a:xfrm>
            <a:off x="539552" y="476672"/>
            <a:ext cx="4301106" cy="2664296"/>
          </a:xfrm>
        </p:spPr>
      </p:pic>
      <p:pic>
        <p:nvPicPr>
          <p:cNvPr id="6" name="Содержимое 5" descr="12.jpg"/>
          <p:cNvPicPr>
            <a:picLocks noGrp="1" noChangeAspect="1"/>
          </p:cNvPicPr>
          <p:nvPr>
            <p:ph sz="half" idx="2"/>
          </p:nvPr>
        </p:nvPicPr>
        <p:blipFill>
          <a:blip r:embed="rId3" cstate="print"/>
          <a:stretch>
            <a:fillRect/>
          </a:stretch>
        </p:blipFill>
        <p:spPr>
          <a:xfrm>
            <a:off x="539552" y="3212977"/>
            <a:ext cx="4320480" cy="2592288"/>
          </a:xfrm>
        </p:spPr>
      </p:pic>
      <p:sp>
        <p:nvSpPr>
          <p:cNvPr id="7" name="TextBox 6"/>
          <p:cNvSpPr txBox="1"/>
          <p:nvPr/>
        </p:nvSpPr>
        <p:spPr>
          <a:xfrm>
            <a:off x="4932040" y="404664"/>
            <a:ext cx="3528392" cy="1631216"/>
          </a:xfrm>
          <a:prstGeom prst="rect">
            <a:avLst/>
          </a:prstGeom>
          <a:noFill/>
        </p:spPr>
        <p:txBody>
          <a:bodyPr wrap="square" rtlCol="0">
            <a:spAutoFit/>
          </a:bodyPr>
          <a:lstStyle/>
          <a:p>
            <a:r>
              <a:rPr lang="de-DE" sz="2000" dirty="0" smtClean="0">
                <a:latin typeface="High Tower Text" pitchFamily="18" charset="0"/>
              </a:rPr>
              <a:t>Viel Spaß macht die Porzellanausstellung in einem chinesischen Teehaus aus dem achtzehnten Jahrhundert in Potsdam</a:t>
            </a:r>
            <a:r>
              <a:rPr lang="de-DE" sz="2000" smtClean="0">
                <a:latin typeface="High Tower Text" pitchFamily="18" charset="0"/>
              </a:rPr>
              <a:t>. </a:t>
            </a:r>
            <a:endParaRPr lang="ru-RU" sz="2000" dirty="0"/>
          </a:p>
        </p:txBody>
      </p:sp>
      <p:pic>
        <p:nvPicPr>
          <p:cNvPr id="8" name="Рисунок 7" descr="photo_52.jpg"/>
          <p:cNvPicPr>
            <a:picLocks noChangeAspect="1"/>
          </p:cNvPicPr>
          <p:nvPr/>
        </p:nvPicPr>
        <p:blipFill>
          <a:blip r:embed="rId4" cstate="print"/>
          <a:stretch>
            <a:fillRect/>
          </a:stretch>
        </p:blipFill>
        <p:spPr>
          <a:xfrm>
            <a:off x="5148064" y="3212976"/>
            <a:ext cx="3312368" cy="2607196"/>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31</TotalTime>
  <Words>301</Words>
  <Application>Microsoft Office PowerPoint</Application>
  <PresentationFormat>Экран (4:3)</PresentationFormat>
  <Paragraphs>9</Paragraphs>
  <Slides>6</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6</vt:i4>
      </vt:variant>
    </vt:vector>
  </HeadingPairs>
  <TitlesOfParts>
    <vt:vector size="7" baseType="lpstr">
      <vt:lpstr>Аспект</vt:lpstr>
      <vt:lpstr>BRANDENBURG</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BRANDENBURG</dc:title>
  <dc:creator>Анастасия Баркова</dc:creator>
  <cp:lastModifiedBy>ГИА</cp:lastModifiedBy>
  <cp:revision>6</cp:revision>
  <dcterms:created xsi:type="dcterms:W3CDTF">2021-03-31T16:20:44Z</dcterms:created>
  <dcterms:modified xsi:type="dcterms:W3CDTF">2021-04-08T08:20:17Z</dcterms:modified>
</cp:coreProperties>
</file>