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28"/>
  </p:notesMasterIdLst>
  <p:sldIdLst>
    <p:sldId id="256" r:id="rId3"/>
    <p:sldId id="269" r:id="rId4"/>
    <p:sldId id="278" r:id="rId5"/>
    <p:sldId id="279" r:id="rId6"/>
    <p:sldId id="286" r:id="rId7"/>
    <p:sldId id="285" r:id="rId8"/>
    <p:sldId id="284" r:id="rId9"/>
    <p:sldId id="283" r:id="rId10"/>
    <p:sldId id="282" r:id="rId11"/>
    <p:sldId id="281" r:id="rId12"/>
    <p:sldId id="280" r:id="rId13"/>
    <p:sldId id="293" r:id="rId14"/>
    <p:sldId id="294" r:id="rId15"/>
    <p:sldId id="296" r:id="rId16"/>
    <p:sldId id="297" r:id="rId17"/>
    <p:sldId id="258" r:id="rId18"/>
    <p:sldId id="298" r:id="rId19"/>
    <p:sldId id="259" r:id="rId20"/>
    <p:sldId id="260" r:id="rId21"/>
    <p:sldId id="261" r:id="rId22"/>
    <p:sldId id="262" r:id="rId23"/>
    <p:sldId id="263" r:id="rId24"/>
    <p:sldId id="264" r:id="rId25"/>
    <p:sldId id="265" r:id="rId26"/>
    <p:sldId id="266" r:id="rId2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14" d="100"/>
          <a:sy n="114" d="100"/>
        </p:scale>
        <p:origin x="-1470" y="-3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B97B31-279F-4F20-8845-F902A5487EFE}" type="datetimeFigureOut">
              <a:rPr lang="ru-RU" smtClean="0"/>
              <a:pPr/>
              <a:t>27.01.2021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2E58B84-E03A-42BC-B80E-6DFE05DA8DD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83201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339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1434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11FE2734-177F-42F6-82A7-B14BDADFB984}" type="slidenum">
              <a:rPr lang="ru-RU">
                <a:solidFill>
                  <a:prstClr val="black"/>
                </a:solidFill>
              </a:rPr>
              <a:pPr eaLnBrk="1" hangingPunct="1"/>
              <a:t>2</a:t>
            </a:fld>
            <a:endParaRPr lang="ru-RU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339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1434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11FE2734-177F-42F6-82A7-B14BDADFB984}" type="slidenum">
              <a:rPr lang="ru-RU">
                <a:solidFill>
                  <a:prstClr val="black"/>
                </a:solidFill>
              </a:rPr>
              <a:pPr eaLnBrk="1" hangingPunct="1"/>
              <a:t>11</a:t>
            </a:fld>
            <a:endParaRPr lang="ru-RU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339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1434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11FE2734-177F-42F6-82A7-B14BDADFB984}" type="slidenum">
              <a:rPr lang="ru-RU">
                <a:solidFill>
                  <a:prstClr val="black"/>
                </a:solidFill>
              </a:rPr>
              <a:pPr eaLnBrk="1" hangingPunct="1"/>
              <a:t>12</a:t>
            </a:fld>
            <a:endParaRPr lang="ru-RU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339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1434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11FE2734-177F-42F6-82A7-B14BDADFB984}" type="slidenum">
              <a:rPr lang="ru-RU">
                <a:solidFill>
                  <a:prstClr val="black"/>
                </a:solidFill>
              </a:rPr>
              <a:pPr eaLnBrk="1" hangingPunct="1"/>
              <a:t>13</a:t>
            </a:fld>
            <a:endParaRPr lang="ru-RU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339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1434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11FE2734-177F-42F6-82A7-B14BDADFB984}" type="slidenum">
              <a:rPr lang="ru-RU">
                <a:solidFill>
                  <a:prstClr val="black"/>
                </a:solidFill>
              </a:rPr>
              <a:pPr eaLnBrk="1" hangingPunct="1"/>
              <a:t>14</a:t>
            </a:fld>
            <a:endParaRPr lang="ru-RU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339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1434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11FE2734-177F-42F6-82A7-B14BDADFB984}" type="slidenum">
              <a:rPr lang="ru-RU">
                <a:solidFill>
                  <a:prstClr val="black"/>
                </a:solidFill>
              </a:rPr>
              <a:pPr eaLnBrk="1" hangingPunct="1"/>
              <a:t>15</a:t>
            </a:fld>
            <a:endParaRPr lang="ru-RU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363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1536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0297F73C-A114-4714-A3F9-BE8F44B43864}" type="slidenum">
              <a:rPr lang="ru-RU">
                <a:solidFill>
                  <a:prstClr val="black"/>
                </a:solidFill>
              </a:rPr>
              <a:pPr eaLnBrk="1" hangingPunct="1"/>
              <a:t>16</a:t>
            </a:fld>
            <a:endParaRPr lang="ru-RU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3555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2355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C5F825BC-EE6D-40B9-9999-153E4FE1C5C4}" type="slidenum">
              <a:rPr lang="ru-RU">
                <a:solidFill>
                  <a:prstClr val="black"/>
                </a:solidFill>
              </a:rPr>
              <a:pPr eaLnBrk="1" hangingPunct="1"/>
              <a:t>17</a:t>
            </a:fld>
            <a:endParaRPr lang="ru-RU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6387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1638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0A40EA53-52ED-497C-8F7E-29CFF089F717}" type="slidenum">
              <a:rPr lang="ru-RU">
                <a:solidFill>
                  <a:prstClr val="black"/>
                </a:solidFill>
              </a:rPr>
              <a:pPr eaLnBrk="1" hangingPunct="1"/>
              <a:t>18</a:t>
            </a:fld>
            <a:endParaRPr lang="ru-RU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7411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1741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A1CBDCB0-2A7A-4B6F-820F-0DBF027ABAE5}" type="slidenum">
              <a:rPr lang="ru-RU">
                <a:solidFill>
                  <a:prstClr val="black"/>
                </a:solidFill>
              </a:rPr>
              <a:pPr eaLnBrk="1" hangingPunct="1"/>
              <a:t>19</a:t>
            </a:fld>
            <a:endParaRPr lang="ru-RU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8435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1843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BA518293-FDEE-437E-8263-29BE3FE5B2FE}" type="slidenum">
              <a:rPr lang="ru-RU">
                <a:solidFill>
                  <a:prstClr val="black"/>
                </a:solidFill>
              </a:rPr>
              <a:pPr eaLnBrk="1" hangingPunct="1"/>
              <a:t>20</a:t>
            </a:fld>
            <a:endParaRPr lang="ru-RU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339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1434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11FE2734-177F-42F6-82A7-B14BDADFB984}" type="slidenum">
              <a:rPr lang="ru-RU">
                <a:solidFill>
                  <a:prstClr val="black"/>
                </a:solidFill>
              </a:rPr>
              <a:pPr eaLnBrk="1" hangingPunct="1"/>
              <a:t>3</a:t>
            </a:fld>
            <a:endParaRPr lang="ru-RU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9459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1946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3E6985CB-F9DB-40B0-8AE7-A78B7CBC5786}" type="slidenum">
              <a:rPr lang="ru-RU">
                <a:solidFill>
                  <a:prstClr val="black"/>
                </a:solidFill>
              </a:rPr>
              <a:pPr eaLnBrk="1" hangingPunct="1"/>
              <a:t>21</a:t>
            </a:fld>
            <a:endParaRPr lang="ru-RU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483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2048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DB7A3084-BC1C-456B-8718-10F11089FC4E}" type="slidenum">
              <a:rPr lang="ru-RU">
                <a:solidFill>
                  <a:prstClr val="black"/>
                </a:solidFill>
              </a:rPr>
              <a:pPr eaLnBrk="1" hangingPunct="1"/>
              <a:t>22</a:t>
            </a:fld>
            <a:endParaRPr lang="ru-RU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1507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2150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FFD10B19-1EEB-42F2-9101-1A0D17EDDC36}" type="slidenum">
              <a:rPr lang="ru-RU">
                <a:solidFill>
                  <a:prstClr val="black"/>
                </a:solidFill>
              </a:rPr>
              <a:pPr eaLnBrk="1" hangingPunct="1"/>
              <a:t>23</a:t>
            </a:fld>
            <a:endParaRPr lang="ru-RU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2531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2253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9CDC81F6-E4D4-47CD-A296-FEF616A14B02}" type="slidenum">
              <a:rPr lang="ru-RU">
                <a:solidFill>
                  <a:prstClr val="black"/>
                </a:solidFill>
              </a:rPr>
              <a:pPr eaLnBrk="1" hangingPunct="1"/>
              <a:t>24</a:t>
            </a:fld>
            <a:endParaRPr lang="ru-RU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3555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2355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C5F825BC-EE6D-40B9-9999-153E4FE1C5C4}" type="slidenum">
              <a:rPr lang="ru-RU">
                <a:solidFill>
                  <a:prstClr val="black"/>
                </a:solidFill>
              </a:rPr>
              <a:pPr eaLnBrk="1" hangingPunct="1"/>
              <a:t>25</a:t>
            </a:fld>
            <a:endParaRPr lang="ru-RU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339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1434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11FE2734-177F-42F6-82A7-B14BDADFB984}" type="slidenum">
              <a:rPr lang="ru-RU">
                <a:solidFill>
                  <a:prstClr val="black"/>
                </a:solidFill>
              </a:rPr>
              <a:pPr eaLnBrk="1" hangingPunct="1"/>
              <a:t>4</a:t>
            </a:fld>
            <a:endParaRPr lang="ru-RU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339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1434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11FE2734-177F-42F6-82A7-B14BDADFB984}" type="slidenum">
              <a:rPr lang="ru-RU">
                <a:solidFill>
                  <a:prstClr val="black"/>
                </a:solidFill>
              </a:rPr>
              <a:pPr eaLnBrk="1" hangingPunct="1"/>
              <a:t>5</a:t>
            </a:fld>
            <a:endParaRPr lang="ru-RU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339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1434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11FE2734-177F-42F6-82A7-B14BDADFB984}" type="slidenum">
              <a:rPr lang="ru-RU">
                <a:solidFill>
                  <a:prstClr val="black"/>
                </a:solidFill>
              </a:rPr>
              <a:pPr eaLnBrk="1" hangingPunct="1"/>
              <a:t>6</a:t>
            </a:fld>
            <a:endParaRPr lang="ru-RU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339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1434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11FE2734-177F-42F6-82A7-B14BDADFB984}" type="slidenum">
              <a:rPr lang="ru-RU">
                <a:solidFill>
                  <a:prstClr val="black"/>
                </a:solidFill>
              </a:rPr>
              <a:pPr eaLnBrk="1" hangingPunct="1"/>
              <a:t>7</a:t>
            </a:fld>
            <a:endParaRPr lang="ru-RU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339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1434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11FE2734-177F-42F6-82A7-B14BDADFB984}" type="slidenum">
              <a:rPr lang="ru-RU">
                <a:solidFill>
                  <a:prstClr val="black"/>
                </a:solidFill>
              </a:rPr>
              <a:pPr eaLnBrk="1" hangingPunct="1"/>
              <a:t>8</a:t>
            </a:fld>
            <a:endParaRPr lang="ru-RU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339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1434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11FE2734-177F-42F6-82A7-B14BDADFB984}" type="slidenum">
              <a:rPr lang="ru-RU">
                <a:solidFill>
                  <a:prstClr val="black"/>
                </a:solidFill>
              </a:rPr>
              <a:pPr eaLnBrk="1" hangingPunct="1"/>
              <a:t>9</a:t>
            </a:fld>
            <a:endParaRPr lang="ru-RU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339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1434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11FE2734-177F-42F6-82A7-B14BDADFB984}" type="slidenum">
              <a:rPr lang="ru-RU">
                <a:solidFill>
                  <a:prstClr val="black"/>
                </a:solidFill>
              </a:rPr>
              <a:pPr eaLnBrk="1" hangingPunct="1"/>
              <a:t>10</a:t>
            </a:fld>
            <a:endParaRPr lang="ru-RU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0C3B7-C8DF-4CEB-BC85-D3D8A5AED52B}" type="datetimeFigureOut">
              <a:rPr lang="ru-RU" smtClean="0"/>
              <a:pPr/>
              <a:t>27.01.2021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BF1AB-84D2-4F03-80B9-6A4B6435DE5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70640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0C3B7-C8DF-4CEB-BC85-D3D8A5AED52B}" type="datetimeFigureOut">
              <a:rPr lang="ru-RU" smtClean="0"/>
              <a:pPr/>
              <a:t>27.01.2021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BF1AB-84D2-4F03-80B9-6A4B6435DE5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31957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0C3B7-C8DF-4CEB-BC85-D3D8A5AED52B}" type="datetimeFigureOut">
              <a:rPr lang="ru-RU" smtClean="0"/>
              <a:pPr/>
              <a:t>27.01.2021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BF1AB-84D2-4F03-80B9-6A4B6435DE5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235180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E97D8B-A4CA-465F-9053-42E42AC5E8A4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702180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BDB3C2-6117-48BB-9898-6B496D6A900E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1233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A83B4E-9839-4B62-AE9A-8107B0F2EF93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728227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1101C4-9368-4BE9-979D-7C359A5459A9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339200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4E7579-ED50-4B4B-BD41-0A6E82E9153F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772097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67208D-C243-41F3-9223-04B7D7E6CAAE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186602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FF070A-D3D6-4932-A8A8-D2FFF5464618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207220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EDFE84-036A-47E7-BBD5-1B2A440A7D81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75388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0C3B7-C8DF-4CEB-BC85-D3D8A5AED52B}" type="datetimeFigureOut">
              <a:rPr lang="ru-RU" smtClean="0"/>
              <a:pPr/>
              <a:t>27.01.2021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BF1AB-84D2-4F03-80B9-6A4B6435DE5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898465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0B73EB-79AD-4AF3-AD08-927BDF65DBC1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400065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9967CA-FDB1-4D29-9455-9173B9588145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667589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431A9F-E0A4-42F2-9EE1-E1C404523ACD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29557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0C3B7-C8DF-4CEB-BC85-D3D8A5AED52B}" type="datetimeFigureOut">
              <a:rPr lang="ru-RU" smtClean="0"/>
              <a:pPr/>
              <a:t>27.01.2021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BF1AB-84D2-4F03-80B9-6A4B6435DE5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81438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0C3B7-C8DF-4CEB-BC85-D3D8A5AED52B}" type="datetimeFigureOut">
              <a:rPr lang="ru-RU" smtClean="0"/>
              <a:pPr/>
              <a:t>27.01.2021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BF1AB-84D2-4F03-80B9-6A4B6435DE5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68169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0C3B7-C8DF-4CEB-BC85-D3D8A5AED52B}" type="datetimeFigureOut">
              <a:rPr lang="ru-RU" smtClean="0"/>
              <a:pPr/>
              <a:t>27.01.2021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BF1AB-84D2-4F03-80B9-6A4B6435DE5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49824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0C3B7-C8DF-4CEB-BC85-D3D8A5AED52B}" type="datetimeFigureOut">
              <a:rPr lang="ru-RU" smtClean="0"/>
              <a:pPr/>
              <a:t>27.01.2021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BF1AB-84D2-4F03-80B9-6A4B6435DE5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57553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0C3B7-C8DF-4CEB-BC85-D3D8A5AED52B}" type="datetimeFigureOut">
              <a:rPr lang="ru-RU" smtClean="0"/>
              <a:pPr/>
              <a:t>27.01.2021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BF1AB-84D2-4F03-80B9-6A4B6435DE5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92240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0C3B7-C8DF-4CEB-BC85-D3D8A5AED52B}" type="datetimeFigureOut">
              <a:rPr lang="ru-RU" smtClean="0"/>
              <a:pPr/>
              <a:t>27.01.2021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BF1AB-84D2-4F03-80B9-6A4B6435DE5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20408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0C3B7-C8DF-4CEB-BC85-D3D8A5AED52B}" type="datetimeFigureOut">
              <a:rPr lang="ru-RU" smtClean="0"/>
              <a:pPr/>
              <a:t>27.01.2021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BF1AB-84D2-4F03-80B9-6A4B6435DE5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99142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20C3B7-C8DF-4CEB-BC85-D3D8A5AED52B}" type="datetimeFigureOut">
              <a:rPr lang="ru-RU" smtClean="0"/>
              <a:pPr/>
              <a:t>27.01.2021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7BF1AB-84D2-4F03-80B9-6A4B6435DE5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44390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9AF13F7-018A-4AD5-A700-94A001E2065F}" type="slidenum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87288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3.jpeg"/><Relationship Id="rId4" Type="http://schemas.openxmlformats.org/officeDocument/2006/relationships/image" Target="../media/image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3.jpeg"/><Relationship Id="rId4" Type="http://schemas.openxmlformats.org/officeDocument/2006/relationships/image" Target="../media/image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3.jpeg"/><Relationship Id="rId4" Type="http://schemas.openxmlformats.org/officeDocument/2006/relationships/image" Target="../media/image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3.jpeg"/><Relationship Id="rId4" Type="http://schemas.openxmlformats.org/officeDocument/2006/relationships/image" Target="../media/image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3.jpeg"/><Relationship Id="rId4" Type="http://schemas.openxmlformats.org/officeDocument/2006/relationships/image" Target="../media/image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3.jpeg"/><Relationship Id="rId4" Type="http://schemas.openxmlformats.org/officeDocument/2006/relationships/image" Target="../media/image5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7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gif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3.jpe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3.jpe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3.jpeg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3.jpeg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3.jpeg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3.jpeg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3.jpeg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D6B19C"/>
            </a:gs>
            <a:gs pos="47000">
              <a:srgbClr val="D49E6C"/>
            </a:gs>
            <a:gs pos="86000">
              <a:schemeClr val="accent2">
                <a:lumMod val="60000"/>
                <a:lumOff val="40000"/>
              </a:schemeClr>
            </a:gs>
            <a:gs pos="100000">
              <a:srgbClr val="663012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1772816"/>
            <a:ext cx="7772400" cy="3024336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8800" b="1" dirty="0" smtClean="0">
                <a:ln w="18000">
                  <a:solidFill>
                    <a:srgbClr val="FF0000"/>
                  </a:solidFill>
                  <a:prstDash val="solid"/>
                  <a:miter lim="800000"/>
                </a:ln>
                <a:solidFill>
                  <a:srgbClr val="FFC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ИЗО</a:t>
            </a:r>
            <a:br>
              <a:rPr lang="ru-RU" sz="8800" b="1" dirty="0" smtClean="0">
                <a:ln w="18000">
                  <a:solidFill>
                    <a:srgbClr val="FF0000"/>
                  </a:solidFill>
                  <a:prstDash val="solid"/>
                  <a:miter lim="800000"/>
                </a:ln>
                <a:solidFill>
                  <a:srgbClr val="FFC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8800" b="1" dirty="0" smtClean="0">
                <a:ln w="18000">
                  <a:solidFill>
                    <a:srgbClr val="FF0000"/>
                  </a:solidFill>
                  <a:prstDash val="solid"/>
                  <a:miter lim="800000"/>
                </a:ln>
                <a:solidFill>
                  <a:srgbClr val="FFC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4 класс</a:t>
            </a:r>
            <a:endParaRPr lang="ru-RU" sz="8800" b="1" dirty="0">
              <a:ln w="18000">
                <a:solidFill>
                  <a:srgbClr val="FF0000"/>
                </a:solidFill>
                <a:prstDash val="solid"/>
                <a:miter lim="800000"/>
              </a:ln>
              <a:solidFill>
                <a:srgbClr val="FFC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01749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2318810" y="188640"/>
            <a:ext cx="6501662" cy="1752600"/>
          </a:xfrm>
          <a:solidFill>
            <a:srgbClr val="FFC000"/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ru-RU" sz="7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Это интересно</a:t>
            </a:r>
            <a:endParaRPr lang="ru-RU" sz="7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810" y="0"/>
            <a:ext cx="2286000" cy="2286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971600" y="2228671"/>
            <a:ext cx="7992888" cy="1754326"/>
          </a:xfrm>
          <a:prstGeom prst="rect">
            <a:avLst/>
          </a:prstGeom>
          <a:blipFill>
            <a:blip r:embed="rId5" cstate="print"/>
            <a:tile tx="0" ty="0" sx="100000" sy="100000" flip="none" algn="tl"/>
          </a:blipFill>
        </p:spPr>
        <p:txBody>
          <a:bodyPr wrap="square">
            <a:sp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Они также получают влагу из зеленых растений, что позволяет обходится без питья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547664" y="4437112"/>
            <a:ext cx="6565068" cy="1754326"/>
          </a:xfrm>
          <a:prstGeom prst="rect">
            <a:avLst/>
          </a:prstGeom>
          <a:blipFill>
            <a:blip r:embed="rId5" cstate="print"/>
            <a:tile tx="0" ty="0" sx="100000" sy="100000" flip="none" algn="tl"/>
          </a:blipFill>
        </p:spPr>
        <p:txBody>
          <a:bodyPr wrap="square">
            <a:sp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Их мех отражает солнечный свет и защищает тело от высокой температуры пустыни.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64307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2318810" y="188640"/>
            <a:ext cx="6501662" cy="1752600"/>
          </a:xfrm>
          <a:solidFill>
            <a:srgbClr val="FFC000"/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ru-RU" sz="7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Это интересно</a:t>
            </a:r>
            <a:endParaRPr lang="ru-RU" sz="7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810" y="0"/>
            <a:ext cx="2286000" cy="2286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971600" y="2228671"/>
            <a:ext cx="7992888" cy="3970318"/>
          </a:xfrm>
          <a:prstGeom prst="rect">
            <a:avLst/>
          </a:prstGeom>
          <a:blipFill>
            <a:blip r:embed="rId5" cstate="print"/>
            <a:tile tx="0" ty="0" sx="100000" sy="100000" flip="none" algn="tl"/>
          </a:blipFill>
        </p:spPr>
        <p:txBody>
          <a:bodyPr wrap="square">
            <a:sp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Одна из оборонительных способностей верблюда — плевание. По сути, они подтягивают из желудка и выплевывают грязную дурно пахнущую субстанцию, когда их провоцируют. Те, кто испытал это на себе, никогда уже такого не забудут.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64307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2318810" y="188640"/>
            <a:ext cx="6501662" cy="1752600"/>
          </a:xfrm>
          <a:solidFill>
            <a:srgbClr val="FFC000"/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ru-RU" sz="7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Это интересно</a:t>
            </a:r>
            <a:endParaRPr lang="ru-RU" sz="7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810" y="0"/>
            <a:ext cx="2286000" cy="2286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971600" y="2228671"/>
            <a:ext cx="7992888" cy="1200329"/>
          </a:xfrm>
          <a:prstGeom prst="rect">
            <a:avLst/>
          </a:prstGeom>
          <a:blipFill>
            <a:blip r:embed="rId5" cstate="print"/>
            <a:tile tx="0" ty="0" sx="100000" sy="100000" flip="none" algn="tl"/>
          </a:blipFill>
        </p:spPr>
        <p:txBody>
          <a:bodyPr wrap="square">
            <a:spAutoFit/>
          </a:bodyPr>
          <a:lstStyle/>
          <a:p>
            <a:r>
              <a:rPr lang="ru-RU" sz="3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«Счастье шествует нога в ногу с верблюдом», — говорят туареги.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907704" y="3645024"/>
            <a:ext cx="7056784" cy="1754326"/>
          </a:xfrm>
          <a:prstGeom prst="rect">
            <a:avLst/>
          </a:prstGeom>
          <a:blipFill>
            <a:blip r:embed="rId5" cstate="print"/>
            <a:tile tx="0" ty="0" sx="100000" sy="100000" flip="none" algn="tl"/>
          </a:blipFill>
        </p:spPr>
        <p:txBody>
          <a:bodyPr wrap="square">
            <a:spAutoFit/>
          </a:bodyPr>
          <a:lstStyle/>
          <a:p>
            <a:r>
              <a:rPr lang="ru-RU" sz="3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Арабы едят верблюжье мясо, которое мало чем отличается от говядины.</a:t>
            </a:r>
          </a:p>
        </p:txBody>
      </p:sp>
    </p:spTree>
    <p:extLst>
      <p:ext uri="{BB962C8B-B14F-4D97-AF65-F5344CB8AC3E}">
        <p14:creationId xmlns:p14="http://schemas.microsoft.com/office/powerpoint/2010/main" val="16588495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2318810" y="188640"/>
            <a:ext cx="6501662" cy="1752600"/>
          </a:xfrm>
          <a:solidFill>
            <a:srgbClr val="FFC000"/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ru-RU" sz="7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Это интересно</a:t>
            </a:r>
            <a:endParaRPr lang="ru-RU" sz="7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810" y="0"/>
            <a:ext cx="2286000" cy="2286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259632" y="2228671"/>
            <a:ext cx="7704856" cy="3416320"/>
          </a:xfrm>
          <a:prstGeom prst="rect">
            <a:avLst/>
          </a:prstGeom>
          <a:blipFill>
            <a:blip r:embed="rId5" cstate="print"/>
            <a:tile tx="0" ty="0" sx="100000" sy="100000" flip="none" algn="tl"/>
          </a:blipFill>
        </p:spPr>
        <p:txBody>
          <a:bodyPr wrap="square">
            <a:spAutoFit/>
          </a:bodyPr>
          <a:lstStyle/>
          <a:p>
            <a:r>
              <a:rPr lang="ru-RU" sz="3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На гербе Челябинска изображен серебристый двугорбый верблюд. </a:t>
            </a:r>
            <a:r>
              <a:rPr lang="ru-RU" sz="3600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Геральдисты</a:t>
            </a:r>
            <a:r>
              <a:rPr lang="ru-RU" sz="3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считают, что верблюд олицетворяет выносливость, благородство, мудрость, верность и терпение.</a:t>
            </a:r>
          </a:p>
        </p:txBody>
      </p:sp>
    </p:spTree>
    <p:extLst>
      <p:ext uri="{BB962C8B-B14F-4D97-AF65-F5344CB8AC3E}">
        <p14:creationId xmlns:p14="http://schemas.microsoft.com/office/powerpoint/2010/main" val="16588495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2318810" y="188640"/>
            <a:ext cx="6501662" cy="1752600"/>
          </a:xfrm>
          <a:solidFill>
            <a:srgbClr val="FFC000"/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ru-RU" sz="7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Это интересно</a:t>
            </a:r>
            <a:endParaRPr lang="ru-RU" sz="7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810" y="0"/>
            <a:ext cx="2286000" cy="2286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403648" y="2228671"/>
            <a:ext cx="7560840" cy="3970318"/>
          </a:xfrm>
          <a:prstGeom prst="rect">
            <a:avLst/>
          </a:prstGeom>
          <a:blipFill>
            <a:blip r:embed="rId5" cstate="print"/>
            <a:tile tx="0" ty="0" sx="100000" sy="100000" flip="none" algn="tl"/>
          </a:blipFill>
        </p:spPr>
        <p:txBody>
          <a:bodyPr wrap="square">
            <a:spAutoFit/>
          </a:bodyPr>
          <a:lstStyle/>
          <a:p>
            <a:r>
              <a:rPr lang="ru-RU" sz="3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Верблюд в христианстве символизирует умеренность, достоинство, королевскую кровь, послушание, жизненную силу и ассоциируется с Магами и Иоанном Крестителем, который носил пояс из верблюжьей шкуры.</a:t>
            </a:r>
          </a:p>
        </p:txBody>
      </p:sp>
    </p:spTree>
    <p:extLst>
      <p:ext uri="{BB962C8B-B14F-4D97-AF65-F5344CB8AC3E}">
        <p14:creationId xmlns:p14="http://schemas.microsoft.com/office/powerpoint/2010/main" val="19367106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2318810" y="188640"/>
            <a:ext cx="6501662" cy="1752600"/>
          </a:xfrm>
          <a:solidFill>
            <a:srgbClr val="FFC000"/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ru-RU" sz="7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Это интересно</a:t>
            </a:r>
            <a:endParaRPr lang="ru-RU" sz="7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810" y="0"/>
            <a:ext cx="2286000" cy="2286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971600" y="2228671"/>
            <a:ext cx="7992888" cy="1754326"/>
          </a:xfrm>
          <a:prstGeom prst="rect">
            <a:avLst/>
          </a:prstGeom>
          <a:blipFill>
            <a:blip r:embed="rId5" cstate="print"/>
            <a:tile tx="0" ty="0" sx="100000" sy="100000" flip="none" algn="tl"/>
          </a:blipFill>
        </p:spPr>
        <p:txBody>
          <a:bodyPr wrap="square">
            <a:spAutoFit/>
          </a:bodyPr>
          <a:lstStyle/>
          <a:p>
            <a:r>
              <a:rPr lang="ru-RU" sz="3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Верблюд, преклоняя колени для принятия ноши, олицетворяет смирение и покорность.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475656" y="4509120"/>
            <a:ext cx="7157816" cy="1200329"/>
          </a:xfrm>
          <a:prstGeom prst="rect">
            <a:avLst/>
          </a:prstGeom>
          <a:blipFill>
            <a:blip r:embed="rId5" cstate="print"/>
            <a:tile tx="0" ty="0" sx="100000" sy="100000" flip="none" algn="tl"/>
          </a:blipFill>
        </p:spPr>
        <p:txBody>
          <a:bodyPr wrap="square">
            <a:spAutoFit/>
          </a:bodyPr>
          <a:lstStyle/>
          <a:p>
            <a:r>
              <a:rPr lang="ru-RU" sz="36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У иранцев верблюд ассоциируется с драконом.</a:t>
            </a:r>
          </a:p>
        </p:txBody>
      </p:sp>
    </p:spTree>
    <p:extLst>
      <p:ext uri="{BB962C8B-B14F-4D97-AF65-F5344CB8AC3E}">
        <p14:creationId xmlns:p14="http://schemas.microsoft.com/office/powerpoint/2010/main" val="19367106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smtClean="0">
                <a:solidFill>
                  <a:srgbClr val="FF0066"/>
                </a:solidFill>
              </a:rPr>
              <a:t>Оборудование урока:</a:t>
            </a:r>
          </a:p>
        </p:txBody>
      </p:sp>
      <p:pic>
        <p:nvPicPr>
          <p:cNvPr id="3075" name="Picture 5" descr="PICT053"/>
          <p:cNvPicPr>
            <a:picLocks noChangeAspect="1" noChangeArrowheads="1" noCrop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2600" y="1828800"/>
            <a:ext cx="2581275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6" descr="2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412875"/>
            <a:ext cx="4495800" cy="5140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47732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11267" name="Picture 5" descr="i-208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0"/>
            <a:ext cx="88392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86922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ja-JP" sz="2400" dirty="0" smtClean="0"/>
              <a:t>  </a:t>
            </a:r>
            <a:r>
              <a:rPr lang="en-US" altLang="ja-JP" sz="2400" dirty="0" smtClean="0">
                <a:ea typeface="ＭＳ Ｐゴシック" charset="-128"/>
              </a:rPr>
              <a:t/>
            </a:r>
            <a:br>
              <a:rPr lang="en-US" altLang="ja-JP" sz="2400" dirty="0" smtClean="0">
                <a:ea typeface="ＭＳ Ｐゴシック" charset="-128"/>
              </a:rPr>
            </a:br>
            <a:r>
              <a:rPr lang="ru-RU" altLang="ja-JP" sz="2400" dirty="0" smtClean="0">
                <a:solidFill>
                  <a:srgbClr val="FF0066"/>
                </a:solidFill>
              </a:rPr>
              <a:t/>
            </a:r>
            <a:br>
              <a:rPr lang="ru-RU" altLang="ja-JP" sz="2400" dirty="0" smtClean="0">
                <a:solidFill>
                  <a:srgbClr val="FF0066"/>
                </a:solidFill>
              </a:rPr>
            </a:br>
            <a:r>
              <a:rPr lang="ru-RU" altLang="ja-JP" sz="3600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Нарисуем чайничек..</a:t>
            </a:r>
            <a:br>
              <a:rPr lang="ru-RU" altLang="ja-JP" sz="3600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ja-JP" sz="2400" dirty="0" smtClean="0">
                <a:solidFill>
                  <a:srgbClr val="FF0066"/>
                </a:solidFill>
              </a:rPr>
              <a:t/>
            </a:r>
            <a:br>
              <a:rPr lang="ru-RU" altLang="ja-JP" sz="2400" dirty="0" smtClean="0">
                <a:solidFill>
                  <a:srgbClr val="FF0066"/>
                </a:solidFill>
              </a:rPr>
            </a:br>
            <a:endParaRPr lang="ru-RU" sz="2400" dirty="0" smtClean="0">
              <a:solidFill>
                <a:srgbClr val="FF0066"/>
              </a:solidFill>
            </a:endParaRPr>
          </a:p>
        </p:txBody>
      </p:sp>
      <p:pic>
        <p:nvPicPr>
          <p:cNvPr id="4099" name="Picture 5" descr="i-214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838200" y="1371600"/>
            <a:ext cx="8077200" cy="5486400"/>
          </a:xfrm>
          <a:noFill/>
        </p:spPr>
      </p:pic>
    </p:spTree>
    <p:extLst>
      <p:ext uri="{BB962C8B-B14F-4D97-AF65-F5344CB8AC3E}">
        <p14:creationId xmlns:p14="http://schemas.microsoft.com/office/powerpoint/2010/main" val="1397120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25487"/>
          </a:xfrm>
        </p:spPr>
        <p:txBody>
          <a:bodyPr/>
          <a:lstStyle/>
          <a:p>
            <a:r>
              <a:rPr lang="en-US" altLang="ja-JP" sz="2400" dirty="0" smtClean="0">
                <a:ea typeface="ＭＳ Ｐゴシック" charset="-128"/>
              </a:rPr>
              <a:t/>
            </a:r>
            <a:br>
              <a:rPr lang="en-US" altLang="ja-JP" sz="2400" dirty="0" smtClean="0">
                <a:ea typeface="ＭＳ Ｐゴシック" charset="-128"/>
              </a:rPr>
            </a:br>
            <a:r>
              <a:rPr lang="ru-RU" altLang="ja-JP" sz="3600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Подрисуем ему палочки внизу</a:t>
            </a:r>
            <a:r>
              <a:rPr lang="ru-RU" altLang="ja-JP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altLang="ja-JP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altLang="ja-JP" sz="2400" dirty="0" smtClean="0"/>
              <a:t/>
            </a:r>
            <a:br>
              <a:rPr lang="ru-RU" altLang="ja-JP" sz="2400" dirty="0" smtClean="0"/>
            </a:br>
            <a:endParaRPr lang="ru-RU" sz="2400" dirty="0" smtClean="0"/>
          </a:p>
        </p:txBody>
      </p:sp>
      <p:pic>
        <p:nvPicPr>
          <p:cNvPr id="5123" name="Picture 5" descr="i-21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950" t="18269" r="18822" b="13222"/>
          <a:stretch>
            <a:fillRect/>
          </a:stretch>
        </p:blipFill>
        <p:spPr bwMode="auto">
          <a:xfrm>
            <a:off x="2000250" y="1241425"/>
            <a:ext cx="5715000" cy="561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80895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857351" y="6010786"/>
            <a:ext cx="427520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– корабль пустыни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67544" y="188638"/>
            <a:ext cx="8468152" cy="1323439"/>
          </a:xfrm>
          <a:prstGeom prst="rect">
            <a:avLst/>
          </a:prstGeom>
          <a:blipFill>
            <a:blip r:embed="rId4" cstate="print"/>
            <a:tile tx="0" ty="0" sx="100000" sy="100000" flip="none" algn="tl"/>
          </a:blip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Отгадайте загадку:</a:t>
            </a:r>
            <a:endParaRPr lang="ru-RU" sz="8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79512" y="1628800"/>
            <a:ext cx="889248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Делает запас воды</a:t>
            </a:r>
          </a:p>
          <a:p>
            <a:pPr algn="ctr"/>
            <a:r>
              <a:rPr lang="ru-RU" sz="5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Он всегда в свои горбы.</a:t>
            </a:r>
          </a:p>
          <a:p>
            <a:pPr algn="ctr"/>
            <a:r>
              <a:rPr lang="ru-RU" sz="5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Он не лентяй, он любит труд</a:t>
            </a:r>
          </a:p>
          <a:p>
            <a:pPr algn="ctr"/>
            <a:r>
              <a:rPr lang="ru-RU" sz="5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Потому, что он...</a:t>
            </a:r>
          </a:p>
          <a:p>
            <a:endParaRPr lang="ru-RU" dirty="0" smtClean="0"/>
          </a:p>
        </p:txBody>
      </p:sp>
      <p:sp>
        <p:nvSpPr>
          <p:cNvPr id="6" name="Прямоугольник 5"/>
          <p:cNvSpPr/>
          <p:nvPr/>
        </p:nvSpPr>
        <p:spPr>
          <a:xfrm>
            <a:off x="1763688" y="5856898"/>
            <a:ext cx="3197670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>Верблюд</a:t>
            </a:r>
            <a:endParaRPr lang="ru-RU" sz="6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44624"/>
            <a:ext cx="8756184" cy="69847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23743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" presetClass="entr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4"/>
          <p:cNvSpPr>
            <a:spLocks noGrp="1" noChangeArrowheads="1"/>
          </p:cNvSpPr>
          <p:nvPr>
            <p:ph type="title"/>
          </p:nvPr>
        </p:nvSpPr>
        <p:spPr>
          <a:xfrm>
            <a:off x="762000" y="274638"/>
            <a:ext cx="8382000" cy="1143000"/>
          </a:xfrm>
        </p:spPr>
        <p:txBody>
          <a:bodyPr/>
          <a:lstStyle/>
          <a:p>
            <a:r>
              <a:rPr lang="en-US" altLang="ja-JP" sz="2400" dirty="0" smtClean="0">
                <a:ea typeface="ＭＳ Ｐゴシック" charset="-128"/>
              </a:rPr>
              <a:t/>
            </a:r>
            <a:br>
              <a:rPr lang="en-US" altLang="ja-JP" sz="2400" dirty="0" smtClean="0">
                <a:ea typeface="ＭＳ Ｐゴシック" charset="-128"/>
              </a:rPr>
            </a:br>
            <a:r>
              <a:rPr lang="ru-RU" altLang="ja-JP" sz="3600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Потом пририсуем голову спереди</a:t>
            </a:r>
            <a:br>
              <a:rPr lang="ru-RU" altLang="ja-JP" sz="3600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ja-JP" sz="2400" dirty="0" smtClean="0"/>
              <a:t/>
            </a:r>
            <a:br>
              <a:rPr lang="ru-RU" altLang="ja-JP" sz="2400" dirty="0" smtClean="0"/>
            </a:br>
            <a:endParaRPr lang="ru-RU" sz="2400" dirty="0" smtClean="0"/>
          </a:p>
        </p:txBody>
      </p:sp>
      <p:pic>
        <p:nvPicPr>
          <p:cNvPr id="6147" name="Picture 5" descr="i-21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914400"/>
            <a:ext cx="6858000" cy="594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68970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686800" cy="1143000"/>
          </a:xfrm>
        </p:spPr>
        <p:txBody>
          <a:bodyPr/>
          <a:lstStyle/>
          <a:p>
            <a:r>
              <a:rPr lang="en-US" altLang="ja-JP" sz="2400" dirty="0" smtClean="0">
                <a:ea typeface="ＭＳ Ｐゴシック" charset="-128"/>
              </a:rPr>
              <a:t/>
            </a:r>
            <a:br>
              <a:rPr lang="en-US" altLang="ja-JP" sz="2400" dirty="0" smtClean="0">
                <a:ea typeface="ＭＳ Ｐゴシック" charset="-128"/>
              </a:rPr>
            </a:br>
            <a:r>
              <a:rPr lang="ru-RU" altLang="ja-JP" sz="2400" dirty="0" smtClean="0"/>
              <a:t> </a:t>
            </a:r>
            <a:r>
              <a:rPr lang="ru-RU" altLang="ja-JP" sz="3600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И превратим его в верблюда</a:t>
            </a:r>
            <a:br>
              <a:rPr lang="ru-RU" altLang="ja-JP" sz="3600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ja-JP" sz="2400" dirty="0" smtClean="0">
                <a:solidFill>
                  <a:srgbClr val="FF0066"/>
                </a:solidFill>
              </a:rPr>
              <a:t/>
            </a:r>
            <a:br>
              <a:rPr lang="ru-RU" altLang="ja-JP" sz="2400" dirty="0" smtClean="0">
                <a:solidFill>
                  <a:srgbClr val="FF0066"/>
                </a:solidFill>
              </a:rPr>
            </a:br>
            <a:endParaRPr lang="ru-RU" sz="2400" dirty="0" smtClean="0">
              <a:solidFill>
                <a:srgbClr val="FF0066"/>
              </a:solidFill>
            </a:endParaRPr>
          </a:p>
        </p:txBody>
      </p:sp>
      <p:pic>
        <p:nvPicPr>
          <p:cNvPr id="7171" name="Picture 5" descr="i-21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914400"/>
            <a:ext cx="7086600" cy="594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39806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sz="2400" dirty="0" smtClean="0">
                <a:ea typeface="ＭＳ Ｐゴシック" charset="-128"/>
              </a:rPr>
              <a:t/>
            </a:r>
            <a:br>
              <a:rPr lang="en-US" altLang="ja-JP" sz="2400" dirty="0" smtClean="0">
                <a:ea typeface="ＭＳ Ｐゴシック" charset="-128"/>
              </a:rPr>
            </a:br>
            <a:r>
              <a:rPr lang="ru-RU" altLang="ja-JP" sz="2400" dirty="0" smtClean="0"/>
              <a:t> </a:t>
            </a:r>
            <a:r>
              <a:rPr lang="ru-RU" altLang="ja-JP" sz="3600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Впереди нарисуем погонщика и ремешки</a:t>
            </a:r>
            <a:r>
              <a:rPr lang="ru-RU" altLang="ja-JP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altLang="ja-JP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altLang="ja-JP" sz="2400" dirty="0" smtClean="0"/>
              <a:t/>
            </a:r>
            <a:br>
              <a:rPr lang="ru-RU" altLang="ja-JP" sz="2400" dirty="0" smtClean="0"/>
            </a:br>
            <a:endParaRPr lang="ru-RU" sz="2400" dirty="0" smtClean="0"/>
          </a:p>
        </p:txBody>
      </p:sp>
      <p:pic>
        <p:nvPicPr>
          <p:cNvPr id="8195" name="Picture 5" descr="i-210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1143000"/>
            <a:ext cx="6477000" cy="5719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76366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214313"/>
            <a:ext cx="8686800" cy="1143000"/>
          </a:xfrm>
        </p:spPr>
        <p:txBody>
          <a:bodyPr/>
          <a:lstStyle/>
          <a:p>
            <a:r>
              <a:rPr lang="ru-RU" altLang="ja-JP" sz="2400" dirty="0" smtClean="0"/>
              <a:t> </a:t>
            </a:r>
            <a:r>
              <a:rPr lang="en-US" altLang="ja-JP" sz="2400" dirty="0" smtClean="0">
                <a:ea typeface="ＭＳ Ｐゴシック" charset="-128"/>
              </a:rPr>
              <a:t/>
            </a:r>
            <a:br>
              <a:rPr lang="en-US" altLang="ja-JP" sz="2400" dirty="0" smtClean="0">
                <a:ea typeface="ＭＳ Ｐゴシック" charset="-128"/>
              </a:rPr>
            </a:br>
            <a:r>
              <a:rPr lang="ru-RU" altLang="ja-JP" sz="3600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Пририсуем жаркое солнце и пирамиды</a:t>
            </a:r>
            <a:br>
              <a:rPr lang="ru-RU" altLang="ja-JP" sz="3600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ja-JP" sz="2400" dirty="0" smtClean="0">
                <a:solidFill>
                  <a:srgbClr val="FF0066"/>
                </a:solidFill>
              </a:rPr>
              <a:t/>
            </a:r>
            <a:br>
              <a:rPr lang="ru-RU" altLang="ja-JP" sz="2400" dirty="0" smtClean="0">
                <a:solidFill>
                  <a:srgbClr val="FF0066"/>
                </a:solidFill>
              </a:rPr>
            </a:br>
            <a:endParaRPr lang="ru-RU" sz="2400" dirty="0" smtClean="0">
              <a:solidFill>
                <a:srgbClr val="FF0066"/>
              </a:solidFill>
            </a:endParaRPr>
          </a:p>
        </p:txBody>
      </p:sp>
      <p:pic>
        <p:nvPicPr>
          <p:cNvPr id="9219" name="Picture 5" descr="i-209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143000"/>
            <a:ext cx="6781800" cy="5719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91366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011237"/>
          </a:xfrm>
        </p:spPr>
        <p:txBody>
          <a:bodyPr/>
          <a:lstStyle/>
          <a:p>
            <a:r>
              <a:rPr lang="ru-RU" altLang="ja-JP" sz="4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Теперь раскрасим! </a:t>
            </a:r>
            <a:endParaRPr lang="ru-RU" sz="48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43" name="Picture 5" descr="44"/>
          <p:cNvPicPr>
            <a:picLocks noChangeAspect="1" noChangeArrowheads="1" noCrop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71750" y="1928813"/>
            <a:ext cx="4038600" cy="3870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59426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11267" name="Picture 5" descr="i-208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0"/>
            <a:ext cx="88392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27951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2318810" y="188640"/>
            <a:ext cx="6501662" cy="1752600"/>
          </a:xfrm>
          <a:solidFill>
            <a:srgbClr val="FFC000"/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ru-RU" sz="7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Это интересно</a:t>
            </a:r>
            <a:endParaRPr lang="ru-RU" sz="7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810" y="0"/>
            <a:ext cx="2286000" cy="2286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971600" y="2228671"/>
            <a:ext cx="7992888" cy="2308324"/>
          </a:xfrm>
          <a:prstGeom prst="rect">
            <a:avLst/>
          </a:prstGeom>
          <a:blipFill>
            <a:blip r:embed="rId5" cstate="print"/>
            <a:tile tx="0" ty="0" sx="100000" sy="100000" flip="none" algn="tl"/>
          </a:blipFill>
        </p:spPr>
        <p:txBody>
          <a:bodyPr wrap="square">
            <a:sp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Начнем с самого начала, с самого слова «верблюд » и его происхождения, а произошло оно от арабского слова «красота».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46176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2318810" y="188640"/>
            <a:ext cx="6501662" cy="1752600"/>
          </a:xfrm>
          <a:solidFill>
            <a:srgbClr val="FFC000"/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ru-RU" sz="7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Это интересно</a:t>
            </a:r>
            <a:endParaRPr lang="ru-RU" sz="7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810" y="0"/>
            <a:ext cx="2286000" cy="2286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151112" y="2286000"/>
            <a:ext cx="7992888" cy="2862322"/>
          </a:xfrm>
          <a:prstGeom prst="rect">
            <a:avLst/>
          </a:prstGeom>
          <a:blipFill>
            <a:blip r:embed="rId5" cstate="print"/>
            <a:tile tx="0" ty="0" sx="100000" sy="100000" flip="none" algn="tl"/>
          </a:blipFill>
        </p:spPr>
        <p:txBody>
          <a:bodyPr wrap="square">
            <a:sp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Вопреки бытующему заблуждению, горб верблюдов не хранит воду. В нем накапливается жир, помогающий понизить высокую температуру всей остальной части тела.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64307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2318810" y="188640"/>
            <a:ext cx="6501662" cy="1752600"/>
          </a:xfrm>
          <a:solidFill>
            <a:srgbClr val="FFC000"/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ru-RU" sz="7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Это интересно</a:t>
            </a:r>
            <a:endParaRPr lang="ru-RU" sz="7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810" y="0"/>
            <a:ext cx="2286000" cy="2286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971600" y="2228671"/>
            <a:ext cx="7992888" cy="1200329"/>
          </a:xfrm>
          <a:prstGeom prst="rect">
            <a:avLst/>
          </a:prstGeom>
          <a:blipFill>
            <a:blip r:embed="rId5" cstate="print"/>
            <a:tile tx="0" ty="0" sx="100000" sy="100000" flip="none" algn="tl"/>
          </a:blipFill>
        </p:spPr>
        <p:txBody>
          <a:bodyPr wrap="square">
            <a:sp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Верблюды могут выпивать до 200 литров воды за раз.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971600" y="3645024"/>
            <a:ext cx="7992888" cy="2862322"/>
          </a:xfrm>
          <a:prstGeom prst="rect">
            <a:avLst/>
          </a:prstGeom>
          <a:blipFill>
            <a:blip r:embed="rId5" cstate="print"/>
            <a:tile tx="0" ty="0" sx="100000" sy="100000" flip="none" algn="tl"/>
          </a:blipFill>
        </p:spPr>
        <p:txBody>
          <a:bodyPr wrap="square">
            <a:sp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Температура тела этих животных колеблется от 34 градусов Цельсия ночью до 41 градуса в течение дня. Они не начинают потеть, пока температура не превышает 41 градус.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643071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2318810" y="188640"/>
            <a:ext cx="6501662" cy="1752600"/>
          </a:xfrm>
          <a:solidFill>
            <a:srgbClr val="FFC000"/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ru-RU" sz="7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Это интересно</a:t>
            </a:r>
            <a:endParaRPr lang="ru-RU" sz="7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810" y="0"/>
            <a:ext cx="2286000" cy="2286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971600" y="2228671"/>
            <a:ext cx="7992888" cy="2308324"/>
          </a:xfrm>
          <a:prstGeom prst="rect">
            <a:avLst/>
          </a:prstGeom>
          <a:blipFill>
            <a:blip r:embed="rId5" cstate="print"/>
            <a:tile tx="0" ty="0" sx="100000" sy="100000" flip="none" algn="tl"/>
          </a:blipFill>
        </p:spPr>
        <p:txBody>
          <a:bodyPr wrap="square">
            <a:sp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Если верблюд лег спать или просто отдохнуть, то заставить его встать практически нереально, пока он сам не захочет этого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907704" y="4797152"/>
            <a:ext cx="7056784" cy="1754326"/>
          </a:xfrm>
          <a:prstGeom prst="rect">
            <a:avLst/>
          </a:prstGeom>
          <a:blipFill>
            <a:blip r:embed="rId5" cstate="print"/>
            <a:tile tx="0" ty="0" sx="100000" sy="100000" flip="none" algn="tl"/>
          </a:blipFill>
        </p:spPr>
        <p:txBody>
          <a:bodyPr wrap="square">
            <a:sp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Губы верблюдов имеют особенную форму, что очень помогает им пастись.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64307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2318810" y="188640"/>
            <a:ext cx="6501662" cy="1752600"/>
          </a:xfrm>
          <a:solidFill>
            <a:srgbClr val="FFC000"/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ru-RU" sz="7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Это интересно</a:t>
            </a:r>
            <a:endParaRPr lang="ru-RU" sz="7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810" y="0"/>
            <a:ext cx="2286000" cy="2286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971600" y="2228671"/>
            <a:ext cx="7992888" cy="1754326"/>
          </a:xfrm>
          <a:prstGeom prst="rect">
            <a:avLst/>
          </a:prstGeom>
          <a:blipFill>
            <a:blip r:embed="rId5" cstate="print"/>
            <a:tile tx="0" ty="0" sx="100000" sy="100000" flip="none" algn="tl"/>
          </a:blipFill>
        </p:spPr>
        <p:txBody>
          <a:bodyPr wrap="square">
            <a:sp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Они могут съесть что-угодно, включая тернистые колючки, не повреждая губы и ротовую полость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64307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2318810" y="188640"/>
            <a:ext cx="6501662" cy="1752600"/>
          </a:xfrm>
          <a:solidFill>
            <a:srgbClr val="FFC000"/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ru-RU" sz="7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Это интересно</a:t>
            </a:r>
            <a:endParaRPr lang="ru-RU" sz="7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810" y="0"/>
            <a:ext cx="2286000" cy="2286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971600" y="2228671"/>
            <a:ext cx="7992888" cy="1754326"/>
          </a:xfrm>
          <a:prstGeom prst="rect">
            <a:avLst/>
          </a:prstGeom>
          <a:blipFill>
            <a:blip r:embed="rId5" cstate="print"/>
            <a:tile tx="0" ty="0" sx="100000" sy="100000" flip="none" algn="tl"/>
          </a:blipFill>
        </p:spPr>
        <p:txBody>
          <a:bodyPr wrap="square">
            <a:sp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Они могут полностью закрыть свои ноздри от ветра и песка когда необходимо.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619671" y="4293096"/>
            <a:ext cx="7368335" cy="1754326"/>
          </a:xfrm>
          <a:prstGeom prst="rect">
            <a:avLst/>
          </a:prstGeom>
          <a:blipFill>
            <a:blip r:embed="rId5" cstate="print"/>
            <a:tile tx="0" ty="0" sx="100000" sy="100000" flip="none" algn="tl"/>
          </a:blipFill>
        </p:spPr>
        <p:txBody>
          <a:bodyPr wrap="square">
            <a:sp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Форма их ноздрей позволяет им сохранять водный пар и возвращать его к телу как жидкость.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64307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2318810" y="188640"/>
            <a:ext cx="6501662" cy="1752600"/>
          </a:xfrm>
          <a:solidFill>
            <a:srgbClr val="FFC000"/>
          </a:soli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ru-RU" sz="7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Это интересно</a:t>
            </a:r>
            <a:endParaRPr lang="ru-RU" sz="7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810" y="0"/>
            <a:ext cx="2286000" cy="2286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547664" y="2660719"/>
            <a:ext cx="7353200" cy="1200329"/>
          </a:xfrm>
          <a:prstGeom prst="rect">
            <a:avLst/>
          </a:prstGeom>
          <a:blipFill>
            <a:blip r:embed="rId5" cstate="print"/>
            <a:tile tx="0" ty="0" sx="100000" sy="100000" flip="none" algn="tl"/>
          </a:blipFill>
        </p:spPr>
        <p:txBody>
          <a:bodyPr wrap="square">
            <a:sp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Верблюды — жвачные животные, как коровы и козы.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64307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египет2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66</TotalTime>
  <Words>425</Words>
  <Application>Microsoft Office PowerPoint</Application>
  <PresentationFormat>Экран (4:3)</PresentationFormat>
  <Paragraphs>72</Paragraphs>
  <Slides>25</Slides>
  <Notes>24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25</vt:i4>
      </vt:variant>
    </vt:vector>
  </HeadingPairs>
  <TitlesOfParts>
    <vt:vector size="27" baseType="lpstr">
      <vt:lpstr>Тема Office</vt:lpstr>
      <vt:lpstr>египет2</vt:lpstr>
      <vt:lpstr>ИЗО 4 класс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Оборудование урока:</vt:lpstr>
      <vt:lpstr>Презентация PowerPoint</vt:lpstr>
      <vt:lpstr>    Нарисуем чайничек..  </vt:lpstr>
      <vt:lpstr> Подрисуем ему палочки внизу  </vt:lpstr>
      <vt:lpstr> Потом пририсуем голову спереди  </vt:lpstr>
      <vt:lpstr>  И превратим его в верблюда  </vt:lpstr>
      <vt:lpstr>  Впереди нарисуем погонщика и ремешки  </vt:lpstr>
      <vt:lpstr>  Пририсуем жаркое солнце и пирамиды  </vt:lpstr>
      <vt:lpstr>Теперь раскрасим! 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ИЗО 4 класс</dc:title>
  <dc:creator>Admin</dc:creator>
  <cp:lastModifiedBy>User</cp:lastModifiedBy>
  <cp:revision>10</cp:revision>
  <dcterms:created xsi:type="dcterms:W3CDTF">2011-12-01T09:27:01Z</dcterms:created>
  <dcterms:modified xsi:type="dcterms:W3CDTF">2021-01-27T15:13:46Z</dcterms:modified>
</cp:coreProperties>
</file>