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6"/>
  </p:notesMasterIdLst>
  <p:sldIdLst>
    <p:sldId id="273" r:id="rId2"/>
    <p:sldId id="280" r:id="rId3"/>
    <p:sldId id="257" r:id="rId4"/>
    <p:sldId id="262" r:id="rId5"/>
    <p:sldId id="259" r:id="rId6"/>
    <p:sldId id="266" r:id="rId7"/>
    <p:sldId id="263" r:id="rId8"/>
    <p:sldId id="278" r:id="rId9"/>
    <p:sldId id="270" r:id="rId10"/>
    <p:sldId id="261" r:id="rId11"/>
    <p:sldId id="279" r:id="rId12"/>
    <p:sldId id="277" r:id="rId13"/>
    <p:sldId id="264" r:id="rId14"/>
    <p:sldId id="26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0066"/>
    <a:srgbClr val="000099"/>
    <a:srgbClr val="003366"/>
    <a:srgbClr val="FFFF66"/>
    <a:srgbClr val="FFCC00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7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FCFDBA-2EB8-4345-8EC7-20F82B41D241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A824561-C722-440F-8235-57152EAC7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Скрыть при демонстрации.</a:t>
            </a:r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67166F-0420-4045-92B1-88E6B5C50D4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Народ всегда ценил людей с «золотыми руками». Работа с пословицами и поговорками.</a:t>
            </a:r>
          </a:p>
        </p:txBody>
      </p:sp>
      <p:sp>
        <p:nvSpPr>
          <p:cNvPr id="450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4C444F-DB96-4921-87E9-E6D1C28D2DC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Работа над смыслом пословицы. Выход на понятие «традиция».</a:t>
            </a:r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4DDF00-20EB-460F-A077-F0181A738A1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Проговаривание скороговорки: медленно – быстро, тихо- громко. 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4F04C9-E35C-45C1-A001-65C3760E3C9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z="1100" smtClean="0"/>
              <a:t> Так называется новый раздел нашего учебника. Знакомо ли нам слово «хоровод»? Объясните его значение.</a:t>
            </a:r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505468-35DF-43E0-9116-C23EBC86DF3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Как вы думаете, произведения каких жанров можно поместить в этот раздел? Объясните свою точку зрения. Давайте откроем учебник и найдем данный раздел. </a:t>
            </a:r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D7601F-C72F-44F7-BF9F-ED354703432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Подтвердились ли наши предположения? С какими новыми понятиями нам предстоит познакомиться? Как по- другому можно назвать этот раздел? (народное творчество) Для чего современному человеку знакомство с устным народным творчеством? Какую цель поставим перед собой?  </a:t>
            </a:r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BD20E5-190C-4911-A784-12902DB99FC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Устное народное творчество по-другому называют «фольклор», что означает «народная мудрость». Жанров произведений устного народного творчества  множество. И это не случайно. Все они связаны с жизнью людей. (обсуждение)</a:t>
            </a:r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A8EFFC-ED35-42A9-A699-A1237439FA1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Прочитаем диалог Ани и Вани. Со скороговорками мы хорошо знакомы. А как вы поняли, для чего народ сочинял небылицы, потешки? Почему в этот раздел помещены авторские произведения? (высказывания детей) Этот секрет мы обязательно разгадаем.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44282F-7E23-4407-93C4-2FC498A4295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- Можете ли вы теперь объяснить, что значит «прикладное искусство»?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52E329-24B3-4C45-B6FD-D5C1D1B5BB4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554CB-1858-45F5-9AB4-FCDC8C450D7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0B187-2D82-492E-B0CA-AB53E2096B14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9E376-A3F7-4AFC-BAB5-2CD93238D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26D5E-52E9-47B3-9FCE-42B2F786AAEC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F304D-3B0F-4B5A-989D-02FE85C45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6B0FF-47AF-46FA-BB52-02219526CF8E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ABCEE-19BA-42EF-85B1-13B6B80F9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9D1A3-C6C8-4B45-8023-5B8990CFBB50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9F0C5-117F-416D-8A67-D467C7B31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2F4BA-6897-4D8A-A425-112463979078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F4E95-BDC9-4F5E-A4BD-B5CB4D7A64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A9B18-315A-4670-99C5-B4F07755D02B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BC6F5-9F0C-48E3-B82B-CFBA9587B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FEB36-BECF-432D-B500-D2883055682A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0FA94-4BB8-4730-9DF8-6C7000E1F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E61DC-1DAD-416C-96B4-A9C7AC5004CE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4FB8A-5F61-4DC3-BCCF-D57A1B6AD8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E8976-A078-4C36-9355-ABC20B8AB755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132AC-14CD-4219-BD03-C136BDED88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67022-13BE-46CE-8FD9-FB9EE550E746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546C3-C86A-4D40-919B-AF0CD682FB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4B5D9-D77E-47A7-9138-DDA15AC0C735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8F394-DCA1-4B89-A00A-576E1809F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23BDC5-3BE1-4A95-8A50-7BD99879E59A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6B6F9B-A036-49BF-84B1-E42B7F031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8" r:id="rId2"/>
    <p:sldLayoutId id="2147483777" r:id="rId3"/>
    <p:sldLayoutId id="2147483776" r:id="rId4"/>
    <p:sldLayoutId id="2147483775" r:id="rId5"/>
    <p:sldLayoutId id="2147483774" r:id="rId6"/>
    <p:sldLayoutId id="2147483773" r:id="rId7"/>
    <p:sldLayoutId id="2147483772" r:id="rId8"/>
    <p:sldLayoutId id="2147483771" r:id="rId9"/>
    <p:sldLayoutId id="2147483770" r:id="rId10"/>
    <p:sldLayoutId id="21474837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 noChangeArrowheads="1"/>
          </p:cNvSpPr>
          <p:nvPr/>
        </p:nvSpPr>
        <p:spPr bwMode="auto">
          <a:xfrm>
            <a:off x="395288" y="1660525"/>
            <a:ext cx="8208962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5400">
                <a:solidFill>
                  <a:schemeClr val="hlink"/>
                </a:solidFill>
              </a:rPr>
              <a:t>Раздел</a:t>
            </a:r>
          </a:p>
          <a:p>
            <a:pPr algn="ctr"/>
            <a:r>
              <a:rPr lang="ru-RU" sz="5400" b="1">
                <a:solidFill>
                  <a:schemeClr val="folHlink"/>
                </a:solidFill>
              </a:rPr>
              <a:t>«Весёлый хоровод»</a:t>
            </a:r>
            <a:endParaRPr lang="ru-RU" sz="5400">
              <a:solidFill>
                <a:schemeClr val="folHlink"/>
              </a:solidFill>
            </a:endParaRPr>
          </a:p>
          <a:p>
            <a:pPr algn="ctr"/>
            <a:r>
              <a:rPr lang="ru-RU" sz="5400" i="1">
                <a:solidFill>
                  <a:schemeClr val="hlink"/>
                </a:solidFill>
              </a:rPr>
              <a:t>Вводный урок</a:t>
            </a:r>
            <a:endParaRPr lang="ru-RU" sz="5400">
              <a:solidFill>
                <a:schemeClr val="hlink"/>
              </a:solidFill>
            </a:endParaRPr>
          </a:p>
          <a:p>
            <a:pPr algn="ctr"/>
            <a:endParaRPr lang="ru-RU" sz="54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88913"/>
            <a:ext cx="9117013" cy="1211262"/>
          </a:xfrm>
        </p:spPr>
        <p:txBody>
          <a:bodyPr rtlCol="0">
            <a:noAutofit/>
          </a:bodyPr>
          <a:lstStyle/>
          <a:p>
            <a:pPr marL="457200" indent="-457200" algn="l"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Найдите  главную мысль 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высказывания профессора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Самоварова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.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ru-RU" sz="3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76600" y="2133600"/>
            <a:ext cx="5616575" cy="39211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>
                <a:solidFill>
                  <a:srgbClr val="003300"/>
                </a:solidFill>
                <a:latin typeface="Bookman Old Style" pitchFamily="18" charset="0"/>
              </a:rPr>
              <a:t>«…Произведения устного народного творчества и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>
                <a:solidFill>
                  <a:srgbClr val="003300"/>
                </a:solidFill>
                <a:latin typeface="Bookman Old Style" pitchFamily="18" charset="0"/>
              </a:rPr>
              <a:t>прикладного искусства –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>
                <a:solidFill>
                  <a:srgbClr val="003300"/>
                </a:solidFill>
                <a:latin typeface="Bookman Old Style" pitchFamily="18" charset="0"/>
              </a:rPr>
              <a:t>истоки родной культуры.»</a:t>
            </a: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225" y="1844675"/>
            <a:ext cx="250348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Мастерство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везде в почете</a:t>
            </a: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Мастер на все </a:t>
            </a:r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руки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Дело мастера боится.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Золотые ручки не испортят </a:t>
            </a:r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мучки.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Мастеру </a:t>
            </a:r>
            <a:r>
              <a:rPr lang="ru-RU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свой секрет все ворота </a:t>
            </a:r>
            <a:r>
              <a:rPr lang="ru-RU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открывает.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341313"/>
            <a:ext cx="7561263" cy="11430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2060"/>
                </a:solidFill>
                <a:latin typeface="Bookman Old Style" pitchFamily="18" charset="0"/>
              </a:rPr>
              <a:t>Традиции – то, что передаётся</a:t>
            </a:r>
            <a:br>
              <a:rPr lang="ru-RU" sz="3200" b="1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b="1" smtClean="0">
                <a:solidFill>
                  <a:srgbClr val="002060"/>
                </a:solidFill>
                <a:latin typeface="Bookman Old Style" pitchFamily="18" charset="0"/>
              </a:rPr>
              <a:t> от поколения к поколению</a:t>
            </a:r>
          </a:p>
        </p:txBody>
      </p:sp>
      <p:pic>
        <p:nvPicPr>
          <p:cNvPr id="35842" name="Picture 2" descr="https://avatars.mds.yandex.net/get-zen_doc/174930/pub_5ae8a747fd96b16361b9084a_5ae9d8fb9e29a23794d91043/scale_24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3825" y="1500188"/>
            <a:ext cx="291623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03350" y="5516563"/>
            <a:ext cx="6624638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Молодость плечами крепка,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+mn-cs"/>
              </a:rPr>
              <a:t>а старость - головою.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Подведём итоги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713" y="1600200"/>
            <a:ext cx="6923087" cy="4525963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ru-RU" smtClean="0">
                <a:solidFill>
                  <a:srgbClr val="003300"/>
                </a:solidFill>
                <a:latin typeface="Bookman Old Style" pitchFamily="18" charset="0"/>
              </a:rPr>
              <a:t>Какой раздел учебника мы начали изучать? </a:t>
            </a:r>
          </a:p>
          <a:p>
            <a:pPr eaLnBrk="1" hangingPunct="1">
              <a:buFontTx/>
              <a:buChar char="-"/>
            </a:pPr>
            <a:r>
              <a:rPr lang="ru-RU" smtClean="0">
                <a:solidFill>
                  <a:srgbClr val="003300"/>
                </a:solidFill>
                <a:latin typeface="Bookman Old Style" pitchFamily="18" charset="0"/>
              </a:rPr>
              <a:t>Почему авторы учебника его так назвали?</a:t>
            </a:r>
          </a:p>
        </p:txBody>
      </p:sp>
      <p:pic>
        <p:nvPicPr>
          <p:cNvPr id="38915" name="Picture 2" descr="C:\Users\1\Desktop\1\природа\закладка растительный орнамент ИЗО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 eaLnBrk="1" hangingPunct="1">
              <a:buFont typeface="Wingdings" pitchFamily="2" charset="2"/>
              <a:buNone/>
              <a:defRPr/>
            </a:pPr>
            <a:r>
              <a:rPr lang="ru-RU" sz="3600" b="1" smtClean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Домашнее задание:</a:t>
            </a:r>
          </a:p>
        </p:txBody>
      </p:sp>
      <p:sp>
        <p:nvSpPr>
          <p:cNvPr id="39938" name="Объект 2"/>
          <p:cNvSpPr>
            <a:spLocks noGrp="1"/>
          </p:cNvSpPr>
          <p:nvPr>
            <p:ph idx="1"/>
          </p:nvPr>
        </p:nvSpPr>
        <p:spPr>
          <a:xfrm>
            <a:off x="539750" y="2349500"/>
            <a:ext cx="8218488" cy="18732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b="1" smtClean="0">
                <a:solidFill>
                  <a:srgbClr val="17375E"/>
                </a:solidFill>
                <a:latin typeface="Bookman Old Style" pitchFamily="18" charset="0"/>
              </a:rPr>
              <a:t>Уч. стр. 94-97 (прочитать)</a:t>
            </a:r>
          </a:p>
        </p:txBody>
      </p:sp>
      <p:pic>
        <p:nvPicPr>
          <p:cNvPr id="39939" name="Picture 2" descr="C:\Users\1\Desktop\1\школьные картинки\868792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4279900"/>
            <a:ext cx="2919413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468313" y="2205038"/>
            <a:ext cx="8291512" cy="26924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6000" b="1" smtClean="0">
                <a:solidFill>
                  <a:schemeClr val="hlink"/>
                </a:solidFill>
                <a:latin typeface="Times New Roman" pitchFamily="18" charset="0"/>
              </a:rPr>
              <a:t>Литературное чтение</a:t>
            </a:r>
          </a:p>
          <a:p>
            <a:pPr algn="ctr">
              <a:buFont typeface="Arial" charset="0"/>
              <a:buNone/>
            </a:pPr>
            <a:r>
              <a:rPr lang="ru-RU" sz="6000" smtClean="0">
                <a:solidFill>
                  <a:schemeClr val="folHlink"/>
                </a:solidFill>
                <a:latin typeface="Times New Roman" pitchFamily="18" charset="0"/>
              </a:rPr>
              <a:t>2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 rtlCol="0">
            <a:normAutofit/>
          </a:bodyPr>
          <a:lstStyle/>
          <a:p>
            <a:pPr marL="571500" indent="-571500"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6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Читаем скороговорку</a:t>
            </a:r>
            <a:endParaRPr lang="ru-RU" sz="36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1692275" y="1916113"/>
            <a:ext cx="5976938" cy="388937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sz="3300" smtClean="0">
                <a:solidFill>
                  <a:srgbClr val="003300"/>
                </a:solidFill>
                <a:latin typeface="Bookman Old Style" pitchFamily="18" charset="0"/>
              </a:rPr>
              <a:t>Кто хочет разговаривать,</a:t>
            </a:r>
            <a:br>
              <a:rPr lang="ru-RU" sz="3300" smtClean="0">
                <a:solidFill>
                  <a:srgbClr val="003300"/>
                </a:solidFill>
                <a:latin typeface="Bookman Old Style" pitchFamily="18" charset="0"/>
              </a:rPr>
            </a:br>
            <a:r>
              <a:rPr lang="ru-RU" sz="3300" smtClean="0">
                <a:solidFill>
                  <a:srgbClr val="003300"/>
                </a:solidFill>
                <a:latin typeface="Bookman Old Style" pitchFamily="18" charset="0"/>
              </a:rPr>
              <a:t>Тот должен выговаривать</a:t>
            </a:r>
            <a:br>
              <a:rPr lang="ru-RU" sz="3300" smtClean="0">
                <a:solidFill>
                  <a:srgbClr val="003300"/>
                </a:solidFill>
                <a:latin typeface="Bookman Old Style" pitchFamily="18" charset="0"/>
              </a:rPr>
            </a:br>
            <a:r>
              <a:rPr lang="ru-RU" sz="3300" smtClean="0">
                <a:solidFill>
                  <a:srgbClr val="003300"/>
                </a:solidFill>
                <a:latin typeface="Bookman Old Style" pitchFamily="18" charset="0"/>
              </a:rPr>
              <a:t>Все правильно и внятно,</a:t>
            </a:r>
            <a:br>
              <a:rPr lang="ru-RU" sz="3300" smtClean="0">
                <a:solidFill>
                  <a:srgbClr val="003300"/>
                </a:solidFill>
                <a:latin typeface="Bookman Old Style" pitchFamily="18" charset="0"/>
              </a:rPr>
            </a:br>
            <a:r>
              <a:rPr lang="ru-RU" sz="3300" smtClean="0">
                <a:solidFill>
                  <a:srgbClr val="003300"/>
                </a:solidFill>
                <a:latin typeface="Bookman Old Style" pitchFamily="18" charset="0"/>
              </a:rPr>
              <a:t>Чтоб было всем понятно.</a:t>
            </a:r>
            <a:br>
              <a:rPr lang="ru-RU" sz="3300" smtClean="0">
                <a:solidFill>
                  <a:srgbClr val="003300"/>
                </a:solidFill>
                <a:latin typeface="Bookman Old Style" pitchFamily="18" charset="0"/>
              </a:rPr>
            </a:br>
            <a:r>
              <a:rPr lang="ru-RU" sz="3300" smtClean="0">
                <a:solidFill>
                  <a:srgbClr val="003300"/>
                </a:solidFill>
                <a:latin typeface="Bookman Old Style" pitchFamily="18" charset="0"/>
              </a:rPr>
              <a:t>Мы будем разговаривать</a:t>
            </a:r>
            <a:br>
              <a:rPr lang="ru-RU" sz="3300" smtClean="0">
                <a:solidFill>
                  <a:srgbClr val="003300"/>
                </a:solidFill>
                <a:latin typeface="Bookman Old Style" pitchFamily="18" charset="0"/>
              </a:rPr>
            </a:br>
            <a:r>
              <a:rPr lang="ru-RU" sz="3300" smtClean="0">
                <a:solidFill>
                  <a:srgbClr val="003300"/>
                </a:solidFill>
                <a:latin typeface="Bookman Old Style" pitchFamily="18" charset="0"/>
              </a:rPr>
              <a:t>И будем выговаривать</a:t>
            </a:r>
            <a:br>
              <a:rPr lang="ru-RU" sz="3300" smtClean="0">
                <a:solidFill>
                  <a:srgbClr val="003300"/>
                </a:solidFill>
                <a:latin typeface="Bookman Old Style" pitchFamily="18" charset="0"/>
              </a:rPr>
            </a:br>
            <a:r>
              <a:rPr lang="ru-RU" sz="3300" smtClean="0">
                <a:solidFill>
                  <a:srgbClr val="003300"/>
                </a:solidFill>
                <a:latin typeface="Bookman Old Style" pitchFamily="18" charset="0"/>
              </a:rPr>
              <a:t>Так правильно и внятно,</a:t>
            </a:r>
            <a:br>
              <a:rPr lang="ru-RU" sz="3300" smtClean="0">
                <a:solidFill>
                  <a:srgbClr val="003300"/>
                </a:solidFill>
                <a:latin typeface="Bookman Old Style" pitchFamily="18" charset="0"/>
              </a:rPr>
            </a:br>
            <a:r>
              <a:rPr lang="ru-RU" sz="3300" smtClean="0">
                <a:solidFill>
                  <a:srgbClr val="003300"/>
                </a:solidFill>
                <a:latin typeface="Bookman Old Style" pitchFamily="18" charset="0"/>
              </a:rPr>
              <a:t>Чтоб было всем понятно.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6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«Весёлый хоровод»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1116013" y="404813"/>
            <a:ext cx="2808287" cy="720725"/>
          </a:xfrm>
        </p:spPr>
        <p:txBody>
          <a:bodyPr/>
          <a:lstStyle/>
          <a:p>
            <a:pPr algn="l" eaLnBrk="1" hangingPunct="1"/>
            <a:r>
              <a:rPr lang="ru-RU" sz="3600" b="1" smtClean="0">
                <a:solidFill>
                  <a:srgbClr val="002060"/>
                </a:solidFill>
                <a:latin typeface="Bookman Old Style" pitchFamily="18" charset="0"/>
              </a:rPr>
              <a:t>Хоровод-</a:t>
            </a:r>
            <a:r>
              <a:rPr lang="ru-RU" sz="3200" b="1" smtClean="0">
                <a:solidFill>
                  <a:srgbClr val="000066"/>
                </a:solidFill>
                <a:latin typeface="Bookman Old Style" pitchFamily="18" charset="0"/>
              </a:rPr>
              <a:t> </a:t>
            </a:r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1116013" y="1022350"/>
            <a:ext cx="7559675" cy="22621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>
                <a:solidFill>
                  <a:srgbClr val="003300"/>
                </a:solidFill>
                <a:latin typeface="Bookman Old Style" pitchFamily="18" charset="0"/>
              </a:rPr>
              <a:t>старинный массовый народный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>
                <a:solidFill>
                  <a:srgbClr val="003300"/>
                </a:solidFill>
                <a:latin typeface="Bookman Old Style" pitchFamily="18" charset="0"/>
              </a:rPr>
              <a:t>танец у славянских народов, сопровождаемый песнями и драматическим действием.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3282950"/>
            <a:ext cx="38893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Работаем с учебником – с. 90</a:t>
            </a:r>
            <a:endParaRPr lang="ru-RU" sz="3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2484438" y="1844675"/>
            <a:ext cx="4824412" cy="37766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3200" smtClean="0">
                <a:solidFill>
                  <a:srgbClr val="003300"/>
                </a:solidFill>
                <a:latin typeface="Bookman Old Style" pitchFamily="18" charset="0"/>
              </a:rPr>
              <a:t>заклички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3200" smtClean="0">
                <a:solidFill>
                  <a:srgbClr val="003300"/>
                </a:solidFill>
                <a:latin typeface="Bookman Old Style" pitchFamily="18" charset="0"/>
              </a:rPr>
              <a:t>небылицы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3200" smtClean="0">
                <a:solidFill>
                  <a:srgbClr val="003300"/>
                </a:solidFill>
                <a:latin typeface="Bookman Old Style" pitchFamily="18" charset="0"/>
              </a:rPr>
              <a:t>прикладное искусство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3200" smtClean="0">
                <a:solidFill>
                  <a:srgbClr val="003300"/>
                </a:solidFill>
                <a:latin typeface="Bookman Old Style" pitchFamily="18" charset="0"/>
              </a:rPr>
              <a:t>перевод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250825" y="2420938"/>
            <a:ext cx="2447925" cy="1008062"/>
          </a:xfrm>
          <a:prstGeom prst="plaque">
            <a:avLst>
              <a:gd name="adj" fmla="val 16667"/>
            </a:avLst>
          </a:prstGeom>
          <a:gradFill rotWithShape="1">
            <a:gsLst>
              <a:gs pos="66000">
                <a:srgbClr val="FFFF00"/>
              </a:gs>
              <a:gs pos="100000">
                <a:srgbClr val="8F7F7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Сказки</a:t>
            </a:r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6348413" y="2506663"/>
            <a:ext cx="2447925" cy="1008062"/>
          </a:xfrm>
          <a:prstGeom prst="plaque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8488C4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Песни</a:t>
            </a:r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>
            <a:off x="828675" y="1293813"/>
            <a:ext cx="2447925" cy="1008062"/>
          </a:xfrm>
          <a:prstGeom prst="plaque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Потешки</a:t>
            </a:r>
          </a:p>
        </p:txBody>
      </p:sp>
      <p:sp>
        <p:nvSpPr>
          <p:cNvPr id="25607" name="AutoShape 7"/>
          <p:cNvSpPr>
            <a:spLocks noChangeArrowheads="1"/>
          </p:cNvSpPr>
          <p:nvPr/>
        </p:nvSpPr>
        <p:spPr bwMode="auto">
          <a:xfrm>
            <a:off x="5795963" y="1365250"/>
            <a:ext cx="2447925" cy="1008063"/>
          </a:xfrm>
          <a:prstGeom prst="plaque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Поговорки</a:t>
            </a:r>
          </a:p>
        </p:txBody>
      </p:sp>
      <p:sp>
        <p:nvSpPr>
          <p:cNvPr id="25608" name="AutoShape 8"/>
          <p:cNvSpPr>
            <a:spLocks noChangeArrowheads="1"/>
          </p:cNvSpPr>
          <p:nvPr/>
        </p:nvSpPr>
        <p:spPr bwMode="auto">
          <a:xfrm>
            <a:off x="3419475" y="5554663"/>
            <a:ext cx="2447925" cy="1008062"/>
          </a:xfrm>
          <a:prstGeom prst="plaque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339933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Считалки</a:t>
            </a:r>
          </a:p>
        </p:txBody>
      </p:sp>
      <p:sp>
        <p:nvSpPr>
          <p:cNvPr id="25609" name="AutoShape 9"/>
          <p:cNvSpPr>
            <a:spLocks noChangeArrowheads="1"/>
          </p:cNvSpPr>
          <p:nvPr/>
        </p:nvSpPr>
        <p:spPr bwMode="auto">
          <a:xfrm>
            <a:off x="5927725" y="4745038"/>
            <a:ext cx="2447925" cy="1008062"/>
          </a:xfrm>
          <a:prstGeom prst="plaque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Пословицы</a:t>
            </a:r>
          </a:p>
        </p:txBody>
      </p:sp>
      <p:sp>
        <p:nvSpPr>
          <p:cNvPr id="25610" name="AutoShape 10"/>
          <p:cNvSpPr>
            <a:spLocks noChangeArrowheads="1"/>
          </p:cNvSpPr>
          <p:nvPr/>
        </p:nvSpPr>
        <p:spPr bwMode="auto">
          <a:xfrm>
            <a:off x="762000" y="4745038"/>
            <a:ext cx="2447925" cy="1008062"/>
          </a:xfrm>
          <a:prstGeom prst="plaque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3333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6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Заклички</a:t>
            </a:r>
            <a:endParaRPr lang="ru-RU" altLang="ru-RU" sz="3600" b="1" dirty="0"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  <a:cs typeface="+mn-cs"/>
            </a:endParaRPr>
          </a:p>
        </p:txBody>
      </p:sp>
      <p:sp>
        <p:nvSpPr>
          <p:cNvPr id="25619" name="AutoShape 19"/>
          <p:cNvSpPr>
            <a:spLocks noChangeArrowheads="1"/>
          </p:cNvSpPr>
          <p:nvPr/>
        </p:nvSpPr>
        <p:spPr bwMode="auto">
          <a:xfrm>
            <a:off x="3373438" y="285750"/>
            <a:ext cx="2447925" cy="1008063"/>
          </a:xfrm>
          <a:prstGeom prst="plaque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600" b="1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Загадки</a:t>
            </a:r>
          </a:p>
        </p:txBody>
      </p:sp>
      <p:sp>
        <p:nvSpPr>
          <p:cNvPr id="15" name="AutoShape 22"/>
          <p:cNvSpPr>
            <a:spLocks noChangeArrowheads="1"/>
          </p:cNvSpPr>
          <p:nvPr/>
        </p:nvSpPr>
        <p:spPr bwMode="auto">
          <a:xfrm>
            <a:off x="3276600" y="2903538"/>
            <a:ext cx="2447925" cy="1008062"/>
          </a:xfrm>
          <a:prstGeom prst="plaque">
            <a:avLst>
              <a:gd name="adj" fmla="val 16667"/>
            </a:avLst>
          </a:prstGeom>
          <a:gradFill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 w="15875">
            <a:solidFill>
              <a:srgbClr val="00B050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4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Фольклор</a:t>
            </a:r>
          </a:p>
        </p:txBody>
      </p:sp>
      <p:sp>
        <p:nvSpPr>
          <p:cNvPr id="16" name="AutoShape 19"/>
          <p:cNvSpPr>
            <a:spLocks noChangeArrowheads="1"/>
          </p:cNvSpPr>
          <p:nvPr/>
        </p:nvSpPr>
        <p:spPr bwMode="auto">
          <a:xfrm>
            <a:off x="250825" y="3586163"/>
            <a:ext cx="2447925" cy="1008062"/>
          </a:xfrm>
          <a:prstGeom prst="plaque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Небылицы </a:t>
            </a:r>
          </a:p>
        </p:txBody>
      </p:sp>
      <p:sp>
        <p:nvSpPr>
          <p:cNvPr id="17" name="AutoShape 6"/>
          <p:cNvSpPr>
            <a:spLocks noChangeArrowheads="1"/>
          </p:cNvSpPr>
          <p:nvPr/>
        </p:nvSpPr>
        <p:spPr bwMode="auto">
          <a:xfrm>
            <a:off x="6348413" y="3603625"/>
            <a:ext cx="2447925" cy="1008063"/>
          </a:xfrm>
          <a:prstGeom prst="plaque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+mn-cs"/>
              </a:rPr>
              <a:t>Праздники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260350"/>
            <a:ext cx="7345363" cy="7699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Читаем диалог Ани и Вани (с.90)</a:t>
            </a:r>
            <a:endParaRPr lang="ru-RU" sz="3200" b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63713" y="4868863"/>
            <a:ext cx="5803900" cy="1085850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003300"/>
                </a:solidFill>
                <a:latin typeface="Bookman Old Style" pitchFamily="18" charset="0"/>
              </a:rPr>
              <a:t>Для  чего народ сочинял небылицы, потешки? 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1052513"/>
            <a:ext cx="4152900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Прочитайте сообщение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Ивана Ивановича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Самоварова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. </a:t>
            </a:r>
            <a:endParaRPr lang="ru-RU" sz="3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2276475"/>
            <a:ext cx="2374900" cy="3213100"/>
          </a:xfrm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059113" y="3048000"/>
            <a:ext cx="586263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3300"/>
                </a:solidFill>
                <a:latin typeface="Bookman Old Style" pitchFamily="18" charset="0"/>
              </a:rPr>
              <a:t>Что называют</a:t>
            </a:r>
          </a:p>
          <a:p>
            <a:r>
              <a:rPr lang="ru-RU" sz="3200">
                <a:solidFill>
                  <a:srgbClr val="003300"/>
                </a:solidFill>
                <a:latin typeface="Bookman Old Style" pitchFamily="18" charset="0"/>
              </a:rPr>
              <a:t>«прикладным искусством»?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922</TotalTime>
  <Words>348</Words>
  <Application>Microsoft Office PowerPoint</Application>
  <PresentationFormat>Экран (4:3)</PresentationFormat>
  <Paragraphs>70</Paragraphs>
  <Slides>14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Times New Roman</vt:lpstr>
      <vt:lpstr>Bookman Old Style</vt:lpstr>
      <vt:lpstr>Wingdings</vt:lpstr>
      <vt:lpstr>Monotype Corsiva</vt:lpstr>
      <vt:lpstr>Тема Office</vt:lpstr>
      <vt:lpstr>Слайд 1</vt:lpstr>
      <vt:lpstr>Слайд 2</vt:lpstr>
      <vt:lpstr>Читаем скороговорку</vt:lpstr>
      <vt:lpstr>«Весёлый хоровод»</vt:lpstr>
      <vt:lpstr>Хоровод- </vt:lpstr>
      <vt:lpstr>Работаем с учебником – с. 90</vt:lpstr>
      <vt:lpstr>Слайд 7</vt:lpstr>
      <vt:lpstr>Читаем диалог Ани и Вани (с.90)</vt:lpstr>
      <vt:lpstr>Прочитайте сообщение  Ивана Ивановича Самоварова. </vt:lpstr>
      <vt:lpstr>Найдите  главную мысль  высказывания профессора Самоварова. </vt:lpstr>
      <vt:lpstr>Мастерство везде в почете </vt:lpstr>
      <vt:lpstr>Традиции – то, что передаётся  от поколения к поколению</vt:lpstr>
      <vt:lpstr>Подведём итоги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«Весёлый хоровод»</dc:title>
  <dc:creator>1</dc:creator>
  <cp:lastModifiedBy>XTreme.ws</cp:lastModifiedBy>
  <cp:revision>149</cp:revision>
  <dcterms:created xsi:type="dcterms:W3CDTF">2019-11-01T14:12:48Z</dcterms:created>
  <dcterms:modified xsi:type="dcterms:W3CDTF">2021-06-01T18:34:12Z</dcterms:modified>
</cp:coreProperties>
</file>