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heme/themeOverride1.xml" ContentType="application/vnd.openxmlformats-officedocument.themeOverride+xml"/>
  <Override PartName="/ppt/theme/themeOverride2.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17"/>
  </p:notesMasterIdLst>
  <p:sldIdLst>
    <p:sldId id="256" r:id="rId2"/>
    <p:sldId id="257" r:id="rId3"/>
    <p:sldId id="267" r:id="rId4"/>
    <p:sldId id="268" r:id="rId5"/>
    <p:sldId id="272" r:id="rId6"/>
    <p:sldId id="269" r:id="rId7"/>
    <p:sldId id="273" r:id="rId8"/>
    <p:sldId id="274" r:id="rId9"/>
    <p:sldId id="275" r:id="rId10"/>
    <p:sldId id="276" r:id="rId11"/>
    <p:sldId id="278" r:id="rId12"/>
    <p:sldId id="279" r:id="rId13"/>
    <p:sldId id="280" r:id="rId14"/>
    <p:sldId id="281" r:id="rId15"/>
    <p:sldId id="277" r:id="rId16"/>
  </p:sldIdLst>
  <p:sldSz cx="12192000" cy="6858000"/>
  <p:notesSz cx="6797675" cy="9928225"/>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3300"/>
    <a:srgbClr val="FF3300"/>
    <a:srgbClr val="000099"/>
    <a:srgbClr val="A56E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17" autoAdjust="0"/>
    <p:restoredTop sz="93096" autoAdjust="0"/>
  </p:normalViewPr>
  <p:slideViewPr>
    <p:cSldViewPr snapToGrid="0">
      <p:cViewPr varScale="1">
        <p:scale>
          <a:sx n="74" d="100"/>
          <a:sy n="74" d="100"/>
        </p:scale>
        <p:origin x="390" y="5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49688" y="0"/>
            <a:ext cx="2946400" cy="498475"/>
          </a:xfrm>
          <a:prstGeom prst="rect">
            <a:avLst/>
          </a:prstGeom>
        </p:spPr>
        <p:txBody>
          <a:bodyPr vert="horz" lIns="91440" tIns="45720" rIns="91440" bIns="45720" rtlCol="0"/>
          <a:lstStyle>
            <a:lvl1pPr algn="r">
              <a:defRPr sz="1200"/>
            </a:lvl1pPr>
          </a:lstStyle>
          <a:p>
            <a:fld id="{28F5763E-66F7-45C7-A867-244A0A0AEC03}" type="datetimeFigureOut">
              <a:rPr lang="ru-RU" smtClean="0"/>
              <a:pPr/>
              <a:t>01.06.2021</a:t>
            </a:fld>
            <a:endParaRPr lang="ru-RU"/>
          </a:p>
        </p:txBody>
      </p:sp>
      <p:sp>
        <p:nvSpPr>
          <p:cNvPr id="4" name="Образ слайда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79450" y="4778375"/>
            <a:ext cx="5438775" cy="3908425"/>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9429750"/>
            <a:ext cx="2946400" cy="498475"/>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49688" y="9429750"/>
            <a:ext cx="2946400" cy="498475"/>
          </a:xfrm>
          <a:prstGeom prst="rect">
            <a:avLst/>
          </a:prstGeom>
        </p:spPr>
        <p:txBody>
          <a:bodyPr vert="horz" lIns="91440" tIns="45720" rIns="91440" bIns="45720" rtlCol="0" anchor="b"/>
          <a:lstStyle>
            <a:lvl1pPr algn="r">
              <a:defRPr sz="1200"/>
            </a:lvl1pPr>
          </a:lstStyle>
          <a:p>
            <a:fld id="{0600B97F-18B5-413A-AD49-8AA443994E56}" type="slidenum">
              <a:rPr lang="ru-RU" smtClean="0"/>
              <a:pPr/>
              <a:t>‹#›</a:t>
            </a:fld>
            <a:endParaRPr lang="ru-RU"/>
          </a:p>
        </p:txBody>
      </p:sp>
    </p:spTree>
    <p:extLst>
      <p:ext uri="{BB962C8B-B14F-4D97-AF65-F5344CB8AC3E}">
        <p14:creationId xmlns:p14="http://schemas.microsoft.com/office/powerpoint/2010/main" val="29081123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422275" y="1241425"/>
            <a:ext cx="5953125" cy="3349625"/>
          </a:xfrm>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0600B97F-18B5-413A-AD49-8AA443994E56}" type="slidenum">
              <a:rPr lang="ru-RU" smtClean="0"/>
              <a:pPr/>
              <a:t>1</a:t>
            </a:fld>
            <a:endParaRPr lang="ru-RU"/>
          </a:p>
        </p:txBody>
      </p:sp>
    </p:spTree>
    <p:extLst>
      <p:ext uri="{BB962C8B-B14F-4D97-AF65-F5344CB8AC3E}">
        <p14:creationId xmlns:p14="http://schemas.microsoft.com/office/powerpoint/2010/main" val="7303457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0600B97F-18B5-413A-AD49-8AA443994E56}" type="slidenum">
              <a:rPr lang="ru-RU" smtClean="0"/>
              <a:pPr/>
              <a:t>4</a:t>
            </a:fld>
            <a:endParaRPr lang="ru-RU"/>
          </a:p>
        </p:txBody>
      </p:sp>
    </p:spTree>
    <p:extLst>
      <p:ext uri="{BB962C8B-B14F-4D97-AF65-F5344CB8AC3E}">
        <p14:creationId xmlns:p14="http://schemas.microsoft.com/office/powerpoint/2010/main" val="7440535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805"/>
            <a:ext cx="8001000" cy="2971801"/>
          </a:xfrm>
        </p:spPr>
        <p:txBody>
          <a:bodyPr anchor="b">
            <a:normAutofit/>
          </a:bodyPr>
          <a:lstStyle>
            <a:lvl1pPr algn="l">
              <a:defRPr sz="4800">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684212" y="3843873"/>
            <a:ext cx="6400800" cy="1947333"/>
          </a:xfrm>
        </p:spPr>
        <p:txBody>
          <a:bodyPr anchor="t">
            <a:normAutofit/>
          </a:bodyPr>
          <a:lstStyle>
            <a:lvl1pPr marL="0" indent="0" algn="l">
              <a:buNone/>
              <a:defRPr sz="2100">
                <a:solidFill>
                  <a:schemeClr val="bg2">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7DC3D6A3-9DDD-49DE-A585-CCD89F7EC3C3}" type="datetimeFigureOut">
              <a:rPr lang="ru-RU" smtClean="0"/>
              <a:pPr/>
              <a:t>01.06.2021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C132CF7-5336-42D5-B22E-08D9F6A4B9E8}" type="slidenum">
              <a:rPr lang="ru-RU" smtClean="0"/>
              <a:pPr/>
              <a:t>‹#›</a:t>
            </a:fld>
            <a:endParaRPr lang="ru-RU"/>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4" y="91551"/>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40" y="32284"/>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30" y="609607"/>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619083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17" name="Picture Placeholder 2"/>
          <p:cNvSpPr>
            <a:spLocks noGrp="1" noChangeAspect="1"/>
          </p:cNvSpPr>
          <p:nvPr>
            <p:ph type="pic" idx="13"/>
          </p:nvPr>
        </p:nvSpPr>
        <p:spPr>
          <a:xfrm>
            <a:off x="685803"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16" name="Text Placeholder 9"/>
          <p:cNvSpPr>
            <a:spLocks noGrp="1"/>
          </p:cNvSpPr>
          <p:nvPr>
            <p:ph type="body" sz="quarter" idx="14"/>
          </p:nvPr>
        </p:nvSpPr>
        <p:spPr>
          <a:xfrm>
            <a:off x="914401" y="3843867"/>
            <a:ext cx="8304211"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Date Placeholder 2"/>
          <p:cNvSpPr>
            <a:spLocks noGrp="1"/>
          </p:cNvSpPr>
          <p:nvPr>
            <p:ph type="dt" sz="half" idx="10"/>
          </p:nvPr>
        </p:nvSpPr>
        <p:spPr/>
        <p:txBody>
          <a:bodyPr/>
          <a:lstStyle/>
          <a:p>
            <a:fld id="{7DC3D6A3-9DDD-49DE-A585-CCD89F7EC3C3}" type="datetimeFigureOut">
              <a:rPr lang="ru-RU" smtClean="0"/>
              <a:pPr/>
              <a:t>01.06.2021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DC132CF7-5336-42D5-B22E-08D9F6A4B9E8}" type="slidenum">
              <a:rPr lang="ru-RU" smtClean="0"/>
              <a:pPr/>
              <a:t>‹#›</a:t>
            </a:fld>
            <a:endParaRPr lang="ru-RU"/>
          </a:p>
        </p:txBody>
      </p:sp>
    </p:spTree>
    <p:extLst>
      <p:ext uri="{BB962C8B-B14F-4D97-AF65-F5344CB8AC3E}">
        <p14:creationId xmlns:p14="http://schemas.microsoft.com/office/powerpoint/2010/main" val="27110033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5" y="4114800"/>
            <a:ext cx="8535988" cy="1879600"/>
          </a:xfrm>
        </p:spPr>
        <p:txBody>
          <a:bodyPr anchor="ctr">
            <a:normAutofit/>
          </a:bodyPr>
          <a:lstStyle>
            <a:lvl1pPr marL="0" indent="0" algn="l">
              <a:buNone/>
              <a:defRPr sz="20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DC3D6A3-9DDD-49DE-A585-CCD89F7EC3C3}" type="datetimeFigureOut">
              <a:rPr lang="ru-RU" smtClean="0"/>
              <a:pPr/>
              <a:t>01.06.2021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C132CF7-5336-42D5-B22E-08D9F6A4B9E8}" type="slidenum">
              <a:rPr lang="ru-RU" smtClean="0"/>
              <a:pPr/>
              <a:t>‹#›</a:t>
            </a:fld>
            <a:endParaRPr lang="ru-RU"/>
          </a:p>
        </p:txBody>
      </p:sp>
    </p:spTree>
    <p:extLst>
      <p:ext uri="{BB962C8B-B14F-4D97-AF65-F5344CB8AC3E}">
        <p14:creationId xmlns:p14="http://schemas.microsoft.com/office/powerpoint/2010/main" val="32844262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1416" y="685800"/>
            <a:ext cx="9144001" cy="2743200"/>
          </a:xfrm>
        </p:spPr>
        <p:txBody>
          <a:bodyPr anchor="ctr">
            <a:normAutofit/>
          </a:bodyPr>
          <a:lstStyle>
            <a:lvl1pPr algn="l">
              <a:defRPr sz="32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84213" y="4301073"/>
            <a:ext cx="8534400" cy="1684865"/>
          </a:xfrm>
        </p:spPr>
        <p:txBody>
          <a:bodyPr anchor="ctr">
            <a:normAutofit/>
          </a:bodyPr>
          <a:lstStyle>
            <a:lvl1pPr marL="0" indent="0" algn="l">
              <a:buNone/>
              <a:defRPr sz="20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DC3D6A3-9DDD-49DE-A585-CCD89F7EC3C3}" type="datetimeFigureOut">
              <a:rPr lang="ru-RU" smtClean="0"/>
              <a:pPr/>
              <a:t>01.06.2021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C132CF7-5336-42D5-B22E-08D9F6A4B9E8}" type="slidenum">
              <a:rPr lang="ru-RU" smtClean="0"/>
              <a:pPr/>
              <a:t>‹#›</a:t>
            </a:fld>
            <a:endParaRPr lang="ru-RU"/>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32324671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4" y="5132981"/>
            <a:ext cx="8535991" cy="860400"/>
          </a:xfrm>
        </p:spPr>
        <p:txBody>
          <a:bodyPr anchor="t">
            <a:normAutofit/>
          </a:bodyPr>
          <a:lstStyle>
            <a:lvl1pPr marL="0" indent="0" algn="l">
              <a:buNone/>
              <a:defRPr sz="20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DC3D6A3-9DDD-49DE-A585-CCD89F7EC3C3}" type="datetimeFigureOut">
              <a:rPr lang="ru-RU" smtClean="0"/>
              <a:pPr/>
              <a:t>01.06.2021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C132CF7-5336-42D5-B22E-08D9F6A4B9E8}" type="slidenum">
              <a:rPr lang="ru-RU" smtClean="0"/>
              <a:pPr/>
              <a:t>‹#›</a:t>
            </a:fld>
            <a:endParaRPr lang="ru-RU"/>
          </a:p>
        </p:txBody>
      </p:sp>
    </p:spTree>
    <p:extLst>
      <p:ext uri="{BB962C8B-B14F-4D97-AF65-F5344CB8AC3E}">
        <p14:creationId xmlns:p14="http://schemas.microsoft.com/office/powerpoint/2010/main" val="849867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684216"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684216" y="4978400"/>
            <a:ext cx="8534401" cy="1016000"/>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DC3D6A3-9DDD-49DE-A585-CCD89F7EC3C3}" type="datetimeFigureOut">
              <a:rPr lang="ru-RU" smtClean="0"/>
              <a:pPr/>
              <a:t>01.06.2021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C132CF7-5336-42D5-B22E-08D9F6A4B9E8}" type="slidenum">
              <a:rPr lang="ru-RU" smtClean="0"/>
              <a:pPr/>
              <a:t>‹#›</a:t>
            </a:fld>
            <a:endParaRPr lang="ru-RU"/>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8344612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ru-RU" smtClean="0"/>
              <a:t>Образец заголовка</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684216" y="4766738"/>
            <a:ext cx="8534401" cy="1227667"/>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DC3D6A3-9DDD-49DE-A585-CCD89F7EC3C3}" type="datetimeFigureOut">
              <a:rPr lang="ru-RU" smtClean="0"/>
              <a:pPr/>
              <a:t>01.06.2021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C132CF7-5336-42D5-B22E-08D9F6A4B9E8}" type="slidenum">
              <a:rPr lang="ru-RU" smtClean="0"/>
              <a:pPr/>
              <a:t>‹#›</a:t>
            </a:fld>
            <a:endParaRPr lang="ru-RU"/>
          </a:p>
        </p:txBody>
      </p:sp>
    </p:spTree>
    <p:extLst>
      <p:ext uri="{BB962C8B-B14F-4D97-AF65-F5344CB8AC3E}">
        <p14:creationId xmlns:p14="http://schemas.microsoft.com/office/powerpoint/2010/main" val="8054632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DC3D6A3-9DDD-49DE-A585-CCD89F7EC3C3}" type="datetimeFigureOut">
              <a:rPr lang="ru-RU" smtClean="0"/>
              <a:pPr/>
              <a:t>01.06.2021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C132CF7-5336-42D5-B22E-08D9F6A4B9E8}" type="slidenum">
              <a:rPr lang="ru-RU" smtClean="0"/>
              <a:pPr/>
              <a:t>‹#›</a:t>
            </a:fld>
            <a:endParaRPr lang="ru-RU"/>
          </a:p>
        </p:txBody>
      </p:sp>
    </p:spTree>
    <p:extLst>
      <p:ext uri="{BB962C8B-B14F-4D97-AF65-F5344CB8AC3E}">
        <p14:creationId xmlns:p14="http://schemas.microsoft.com/office/powerpoint/2010/main" val="38289055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DC3D6A3-9DDD-49DE-A585-CCD89F7EC3C3}" type="datetimeFigureOut">
              <a:rPr lang="ru-RU" smtClean="0"/>
              <a:pPr/>
              <a:t>01.06.2021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C132CF7-5336-42D5-B22E-08D9F6A4B9E8}" type="slidenum">
              <a:rPr lang="ru-RU" smtClean="0"/>
              <a:pPr/>
              <a:t>‹#›</a:t>
            </a:fld>
            <a:endParaRPr lang="ru-RU"/>
          </a:p>
        </p:txBody>
      </p:sp>
    </p:spTree>
    <p:extLst>
      <p:ext uri="{BB962C8B-B14F-4D97-AF65-F5344CB8AC3E}">
        <p14:creationId xmlns:p14="http://schemas.microsoft.com/office/powerpoint/2010/main" val="6559885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DC3D6A3-9DDD-49DE-A585-CCD89F7EC3C3}" type="datetimeFigureOut">
              <a:rPr lang="ru-RU" smtClean="0"/>
              <a:pPr/>
              <a:t>01.06.2021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C132CF7-5336-42D5-B22E-08D9F6A4B9E8}" type="slidenum">
              <a:rPr lang="ru-RU" smtClean="0"/>
              <a:pPr/>
              <a:t>‹#›</a:t>
            </a:fld>
            <a:endParaRPr lang="ru-RU"/>
          </a:p>
        </p:txBody>
      </p:sp>
    </p:spTree>
    <p:extLst>
      <p:ext uri="{BB962C8B-B14F-4D97-AF65-F5344CB8AC3E}">
        <p14:creationId xmlns:p14="http://schemas.microsoft.com/office/powerpoint/2010/main" val="29583947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84216" y="2006600"/>
            <a:ext cx="8534401" cy="2281600"/>
          </a:xfrm>
        </p:spPr>
        <p:txBody>
          <a:bodyPr anchor="b">
            <a:normAutofit/>
          </a:bodyPr>
          <a:lstStyle>
            <a:lvl1pPr algn="l">
              <a:defRPr sz="36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DC3D6A3-9DDD-49DE-A585-CCD89F7EC3C3}" type="datetimeFigureOut">
              <a:rPr lang="ru-RU" smtClean="0"/>
              <a:pPr/>
              <a:t>01.06.2021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C132CF7-5336-42D5-B22E-08D9F6A4B9E8}" type="slidenum">
              <a:rPr lang="ru-RU" smtClean="0"/>
              <a:pPr/>
              <a:t>‹#›</a:t>
            </a:fld>
            <a:endParaRPr lang="ru-RU"/>
          </a:p>
        </p:txBody>
      </p:sp>
    </p:spTree>
    <p:extLst>
      <p:ext uri="{BB962C8B-B14F-4D97-AF65-F5344CB8AC3E}">
        <p14:creationId xmlns:p14="http://schemas.microsoft.com/office/powerpoint/2010/main" val="68419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84215" y="685806"/>
            <a:ext cx="4937655" cy="361526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808137" y="685801"/>
            <a:ext cx="4934479" cy="3615266"/>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7DC3D6A3-9DDD-49DE-A585-CCD89F7EC3C3}" type="datetimeFigureOut">
              <a:rPr lang="ru-RU" smtClean="0"/>
              <a:pPr/>
              <a:t>01.06.2021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C132CF7-5336-42D5-B22E-08D9F6A4B9E8}" type="slidenum">
              <a:rPr lang="ru-RU" smtClean="0"/>
              <a:pPr/>
              <a:t>‹#›</a:t>
            </a:fld>
            <a:endParaRPr lang="ru-RU"/>
          </a:p>
        </p:txBody>
      </p:sp>
    </p:spTree>
    <p:extLst>
      <p:ext uri="{BB962C8B-B14F-4D97-AF65-F5344CB8AC3E}">
        <p14:creationId xmlns:p14="http://schemas.microsoft.com/office/powerpoint/2010/main" val="21858916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972081"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84215" y="1270529"/>
            <a:ext cx="4937655" cy="3030538"/>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079069" y="685800"/>
            <a:ext cx="4665135"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806547" y="1262062"/>
            <a:ext cx="4929188" cy="3030538"/>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7DC3D6A3-9DDD-49DE-A585-CCD89F7EC3C3}" type="datetimeFigureOut">
              <a:rPr lang="ru-RU" smtClean="0"/>
              <a:pPr/>
              <a:t>01.06.2021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DC132CF7-5336-42D5-B22E-08D9F6A4B9E8}" type="slidenum">
              <a:rPr lang="ru-RU" smtClean="0"/>
              <a:pPr/>
              <a:t>‹#›</a:t>
            </a:fld>
            <a:endParaRPr lang="ru-RU"/>
          </a:p>
        </p:txBody>
      </p:sp>
    </p:spTree>
    <p:extLst>
      <p:ext uri="{BB962C8B-B14F-4D97-AF65-F5344CB8AC3E}">
        <p14:creationId xmlns:p14="http://schemas.microsoft.com/office/powerpoint/2010/main" val="10477952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7DC3D6A3-9DDD-49DE-A585-CCD89F7EC3C3}" type="datetimeFigureOut">
              <a:rPr lang="ru-RU" smtClean="0"/>
              <a:pPr/>
              <a:t>01.06.2021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DC132CF7-5336-42D5-B22E-08D9F6A4B9E8}" type="slidenum">
              <a:rPr lang="ru-RU" smtClean="0"/>
              <a:pPr/>
              <a:t>‹#›</a:t>
            </a:fld>
            <a:endParaRPr lang="ru-RU"/>
          </a:p>
        </p:txBody>
      </p:sp>
    </p:spTree>
    <p:extLst>
      <p:ext uri="{BB962C8B-B14F-4D97-AF65-F5344CB8AC3E}">
        <p14:creationId xmlns:p14="http://schemas.microsoft.com/office/powerpoint/2010/main" val="14757557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DC3D6A3-9DDD-49DE-A585-CCD89F7EC3C3}" type="datetimeFigureOut">
              <a:rPr lang="ru-RU" smtClean="0"/>
              <a:pPr/>
              <a:t>01.06.2021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DC132CF7-5336-42D5-B22E-08D9F6A4B9E8}" type="slidenum">
              <a:rPr lang="ru-RU" smtClean="0"/>
              <a:pPr/>
              <a:t>‹#›</a:t>
            </a:fld>
            <a:endParaRPr lang="ru-RU"/>
          </a:p>
        </p:txBody>
      </p:sp>
    </p:spTree>
    <p:extLst>
      <p:ext uri="{BB962C8B-B14F-4D97-AF65-F5344CB8AC3E}">
        <p14:creationId xmlns:p14="http://schemas.microsoft.com/office/powerpoint/2010/main" val="37765209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684216" y="685800"/>
            <a:ext cx="5943601" cy="5308600"/>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7085012" y="2209805"/>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7DC3D6A3-9DDD-49DE-A585-CCD89F7EC3C3}" type="datetimeFigureOut">
              <a:rPr lang="ru-RU" smtClean="0"/>
              <a:pPr/>
              <a:t>01.06.2021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C132CF7-5336-42D5-B22E-08D9F6A4B9E8}" type="slidenum">
              <a:rPr lang="ru-RU" smtClean="0"/>
              <a:pPr/>
              <a:t>‹#›</a:t>
            </a:fld>
            <a:endParaRPr lang="ru-RU"/>
          </a:p>
        </p:txBody>
      </p:sp>
    </p:spTree>
    <p:extLst>
      <p:ext uri="{BB962C8B-B14F-4D97-AF65-F5344CB8AC3E}">
        <p14:creationId xmlns:p14="http://schemas.microsoft.com/office/powerpoint/2010/main" val="4949694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ru-RU" smtClean="0"/>
              <a:t>Образец заголовка</a:t>
            </a:r>
            <a:endParaRPr lang="en-US" dirty="0"/>
          </a:p>
        </p:txBody>
      </p:sp>
      <p:sp>
        <p:nvSpPr>
          <p:cNvPr id="14" name="Picture Placeholder 2"/>
          <p:cNvSpPr>
            <a:spLocks noGrp="1" noChangeAspect="1"/>
          </p:cNvSpPr>
          <p:nvPr>
            <p:ph type="pic" idx="1"/>
          </p:nvPr>
        </p:nvSpPr>
        <p:spPr>
          <a:xfrm>
            <a:off x="989015" y="914400"/>
            <a:ext cx="3280975"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4722815" y="2777067"/>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7DC3D6A3-9DDD-49DE-A585-CCD89F7EC3C3}" type="datetimeFigureOut">
              <a:rPr lang="ru-RU" smtClean="0"/>
              <a:pPr/>
              <a:t>01.06.2021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C132CF7-5336-42D5-B22E-08D9F6A4B9E8}" type="slidenum">
              <a:rPr lang="ru-RU" smtClean="0"/>
              <a:pPr/>
              <a:t>‹#›</a:t>
            </a:fld>
            <a:endParaRPr lang="ru-RU"/>
          </a:p>
        </p:txBody>
      </p:sp>
    </p:spTree>
    <p:extLst>
      <p:ext uri="{BB962C8B-B14F-4D97-AF65-F5344CB8AC3E}">
        <p14:creationId xmlns:p14="http://schemas.microsoft.com/office/powerpoint/2010/main" val="6427842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srcRect/>
          <a:tile tx="0" ty="0" sx="100000" sy="100000" flip="none" algn="tl"/>
        </a:blipFill>
        <a:effectLst/>
      </p:bgPr>
    </p:bg>
    <p:spTree>
      <p:nvGrpSpPr>
        <p:cNvPr id="1" name=""/>
        <p:cNvGrpSpPr/>
        <p:nvPr/>
      </p:nvGrpSpPr>
      <p:grpSpPr>
        <a:xfrm>
          <a:off x="0" y="0"/>
          <a:ext cx="0" cy="0"/>
          <a:chOff x="0" y="0"/>
          <a:chExt cx="0" cy="0"/>
        </a:xfrm>
      </p:grpSpPr>
      <p:grpSp>
        <p:nvGrpSpPr>
          <p:cNvPr id="7" name="Group 6"/>
          <p:cNvGrpSpPr/>
          <p:nvPr/>
        </p:nvGrpSpPr>
        <p:grpSpPr>
          <a:xfrm>
            <a:off x="9206969" y="2963339"/>
            <a:ext cx="2981859"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8"/>
            <a:ext cx="8534400" cy="1507067"/>
          </a:xfrm>
          <a:prstGeom prst="rect">
            <a:avLst/>
          </a:prstGeom>
          <a:effectLst/>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84212" y="685806"/>
            <a:ext cx="8534400" cy="3615267"/>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9904412" y="6172206"/>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7DC3D6A3-9DDD-49DE-A585-CCD89F7EC3C3}" type="datetimeFigureOut">
              <a:rPr lang="ru-RU" smtClean="0"/>
              <a:pPr/>
              <a:t>01.06.2021</a:t>
            </a:fld>
            <a:endParaRPr lang="ru-RU"/>
          </a:p>
        </p:txBody>
      </p:sp>
      <p:sp>
        <p:nvSpPr>
          <p:cNvPr id="5" name="Footer Placeholder 4"/>
          <p:cNvSpPr>
            <a:spLocks noGrp="1"/>
          </p:cNvSpPr>
          <p:nvPr>
            <p:ph type="ftr" sz="quarter" idx="3"/>
          </p:nvPr>
        </p:nvSpPr>
        <p:spPr>
          <a:xfrm>
            <a:off x="684212" y="6172206"/>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ru-RU"/>
          </a:p>
        </p:txBody>
      </p:sp>
      <p:sp>
        <p:nvSpPr>
          <p:cNvPr id="6" name="Slide Number Placeholder 5"/>
          <p:cNvSpPr>
            <a:spLocks noGrp="1"/>
          </p:cNvSpPr>
          <p:nvPr>
            <p:ph type="sldNum" sz="quarter" idx="4"/>
          </p:nvPr>
        </p:nvSpPr>
        <p:spPr>
          <a:xfrm>
            <a:off x="10363200" y="5578481"/>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C132CF7-5336-42D5-B22E-08D9F6A4B9E8}" type="slidenum">
              <a:rPr lang="ru-RU" smtClean="0"/>
              <a:pPr/>
              <a:t>‹#›</a:t>
            </a:fld>
            <a:endParaRPr lang="ru-RU"/>
          </a:p>
        </p:txBody>
      </p:sp>
    </p:spTree>
    <p:extLst>
      <p:ext uri="{BB962C8B-B14F-4D97-AF65-F5344CB8AC3E}">
        <p14:creationId xmlns:p14="http://schemas.microsoft.com/office/powerpoint/2010/main" val="3413725150"/>
      </p:ext>
    </p:extLst>
  </p:cSld>
  <p:clrMap bg1="dk1" tx1="lt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50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50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50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4pPr>
      <a:lvl5pPr marL="21145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50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1.xml"/><Relationship Id="rId5" Type="http://schemas.openxmlformats.org/officeDocument/2006/relationships/image" Target="../media/image18.jpeg"/><Relationship Id="rId4" Type="http://schemas.openxmlformats.org/officeDocument/2006/relationships/image" Target="../media/image17.jpeg"/></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2.xml"/><Relationship Id="rId5" Type="http://schemas.openxmlformats.org/officeDocument/2006/relationships/image" Target="../media/image22.jpeg"/><Relationship Id="rId4" Type="http://schemas.openxmlformats.org/officeDocument/2006/relationships/image" Target="../media/image21.jpeg"/></Relationships>
</file>

<file path=ppt/slides/_rels/slide1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517648" y="462892"/>
            <a:ext cx="5218331" cy="364701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orthographicFront"/>
            <a:lightRig rig="threePt" dir="t"/>
          </a:scene3d>
          <a:sp3d>
            <a:bevelT/>
          </a:sp3d>
        </p:spPr>
      </p:pic>
      <p:sp>
        <p:nvSpPr>
          <p:cNvPr id="5" name="TextBox 4"/>
          <p:cNvSpPr txBox="1"/>
          <p:nvPr/>
        </p:nvSpPr>
        <p:spPr>
          <a:xfrm>
            <a:off x="256672" y="462892"/>
            <a:ext cx="7956885" cy="1815882"/>
          </a:xfrm>
          <a:prstGeom prst="rect">
            <a:avLst/>
          </a:prstGeom>
          <a:noFill/>
          <a:effectLst>
            <a:outerShdw blurRad="152400" dist="317500" dir="5400000" sx="90000" sy="-19000" rotWithShape="0">
              <a:prstClr val="black">
                <a:alpha val="15000"/>
              </a:prstClr>
            </a:outerShdw>
          </a:effectLst>
        </p:spPr>
        <p:txBody>
          <a:bodyPr wrap="square" rtlCol="0">
            <a:spAutoFit/>
          </a:bodyPr>
          <a:lstStyle/>
          <a:p>
            <a:r>
              <a:rPr lang="ru-RU" sz="1600" b="1" i="1" dirty="0">
                <a:solidFill>
                  <a:schemeClr val="accent1"/>
                </a:solidFill>
              </a:rPr>
              <a:t>МУНИЦИПАЛЬНОЕ БЮДЖЕТНОЕ ОБЩЕОБРАЗОВАТЕЛЬНОЕ</a:t>
            </a:r>
          </a:p>
          <a:p>
            <a:r>
              <a:rPr lang="ru-RU" sz="1600" b="1" i="1" dirty="0">
                <a:solidFill>
                  <a:schemeClr val="accent1"/>
                </a:solidFill>
              </a:rPr>
              <a:t>УЧРЕЖДЕНИЕ «СРЕДНЯЯ ШКОЛА №4»</a:t>
            </a:r>
          </a:p>
          <a:p>
            <a:r>
              <a:rPr lang="ru-RU" sz="1600" b="1" i="1" dirty="0">
                <a:solidFill>
                  <a:schemeClr val="accent1"/>
                </a:solidFill>
              </a:rPr>
              <a:t>МУНИЦИПАЛЬНОГО ОБРАЗОВАНИЯ «ГОРОД ДЕСНОГОРСК»</a:t>
            </a:r>
          </a:p>
          <a:p>
            <a:r>
              <a:rPr lang="ru-RU" sz="1600" b="1" i="1" dirty="0">
                <a:solidFill>
                  <a:schemeClr val="accent1"/>
                </a:solidFill>
              </a:rPr>
              <a:t>СМОЛЕНСКОЙ ОБЛАСТИ</a:t>
            </a:r>
          </a:p>
          <a:p>
            <a:r>
              <a:rPr lang="ru-RU" sz="1600" b="1" i="1" dirty="0">
                <a:solidFill>
                  <a:schemeClr val="accent1"/>
                </a:solidFill>
              </a:rPr>
              <a:t>216400 Смоленская область г. Десногорск</a:t>
            </a:r>
          </a:p>
          <a:p>
            <a:r>
              <a:rPr lang="ru-RU" sz="1600" b="1" i="1" dirty="0">
                <a:solidFill>
                  <a:schemeClr val="accent1"/>
                </a:solidFill>
              </a:rPr>
              <a:t>тел/факс (48153)-7-17-95</a:t>
            </a:r>
          </a:p>
          <a:p>
            <a:r>
              <a:rPr lang="ru-RU" sz="1600" b="1" i="1" dirty="0">
                <a:solidFill>
                  <a:schemeClr val="accent1"/>
                </a:solidFill>
              </a:rPr>
              <a:t>E-</a:t>
            </a:r>
            <a:r>
              <a:rPr lang="ru-RU" sz="1600" b="1" i="1" dirty="0" err="1">
                <a:solidFill>
                  <a:schemeClr val="accent1"/>
                </a:solidFill>
              </a:rPr>
              <a:t>mail</a:t>
            </a:r>
            <a:r>
              <a:rPr lang="ru-RU" sz="1600" b="1" i="1" dirty="0">
                <a:solidFill>
                  <a:schemeClr val="accent1"/>
                </a:solidFill>
              </a:rPr>
              <a:t>: </a:t>
            </a:r>
            <a:r>
              <a:rPr lang="ru-RU" sz="1600" b="1" i="1" dirty="0" smtClean="0">
                <a:solidFill>
                  <a:schemeClr val="accent1"/>
                </a:solidFill>
              </a:rPr>
              <a:t>dssh4@yandex.ru</a:t>
            </a:r>
            <a:endParaRPr lang="ru-RU" sz="4800" b="1" i="1" dirty="0">
              <a:solidFill>
                <a:schemeClr val="accent1"/>
              </a:solidFill>
            </a:endParaRPr>
          </a:p>
        </p:txBody>
      </p:sp>
      <p:sp>
        <p:nvSpPr>
          <p:cNvPr id="6" name="TextBox 5"/>
          <p:cNvSpPr txBox="1"/>
          <p:nvPr/>
        </p:nvSpPr>
        <p:spPr>
          <a:xfrm>
            <a:off x="6925302" y="4624980"/>
            <a:ext cx="5119769" cy="1477328"/>
          </a:xfrm>
          <a:prstGeom prst="rect">
            <a:avLst/>
          </a:prstGeom>
          <a:noFill/>
        </p:spPr>
        <p:txBody>
          <a:bodyPr wrap="square" rtlCol="0">
            <a:spAutoFit/>
          </a:bodyPr>
          <a:lstStyle/>
          <a:p>
            <a:pPr algn="r"/>
            <a:r>
              <a:rPr lang="ru-RU" b="1" i="1" dirty="0">
                <a:solidFill>
                  <a:schemeClr val="accent1"/>
                </a:solidFill>
              </a:rPr>
              <a:t>Подготовил:</a:t>
            </a:r>
          </a:p>
          <a:p>
            <a:pPr algn="r"/>
            <a:r>
              <a:rPr lang="ru-RU" b="1" i="1" dirty="0" smtClean="0">
                <a:solidFill>
                  <a:schemeClr val="accent1"/>
                </a:solidFill>
              </a:rPr>
              <a:t>Ученик4 «А</a:t>
            </a:r>
            <a:r>
              <a:rPr lang="ru-RU" b="1" i="1" dirty="0">
                <a:solidFill>
                  <a:schemeClr val="accent1"/>
                </a:solidFill>
              </a:rPr>
              <a:t>» класса</a:t>
            </a:r>
          </a:p>
          <a:p>
            <a:pPr algn="r"/>
            <a:r>
              <a:rPr lang="ru-RU" b="1" i="1" dirty="0">
                <a:solidFill>
                  <a:schemeClr val="accent1"/>
                </a:solidFill>
              </a:rPr>
              <a:t>Средней школы №4 г. Десногорска</a:t>
            </a:r>
          </a:p>
          <a:p>
            <a:pPr algn="r"/>
            <a:r>
              <a:rPr lang="ru-RU" b="1" i="1" dirty="0">
                <a:solidFill>
                  <a:schemeClr val="accent1"/>
                </a:solidFill>
              </a:rPr>
              <a:t>Паньков Марк</a:t>
            </a:r>
          </a:p>
          <a:p>
            <a:pPr algn="r"/>
            <a:endParaRPr lang="ru-RU" b="1" i="1" dirty="0">
              <a:solidFill>
                <a:schemeClr val="accent1"/>
              </a:solidFill>
            </a:endParaRPr>
          </a:p>
        </p:txBody>
      </p:sp>
      <p:sp>
        <p:nvSpPr>
          <p:cNvPr id="7" name="TextBox 6"/>
          <p:cNvSpPr txBox="1"/>
          <p:nvPr/>
        </p:nvSpPr>
        <p:spPr>
          <a:xfrm>
            <a:off x="409072" y="3840150"/>
            <a:ext cx="7956885" cy="1569660"/>
          </a:xfrm>
          <a:prstGeom prst="rect">
            <a:avLst/>
          </a:prstGeom>
          <a:noFill/>
          <a:effectLst>
            <a:outerShdw blurRad="76200" dir="13500000" sy="23000" kx="1200000" algn="br" rotWithShape="0">
              <a:prstClr val="black">
                <a:alpha val="20000"/>
              </a:prstClr>
            </a:outerShdw>
          </a:effectLst>
        </p:spPr>
        <p:txBody>
          <a:bodyPr wrap="square" rtlCol="0">
            <a:spAutoFit/>
            <a:scene3d>
              <a:camera prst="orthographicFront"/>
              <a:lightRig rig="sunset" dir="t"/>
            </a:scene3d>
            <a:sp3d prstMaterial="dkEdge"/>
          </a:bodyPr>
          <a:lstStyle/>
          <a:p>
            <a:pPr algn="ctr"/>
            <a:r>
              <a:rPr lang="ru-RU" sz="4800" b="1" i="1" dirty="0">
                <a:solidFill>
                  <a:schemeClr val="accent1"/>
                </a:solidFill>
                <a:effectLst>
                  <a:outerShdw blurRad="75057" dist="38100" dir="5400000" sy="-20000" rotWithShape="0">
                    <a:prstClr val="black">
                      <a:alpha val="25000"/>
                    </a:prstClr>
                  </a:outerShdw>
                  <a:reflection blurRad="6350" stA="50000" endA="300" endPos="50000" dist="29997" dir="5400000" sy="-100000" algn="bl" rotWithShape="0"/>
                </a:effectLst>
              </a:rPr>
              <a:t>МЁД - </a:t>
            </a:r>
          </a:p>
          <a:p>
            <a:pPr algn="ctr"/>
            <a:r>
              <a:rPr lang="ru-RU" sz="4800" b="1" i="1" dirty="0">
                <a:solidFill>
                  <a:schemeClr val="accent1"/>
                </a:solidFill>
                <a:effectLst>
                  <a:outerShdw blurRad="75057" dist="38100" dir="5400000" sy="-20000" rotWithShape="0">
                    <a:prstClr val="black">
                      <a:alpha val="25000"/>
                    </a:prstClr>
                  </a:outerShdw>
                  <a:reflection blurRad="6350" stA="50000" endA="300" endPos="50000" dist="29997" dir="5400000" sy="-100000" algn="bl" rotWithShape="0"/>
                </a:effectLst>
              </a:rPr>
              <a:t>ВОЛШЕБНЫЙ ПРОДУКТ</a:t>
            </a:r>
          </a:p>
        </p:txBody>
      </p:sp>
      <p:sp>
        <p:nvSpPr>
          <p:cNvPr id="2" name="TextBox 1"/>
          <p:cNvSpPr txBox="1"/>
          <p:nvPr/>
        </p:nvSpPr>
        <p:spPr>
          <a:xfrm>
            <a:off x="409072" y="6102308"/>
            <a:ext cx="5200463" cy="369332"/>
          </a:xfrm>
          <a:prstGeom prst="rect">
            <a:avLst/>
          </a:prstGeom>
          <a:noFill/>
        </p:spPr>
        <p:txBody>
          <a:bodyPr wrap="none" rtlCol="0">
            <a:spAutoFit/>
          </a:bodyPr>
          <a:lstStyle/>
          <a:p>
            <a:r>
              <a:rPr lang="ru-RU" b="1" dirty="0" smtClean="0">
                <a:solidFill>
                  <a:schemeClr val="bg2">
                    <a:lumMod val="50000"/>
                  </a:schemeClr>
                </a:solidFill>
              </a:rPr>
              <a:t>Учитель: Ермакова Наталья Владимировна</a:t>
            </a:r>
            <a:endParaRPr lang="ru-RU" b="1" dirty="0">
              <a:solidFill>
                <a:schemeClr val="bg2">
                  <a:lumMod val="50000"/>
                </a:schemeClr>
              </a:solidFill>
            </a:endParaRPr>
          </a:p>
        </p:txBody>
      </p:sp>
    </p:spTree>
    <p:extLst>
      <p:ext uri="{BB962C8B-B14F-4D97-AF65-F5344CB8AC3E}">
        <p14:creationId xmlns:p14="http://schemas.microsoft.com/office/powerpoint/2010/main" val="29578262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tile tx="0" ty="0" sx="100000" sy="100000" flip="none" algn="tl"/>
        </a:blipFill>
        <a:effectLst/>
      </p:bgPr>
    </p:bg>
    <p:spTree>
      <p:nvGrpSpPr>
        <p:cNvPr id="1" name=""/>
        <p:cNvGrpSpPr/>
        <p:nvPr/>
      </p:nvGrpSpPr>
      <p:grpSpPr>
        <a:xfrm>
          <a:off x="0" y="0"/>
          <a:ext cx="0" cy="0"/>
          <a:chOff x="0" y="0"/>
          <a:chExt cx="0" cy="0"/>
        </a:xfrm>
      </p:grpSpPr>
      <p:sp>
        <p:nvSpPr>
          <p:cNvPr id="6" name="Прямоугольник 5"/>
          <p:cNvSpPr/>
          <p:nvPr/>
        </p:nvSpPr>
        <p:spPr>
          <a:xfrm>
            <a:off x="3150270" y="138022"/>
            <a:ext cx="5788764" cy="523220"/>
          </a:xfrm>
          <a:prstGeom prst="rect">
            <a:avLst/>
          </a:prstGeom>
        </p:spPr>
        <p:txBody>
          <a:bodyPr wrap="none">
            <a:spAutoFit/>
          </a:bodyPr>
          <a:lstStyle/>
          <a:p>
            <a:r>
              <a:rPr lang="ru-RU" sz="2800" b="1" i="1" dirty="0">
                <a:solidFill>
                  <a:schemeClr val="accent1"/>
                </a:solidFill>
              </a:rPr>
              <a:t>Определение металла в мёде</a:t>
            </a:r>
          </a:p>
        </p:txBody>
      </p:sp>
      <p:sp>
        <p:nvSpPr>
          <p:cNvPr id="8" name="Прямоугольник 7"/>
          <p:cNvSpPr/>
          <p:nvPr/>
        </p:nvSpPr>
        <p:spPr>
          <a:xfrm>
            <a:off x="425574" y="661242"/>
            <a:ext cx="11766429" cy="923330"/>
          </a:xfrm>
          <a:prstGeom prst="rect">
            <a:avLst/>
          </a:prstGeom>
        </p:spPr>
        <p:txBody>
          <a:bodyPr wrap="square">
            <a:spAutoFit/>
          </a:bodyPr>
          <a:lstStyle/>
          <a:p>
            <a:pPr algn="ctr"/>
            <a:r>
              <a:rPr lang="ru-RU" b="1" i="1" dirty="0">
                <a:solidFill>
                  <a:schemeClr val="accent1"/>
                </a:solidFill>
              </a:rPr>
              <a:t>Для этого положили в стакан немного мёда, залили кипятком, размешали и охладили. После этого капнули туда несколько капель уксусной эссенции. Если состав зашипит, значит, в меде присутствует </a:t>
            </a:r>
            <a:r>
              <a:rPr lang="ru-RU" b="1" i="1" dirty="0" smtClean="0">
                <a:solidFill>
                  <a:schemeClr val="accent1"/>
                </a:solidFill>
              </a:rPr>
              <a:t>металл -</a:t>
            </a:r>
            <a:r>
              <a:rPr lang="ru-RU" b="1" i="1" dirty="0" smtClean="0">
                <a:solidFill>
                  <a:srgbClr val="C00000"/>
                </a:solidFill>
              </a:rPr>
              <a:t> это </a:t>
            </a:r>
            <a:r>
              <a:rPr lang="ru-RU" b="1" i="1" dirty="0">
                <a:solidFill>
                  <a:srgbClr val="C00000"/>
                </a:solidFill>
              </a:rPr>
              <a:t>фальшивый </a:t>
            </a:r>
            <a:r>
              <a:rPr lang="ru-RU" b="1" i="1" dirty="0" smtClean="0">
                <a:solidFill>
                  <a:srgbClr val="C00000"/>
                </a:solidFill>
              </a:rPr>
              <a:t>мёд!!!</a:t>
            </a:r>
            <a:r>
              <a:rPr lang="ru-RU" b="1" i="1" dirty="0" smtClean="0">
                <a:solidFill>
                  <a:schemeClr val="accent1"/>
                </a:solidFill>
              </a:rPr>
              <a:t> </a:t>
            </a:r>
            <a:endParaRPr lang="ru-RU" b="1" i="1" dirty="0">
              <a:solidFill>
                <a:schemeClr val="accent1"/>
              </a:solidFill>
            </a:endParaRPr>
          </a:p>
        </p:txBody>
      </p:sp>
      <p:sp>
        <p:nvSpPr>
          <p:cNvPr id="10" name="Прямоугольник 9"/>
          <p:cNvSpPr/>
          <p:nvPr/>
        </p:nvSpPr>
        <p:spPr>
          <a:xfrm>
            <a:off x="2381621" y="5822170"/>
            <a:ext cx="7320951" cy="369332"/>
          </a:xfrm>
          <a:prstGeom prst="rect">
            <a:avLst/>
          </a:prstGeom>
        </p:spPr>
        <p:txBody>
          <a:bodyPr wrap="square">
            <a:spAutoFit/>
          </a:bodyPr>
          <a:lstStyle/>
          <a:p>
            <a:r>
              <a:rPr lang="ru-RU" b="1" i="1" u="sng" dirty="0">
                <a:solidFill>
                  <a:schemeClr val="accent1"/>
                </a:solidFill>
              </a:rPr>
              <a:t>Вывод:</a:t>
            </a:r>
            <a:r>
              <a:rPr lang="ru-RU" b="1" i="1" dirty="0">
                <a:solidFill>
                  <a:schemeClr val="accent1"/>
                </a:solidFill>
              </a:rPr>
              <a:t> раствор не зашипел, это признак хорошего меда. </a:t>
            </a:r>
          </a:p>
        </p:txBody>
      </p:sp>
      <p:pic>
        <p:nvPicPr>
          <p:cNvPr id="2" name="Рисунок 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559421" y="1827267"/>
            <a:ext cx="2814727" cy="375296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orthographicFront"/>
            <a:lightRig rig="threePt" dir="t"/>
          </a:scene3d>
          <a:sp3d>
            <a:bevelT/>
          </a:sp3d>
        </p:spPr>
      </p:pic>
      <p:pic>
        <p:nvPicPr>
          <p:cNvPr id="3" name="Рисунок 2"/>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705599" y="1826506"/>
            <a:ext cx="2815297" cy="375373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orthographicFront"/>
            <a:lightRig rig="threePt" dir="t"/>
          </a:scene3d>
          <a:sp3d>
            <a:bevelT/>
          </a:sp3d>
        </p:spPr>
      </p:pic>
    </p:spTree>
    <p:extLst>
      <p:ext uri="{BB962C8B-B14F-4D97-AF65-F5344CB8AC3E}">
        <p14:creationId xmlns:p14="http://schemas.microsoft.com/office/powerpoint/2010/main" val="99392977"/>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27807" y="190119"/>
            <a:ext cx="11755629" cy="461665"/>
          </a:xfrm>
          <a:prstGeom prst="rect">
            <a:avLst/>
          </a:prstGeom>
        </p:spPr>
        <p:txBody>
          <a:bodyPr wrap="square">
            <a:spAutoFit/>
          </a:bodyPr>
          <a:lstStyle/>
          <a:p>
            <a:pPr algn="ctr"/>
            <a:r>
              <a:rPr lang="ru-RU" sz="2400" b="1" i="1" dirty="0">
                <a:solidFill>
                  <a:schemeClr val="accent1"/>
                </a:solidFill>
              </a:rPr>
              <a:t>Определение муки, крахмала, крахмальной, свекольной патоки, мела</a:t>
            </a:r>
          </a:p>
        </p:txBody>
      </p:sp>
      <p:sp>
        <p:nvSpPr>
          <p:cNvPr id="6" name="Прямоугольник 5"/>
          <p:cNvSpPr/>
          <p:nvPr/>
        </p:nvSpPr>
        <p:spPr>
          <a:xfrm>
            <a:off x="228470" y="827834"/>
            <a:ext cx="11303129" cy="1477328"/>
          </a:xfrm>
          <a:prstGeom prst="rect">
            <a:avLst/>
          </a:prstGeom>
        </p:spPr>
        <p:txBody>
          <a:bodyPr wrap="square">
            <a:spAutoFit/>
          </a:bodyPr>
          <a:lstStyle/>
          <a:p>
            <a:pPr algn="ctr"/>
            <a:r>
              <a:rPr lang="ru-RU" b="1" i="1" dirty="0">
                <a:solidFill>
                  <a:schemeClr val="accent1"/>
                </a:solidFill>
              </a:rPr>
              <a:t>Иногда для достижения густоты настоящего меда в сироп или недозрелый мед могут добавить муку, крахмал, крахмальную или свекольную патоку и даже мел. Чтобы доказать наличие этих веществ в меде, достаточно растворить его в воде (1:2). Раствор фальсифицированного меда будет мутным и радужно переливаться, немного времени спустя на дне стакана появится осадок. </a:t>
            </a:r>
          </a:p>
        </p:txBody>
      </p:sp>
      <p:sp>
        <p:nvSpPr>
          <p:cNvPr id="8" name="Прямоугольник 7"/>
          <p:cNvSpPr/>
          <p:nvPr/>
        </p:nvSpPr>
        <p:spPr>
          <a:xfrm>
            <a:off x="932006" y="5954709"/>
            <a:ext cx="10547230" cy="369332"/>
          </a:xfrm>
          <a:prstGeom prst="rect">
            <a:avLst/>
          </a:prstGeom>
        </p:spPr>
        <p:txBody>
          <a:bodyPr wrap="square">
            <a:spAutoFit/>
          </a:bodyPr>
          <a:lstStyle/>
          <a:p>
            <a:r>
              <a:rPr lang="ru-RU" b="1" i="1" u="sng" dirty="0">
                <a:solidFill>
                  <a:schemeClr val="accent1"/>
                </a:solidFill>
              </a:rPr>
              <a:t>Вывод: </a:t>
            </a:r>
            <a:r>
              <a:rPr lang="ru-RU" b="1" i="1" dirty="0">
                <a:solidFill>
                  <a:schemeClr val="accent1"/>
                </a:solidFill>
              </a:rPr>
              <a:t>в двух образцах меда осадок не наблюдался, в третьем – раствор был мутным </a:t>
            </a:r>
          </a:p>
        </p:txBody>
      </p:sp>
      <p:pic>
        <p:nvPicPr>
          <p:cNvPr id="2" name="Рисунок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422272" y="2579264"/>
            <a:ext cx="4135124" cy="310134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orthographicFront"/>
            <a:lightRig rig="threePt" dir="t"/>
          </a:scene3d>
          <a:sp3d>
            <a:bevelT/>
          </a:sp3d>
        </p:spPr>
      </p:pic>
      <p:pic>
        <p:nvPicPr>
          <p:cNvPr id="3" name="Рисунок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433806" y="2580129"/>
            <a:ext cx="4133971" cy="310047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orthographicFront"/>
            <a:lightRig rig="threePt" dir="t"/>
          </a:scene3d>
          <a:sp3d>
            <a:bevelT/>
          </a:sp3d>
        </p:spPr>
      </p:pic>
    </p:spTree>
    <p:extLst>
      <p:ext uri="{BB962C8B-B14F-4D97-AF65-F5344CB8AC3E}">
        <p14:creationId xmlns:p14="http://schemas.microsoft.com/office/powerpoint/2010/main" val="37153259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srcRect/>
          <a:tile tx="0" ty="0" sx="100000" sy="100000" flip="none" algn="tl"/>
        </a:blipFill>
        <a:effectLst/>
      </p:bgPr>
    </p:bg>
    <p:spTree>
      <p:nvGrpSpPr>
        <p:cNvPr id="1" name=""/>
        <p:cNvGrpSpPr/>
        <p:nvPr/>
      </p:nvGrpSpPr>
      <p:grpSpPr>
        <a:xfrm>
          <a:off x="0" y="0"/>
          <a:ext cx="0" cy="0"/>
          <a:chOff x="0" y="0"/>
          <a:chExt cx="0" cy="0"/>
        </a:xfrm>
      </p:grpSpPr>
      <p:sp>
        <p:nvSpPr>
          <p:cNvPr id="4" name="Прямоугольник 3"/>
          <p:cNvSpPr/>
          <p:nvPr/>
        </p:nvSpPr>
        <p:spPr>
          <a:xfrm>
            <a:off x="1533038" y="312228"/>
            <a:ext cx="9385903" cy="523220"/>
          </a:xfrm>
          <a:prstGeom prst="rect">
            <a:avLst/>
          </a:prstGeom>
        </p:spPr>
        <p:txBody>
          <a:bodyPr wrap="none">
            <a:spAutoFit/>
          </a:bodyPr>
          <a:lstStyle/>
          <a:p>
            <a:r>
              <a:rPr lang="ru-RU" sz="2800" b="1" i="1" dirty="0">
                <a:solidFill>
                  <a:schemeClr val="accent1"/>
                </a:solidFill>
              </a:rPr>
              <a:t>Настоящий мед придает чаю более темный цвет</a:t>
            </a:r>
            <a:endParaRPr lang="ru-RU" dirty="0"/>
          </a:p>
        </p:txBody>
      </p:sp>
      <p:sp>
        <p:nvSpPr>
          <p:cNvPr id="6" name="Прямоугольник 5"/>
          <p:cNvSpPr/>
          <p:nvPr/>
        </p:nvSpPr>
        <p:spPr>
          <a:xfrm>
            <a:off x="2185951" y="835448"/>
            <a:ext cx="8080075" cy="369332"/>
          </a:xfrm>
          <a:prstGeom prst="rect">
            <a:avLst/>
          </a:prstGeom>
        </p:spPr>
        <p:txBody>
          <a:bodyPr wrap="square">
            <a:spAutoFit/>
          </a:bodyPr>
          <a:lstStyle/>
          <a:p>
            <a:r>
              <a:rPr lang="ru-RU" b="1" i="1" dirty="0">
                <a:solidFill>
                  <a:schemeClr val="accent1"/>
                </a:solidFill>
              </a:rPr>
              <a:t>В чашку некрепкого теплого чая мы добавили немного меда</a:t>
            </a:r>
          </a:p>
        </p:txBody>
      </p:sp>
      <p:sp>
        <p:nvSpPr>
          <p:cNvPr id="8" name="Прямоугольник 7"/>
          <p:cNvSpPr/>
          <p:nvPr/>
        </p:nvSpPr>
        <p:spPr>
          <a:xfrm>
            <a:off x="1088468" y="5633027"/>
            <a:ext cx="11003851" cy="369332"/>
          </a:xfrm>
          <a:prstGeom prst="rect">
            <a:avLst/>
          </a:prstGeom>
        </p:spPr>
        <p:txBody>
          <a:bodyPr wrap="square">
            <a:spAutoFit/>
          </a:bodyPr>
          <a:lstStyle/>
          <a:p>
            <a:r>
              <a:rPr lang="ru-RU" b="1" i="1" u="sng" dirty="0">
                <a:solidFill>
                  <a:schemeClr val="accent1"/>
                </a:solidFill>
              </a:rPr>
              <a:t>Вывод:</a:t>
            </a:r>
            <a:r>
              <a:rPr lang="ru-RU" b="1" i="1" dirty="0">
                <a:solidFill>
                  <a:schemeClr val="accent1"/>
                </a:solidFill>
              </a:rPr>
              <a:t> два образца меда настоящие, т.к. чай потемнел, осадок на дне не образовался. </a:t>
            </a:r>
          </a:p>
        </p:txBody>
      </p:sp>
      <p:pic>
        <p:nvPicPr>
          <p:cNvPr id="2" name="Рисунок 1"/>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1748865" y="1728596"/>
            <a:ext cx="2899335" cy="356528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orthographicFront"/>
            <a:lightRig rig="threePt" dir="t"/>
          </a:scene3d>
          <a:sp3d>
            <a:bevelT/>
          </a:sp3d>
        </p:spPr>
      </p:pic>
      <p:pic>
        <p:nvPicPr>
          <p:cNvPr id="3" name="Рисунок 2"/>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722933" y="1726967"/>
            <a:ext cx="4715635" cy="353672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orthographicFront"/>
            <a:lightRig rig="threePt" dir="t"/>
          </a:scene3d>
          <a:sp3d>
            <a:bevelT/>
          </a:sp3d>
        </p:spPr>
      </p:pic>
    </p:spTree>
    <p:extLst>
      <p:ext uri="{BB962C8B-B14F-4D97-AF65-F5344CB8AC3E}">
        <p14:creationId xmlns:p14="http://schemas.microsoft.com/office/powerpoint/2010/main" val="21372944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828461" y="189625"/>
            <a:ext cx="6061275" cy="523220"/>
          </a:xfrm>
          <a:prstGeom prst="rect">
            <a:avLst/>
          </a:prstGeom>
        </p:spPr>
        <p:txBody>
          <a:bodyPr wrap="none">
            <a:spAutoFit/>
          </a:bodyPr>
          <a:lstStyle/>
          <a:p>
            <a:r>
              <a:rPr lang="ru-RU" sz="2800" b="1" i="1" dirty="0">
                <a:solidFill>
                  <a:schemeClr val="accent1"/>
                </a:solidFill>
              </a:rPr>
              <a:t>Определение крахмала в мёде</a:t>
            </a:r>
          </a:p>
        </p:txBody>
      </p:sp>
      <p:sp>
        <p:nvSpPr>
          <p:cNvPr id="5" name="Прямоугольник 4"/>
          <p:cNvSpPr/>
          <p:nvPr/>
        </p:nvSpPr>
        <p:spPr>
          <a:xfrm>
            <a:off x="560774" y="712845"/>
            <a:ext cx="11428026" cy="923330"/>
          </a:xfrm>
          <a:prstGeom prst="rect">
            <a:avLst/>
          </a:prstGeom>
        </p:spPr>
        <p:txBody>
          <a:bodyPr wrap="square">
            <a:spAutoFit/>
          </a:bodyPr>
          <a:lstStyle/>
          <a:p>
            <a:pPr algn="ctr"/>
            <a:r>
              <a:rPr lang="ru-RU" b="1" i="1" dirty="0">
                <a:solidFill>
                  <a:schemeClr val="accent1"/>
                </a:solidFill>
              </a:rPr>
              <a:t>Для этого положили в стакан немного мёда, залили кипятком, размешали и охладили. После этого капнули туда несколько капель йода. Если состав посинеет, значит, в мед добавлен крахмал. </a:t>
            </a:r>
            <a:r>
              <a:rPr lang="ru-RU" b="1" i="1" dirty="0">
                <a:solidFill>
                  <a:srgbClr val="C00000"/>
                </a:solidFill>
              </a:rPr>
              <a:t>Это </a:t>
            </a:r>
            <a:r>
              <a:rPr lang="ru-RU" b="1" i="1">
                <a:solidFill>
                  <a:srgbClr val="C00000"/>
                </a:solidFill>
              </a:rPr>
              <a:t>фальшивый </a:t>
            </a:r>
            <a:r>
              <a:rPr lang="ru-RU" b="1" i="1" smtClean="0">
                <a:solidFill>
                  <a:srgbClr val="C00000"/>
                </a:solidFill>
              </a:rPr>
              <a:t>мёд!!! </a:t>
            </a:r>
            <a:endParaRPr lang="ru-RU" b="1" i="1" dirty="0">
              <a:solidFill>
                <a:srgbClr val="C00000"/>
              </a:solidFill>
            </a:endParaRPr>
          </a:p>
        </p:txBody>
      </p:sp>
      <p:sp>
        <p:nvSpPr>
          <p:cNvPr id="8" name="Прямоугольник 7"/>
          <p:cNvSpPr/>
          <p:nvPr/>
        </p:nvSpPr>
        <p:spPr>
          <a:xfrm>
            <a:off x="3031661" y="5822119"/>
            <a:ext cx="5936240" cy="369332"/>
          </a:xfrm>
          <a:prstGeom prst="rect">
            <a:avLst/>
          </a:prstGeom>
        </p:spPr>
        <p:txBody>
          <a:bodyPr wrap="none">
            <a:spAutoFit/>
          </a:bodyPr>
          <a:lstStyle/>
          <a:p>
            <a:r>
              <a:rPr lang="ru-RU" b="1" i="1" u="sng" dirty="0">
                <a:solidFill>
                  <a:schemeClr val="accent1"/>
                </a:solidFill>
              </a:rPr>
              <a:t>Вывод:</a:t>
            </a:r>
            <a:r>
              <a:rPr lang="ru-RU" b="1" i="1" dirty="0">
                <a:solidFill>
                  <a:schemeClr val="accent1"/>
                </a:solidFill>
              </a:rPr>
              <a:t> раствор двух образцов меда не посинел</a:t>
            </a:r>
          </a:p>
        </p:txBody>
      </p:sp>
      <p:pic>
        <p:nvPicPr>
          <p:cNvPr id="2" name="Рисунок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246170" y="1966300"/>
            <a:ext cx="2610391" cy="348052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orthographicFront"/>
            <a:lightRig rig="threePt" dir="t"/>
          </a:scene3d>
          <a:sp3d>
            <a:bevelT/>
          </a:sp3d>
        </p:spPr>
      </p:pic>
      <p:pic>
        <p:nvPicPr>
          <p:cNvPr id="3" name="Рисунок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062286" y="1960672"/>
            <a:ext cx="4648200" cy="34861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orthographicFront"/>
            <a:lightRig rig="threePt" dir="t"/>
          </a:scene3d>
          <a:sp3d>
            <a:bevelT/>
          </a:sp3d>
        </p:spPr>
      </p:pic>
    </p:spTree>
    <p:extLst>
      <p:ext uri="{BB962C8B-B14F-4D97-AF65-F5344CB8AC3E}">
        <p14:creationId xmlns:p14="http://schemas.microsoft.com/office/powerpoint/2010/main" val="16361572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145787" y="1380985"/>
            <a:ext cx="5729181" cy="310951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orthographicFront"/>
            <a:lightRig rig="threePt" dir="t"/>
          </a:scene3d>
          <a:sp3d>
            <a:bevelT/>
          </a:sp3d>
        </p:spPr>
      </p:pic>
      <p:sp>
        <p:nvSpPr>
          <p:cNvPr id="5" name="Прямоугольник 4"/>
          <p:cNvSpPr/>
          <p:nvPr/>
        </p:nvSpPr>
        <p:spPr>
          <a:xfrm>
            <a:off x="438331" y="271164"/>
            <a:ext cx="11521440" cy="1015663"/>
          </a:xfrm>
          <a:prstGeom prst="rect">
            <a:avLst/>
          </a:prstGeom>
        </p:spPr>
        <p:txBody>
          <a:bodyPr wrap="square">
            <a:spAutoFit/>
          </a:bodyPr>
          <a:lstStyle/>
          <a:p>
            <a:pPr algn="ctr"/>
            <a:r>
              <a:rPr lang="ru-RU" sz="2000" b="1" i="1" dirty="0">
                <a:solidFill>
                  <a:schemeClr val="accent1"/>
                </a:solidFill>
              </a:rPr>
              <a:t>Целебные свойства пчелиного мёда: </a:t>
            </a:r>
          </a:p>
          <a:p>
            <a:pPr algn="ctr"/>
            <a:r>
              <a:rPr lang="ru-RU" sz="2000" b="1" i="1" dirty="0">
                <a:solidFill>
                  <a:schemeClr val="accent1"/>
                </a:solidFill>
              </a:rPr>
              <a:t>Мёд можно назвать удивительным природным лекарством, оказывающим неповторимое воздействие на организм человека </a:t>
            </a:r>
          </a:p>
        </p:txBody>
      </p:sp>
      <p:sp>
        <p:nvSpPr>
          <p:cNvPr id="6" name="Прямоугольник 5"/>
          <p:cNvSpPr/>
          <p:nvPr/>
        </p:nvSpPr>
        <p:spPr>
          <a:xfrm>
            <a:off x="438334" y="4584673"/>
            <a:ext cx="11855271" cy="1923604"/>
          </a:xfrm>
          <a:prstGeom prst="rect">
            <a:avLst/>
          </a:prstGeom>
        </p:spPr>
        <p:txBody>
          <a:bodyPr wrap="square">
            <a:spAutoFit/>
          </a:bodyPr>
          <a:lstStyle/>
          <a:p>
            <a:r>
              <a:rPr lang="ru-RU" sz="1700" b="1" i="1" dirty="0">
                <a:solidFill>
                  <a:schemeClr val="accent1"/>
                </a:solidFill>
              </a:rPr>
              <a:t>• обеззараживает, убивает микробов </a:t>
            </a:r>
          </a:p>
          <a:p>
            <a:r>
              <a:rPr lang="ru-RU" sz="1700" b="1" i="1" dirty="0">
                <a:solidFill>
                  <a:schemeClr val="accent1"/>
                </a:solidFill>
              </a:rPr>
              <a:t>• является мощной энергетической подпиткой, так как усваивается организмом человека на 100% </a:t>
            </a:r>
          </a:p>
          <a:p>
            <a:r>
              <a:rPr lang="ru-RU" sz="1700" b="1" i="1" dirty="0">
                <a:solidFill>
                  <a:schemeClr val="accent1"/>
                </a:solidFill>
              </a:rPr>
              <a:t>• оказывает противовоспалительное, рассасывающее и тонизирующее действие </a:t>
            </a:r>
          </a:p>
          <a:p>
            <a:r>
              <a:rPr lang="ru-RU" sz="1700" b="1" i="1" dirty="0">
                <a:solidFill>
                  <a:schemeClr val="accent1"/>
                </a:solidFill>
              </a:rPr>
              <a:t>• нормализует деятельность желудочно-кишечного тракта, стимулирует функцию внутренних органов </a:t>
            </a:r>
          </a:p>
          <a:p>
            <a:r>
              <a:rPr lang="ru-RU" sz="1700" b="1" i="1" dirty="0">
                <a:solidFill>
                  <a:schemeClr val="accent1"/>
                </a:solidFill>
              </a:rPr>
              <a:t>• является профилактическим средством от кариеса, стоматитов и гингивитов </a:t>
            </a:r>
          </a:p>
          <a:p>
            <a:r>
              <a:rPr lang="ru-RU" sz="1700" b="1" i="1" dirty="0">
                <a:solidFill>
                  <a:schemeClr val="accent1"/>
                </a:solidFill>
              </a:rPr>
              <a:t>• предупреждает склероз, нормализует сон </a:t>
            </a:r>
          </a:p>
          <a:p>
            <a:r>
              <a:rPr lang="ru-RU" sz="1700" b="1" i="1" dirty="0">
                <a:solidFill>
                  <a:schemeClr val="accent1"/>
                </a:solidFill>
              </a:rPr>
              <a:t>• стимулирует защитные силы организма и т.д.</a:t>
            </a:r>
          </a:p>
        </p:txBody>
      </p:sp>
      <p:sp>
        <p:nvSpPr>
          <p:cNvPr id="7" name="Прямоугольник 6"/>
          <p:cNvSpPr/>
          <p:nvPr/>
        </p:nvSpPr>
        <p:spPr>
          <a:xfrm>
            <a:off x="0" y="4184563"/>
            <a:ext cx="1756231" cy="400110"/>
          </a:xfrm>
          <a:prstGeom prst="rect">
            <a:avLst/>
          </a:prstGeom>
        </p:spPr>
        <p:txBody>
          <a:bodyPr wrap="square">
            <a:spAutoFit/>
          </a:bodyPr>
          <a:lstStyle/>
          <a:p>
            <a:pPr algn="ctr"/>
            <a:r>
              <a:rPr lang="ru-RU" sz="2000" b="1" i="1" dirty="0">
                <a:solidFill>
                  <a:schemeClr val="accent1"/>
                </a:solidFill>
              </a:rPr>
              <a:t>МЁД:</a:t>
            </a:r>
          </a:p>
        </p:txBody>
      </p:sp>
      <p:sp>
        <p:nvSpPr>
          <p:cNvPr id="8" name="Прямоугольник 7"/>
          <p:cNvSpPr/>
          <p:nvPr/>
        </p:nvSpPr>
        <p:spPr>
          <a:xfrm>
            <a:off x="139839" y="331630"/>
            <a:ext cx="6096000" cy="584775"/>
          </a:xfrm>
          <a:prstGeom prst="rect">
            <a:avLst/>
          </a:prstGeom>
        </p:spPr>
        <p:txBody>
          <a:bodyPr>
            <a:spAutoFit/>
          </a:bodyPr>
          <a:lstStyle/>
          <a:p>
            <a:pPr algn="ctr"/>
            <a:r>
              <a:rPr lang="ru-RU" sz="3200" b="1" i="1" u="sng" dirty="0" smtClean="0">
                <a:solidFill>
                  <a:schemeClr val="accent1"/>
                </a:solidFill>
              </a:rPr>
              <a:t> </a:t>
            </a:r>
            <a:endParaRPr lang="ru-RU" sz="3200" b="1" i="1" dirty="0">
              <a:solidFill>
                <a:schemeClr val="accent1"/>
              </a:solidFill>
            </a:endParaRPr>
          </a:p>
        </p:txBody>
      </p:sp>
    </p:spTree>
    <p:extLst>
      <p:ext uri="{BB962C8B-B14F-4D97-AF65-F5344CB8AC3E}">
        <p14:creationId xmlns:p14="http://schemas.microsoft.com/office/powerpoint/2010/main" val="30751111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07033" y="414068"/>
            <a:ext cx="11524891" cy="5893921"/>
          </a:xfrm>
          <a:prstGeom prst="rect">
            <a:avLst/>
          </a:prstGeom>
        </p:spPr>
        <p:txBody>
          <a:bodyPr wrap="square">
            <a:spAutoFit/>
          </a:bodyPr>
          <a:lstStyle/>
          <a:p>
            <a:pPr algn="ctr"/>
            <a:r>
              <a:rPr lang="ru-RU" sz="3200" b="1" i="1" dirty="0" smtClean="0">
                <a:solidFill>
                  <a:schemeClr val="accent1"/>
                </a:solidFill>
              </a:rPr>
              <a:t>ЗАКЛЮЧЕНИЕ</a:t>
            </a:r>
          </a:p>
          <a:p>
            <a:pPr algn="ctr"/>
            <a:endParaRPr lang="ru-RU" sz="1500" b="1" i="1" dirty="0">
              <a:solidFill>
                <a:schemeClr val="accent1"/>
              </a:solidFill>
            </a:endParaRPr>
          </a:p>
          <a:p>
            <a:pPr marL="355600" algn="just"/>
            <a:r>
              <a:rPr lang="ru-RU" sz="2200" b="1" i="1" dirty="0" smtClean="0">
                <a:solidFill>
                  <a:schemeClr val="accent1"/>
                </a:solidFill>
              </a:rPr>
              <a:t>Мёд </a:t>
            </a:r>
            <a:r>
              <a:rPr lang="ru-RU" sz="2200" b="1" i="1" dirty="0">
                <a:solidFill>
                  <a:schemeClr val="accent1"/>
                </a:solidFill>
              </a:rPr>
              <a:t>- это натуральный продукт с богатым содержанием витаминов, ферментов, микроэлементов и других полезных для человека веществ. Мед и его целебные свойства известны людям с древних времен. </a:t>
            </a:r>
          </a:p>
          <a:p>
            <a:pPr marL="355600" algn="just"/>
            <a:endParaRPr lang="ru-RU" sz="2200" b="1" i="1" dirty="0" smtClean="0">
              <a:solidFill>
                <a:schemeClr val="accent1"/>
              </a:solidFill>
            </a:endParaRPr>
          </a:p>
          <a:p>
            <a:pPr marL="355600" algn="just"/>
            <a:r>
              <a:rPr lang="ru-RU" sz="2200" b="1" i="1" dirty="0" smtClean="0">
                <a:solidFill>
                  <a:schemeClr val="accent1"/>
                </a:solidFill>
              </a:rPr>
              <a:t>Натуральный </a:t>
            </a:r>
            <a:r>
              <a:rPr lang="ru-RU" sz="2200" b="1" i="1" dirty="0">
                <a:solidFill>
                  <a:schemeClr val="accent1"/>
                </a:solidFill>
              </a:rPr>
              <a:t>мед имеет определенные признаки, по которым можно определить его качество, отличить от фальсифицированного меда. </a:t>
            </a:r>
          </a:p>
          <a:p>
            <a:pPr marL="355600" algn="just"/>
            <a:endParaRPr lang="ru-RU" sz="2200" b="1" i="1" dirty="0" smtClean="0">
              <a:solidFill>
                <a:schemeClr val="accent1"/>
              </a:solidFill>
            </a:endParaRPr>
          </a:p>
          <a:p>
            <a:pPr marL="355600" algn="just"/>
            <a:r>
              <a:rPr lang="ru-RU" sz="2200" b="1" i="1" dirty="0" smtClean="0">
                <a:solidFill>
                  <a:schemeClr val="accent1"/>
                </a:solidFill>
              </a:rPr>
              <a:t>В </a:t>
            </a:r>
            <a:r>
              <a:rPr lang="ru-RU" sz="2200" b="1" i="1" dirty="0">
                <a:solidFill>
                  <a:schemeClr val="accent1"/>
                </a:solidFill>
              </a:rPr>
              <a:t>ходе эксперимента были проверены три образца мёда. Мы установили, что два образца являются качественным натуральным медом, так как имеют душистый аромат, накручиваются на ложку (зрелый мед), тягучие, не содержат примесей, консистенция тонкая, нежная: мед легко растирается между пальцами и впитывается в кожу. Третий образец меда не соответствовал качествам натурального меда. </a:t>
            </a:r>
          </a:p>
          <a:p>
            <a:pPr marL="355600" algn="just"/>
            <a:endParaRPr lang="ru-RU" sz="2200" b="1" i="1" dirty="0" smtClean="0">
              <a:solidFill>
                <a:schemeClr val="accent1"/>
              </a:solidFill>
            </a:endParaRPr>
          </a:p>
          <a:p>
            <a:pPr marL="355600" algn="just"/>
            <a:r>
              <a:rPr lang="ru-RU" sz="2200" b="1" i="1" dirty="0" smtClean="0">
                <a:solidFill>
                  <a:schemeClr val="accent1"/>
                </a:solidFill>
              </a:rPr>
              <a:t>Мы </a:t>
            </a:r>
            <a:r>
              <a:rPr lang="ru-RU" sz="2200" b="1" i="1" dirty="0">
                <a:solidFill>
                  <a:schemeClr val="accent1"/>
                </a:solidFill>
              </a:rPr>
              <a:t>доказали, что натуральный мёд можно определить опытным путем.</a:t>
            </a:r>
          </a:p>
        </p:txBody>
      </p:sp>
    </p:spTree>
    <p:extLst>
      <p:ext uri="{BB962C8B-B14F-4D97-AF65-F5344CB8AC3E}">
        <p14:creationId xmlns:p14="http://schemas.microsoft.com/office/powerpoint/2010/main" val="25382167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81263" y="940795"/>
            <a:ext cx="4971680" cy="375203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orthographicFront"/>
            <a:lightRig rig="threePt" dir="t"/>
          </a:scene3d>
          <a:sp3d>
            <a:bevelT/>
          </a:sp3d>
        </p:spPr>
      </p:pic>
      <p:sp>
        <p:nvSpPr>
          <p:cNvPr id="6" name="Прямоугольник 5"/>
          <p:cNvSpPr/>
          <p:nvPr/>
        </p:nvSpPr>
        <p:spPr>
          <a:xfrm>
            <a:off x="5807242" y="876627"/>
            <a:ext cx="6096000" cy="5509200"/>
          </a:xfrm>
          <a:prstGeom prst="rect">
            <a:avLst/>
          </a:prstGeom>
        </p:spPr>
        <p:txBody>
          <a:bodyPr>
            <a:spAutoFit/>
          </a:bodyPr>
          <a:lstStyle/>
          <a:p>
            <a:pPr algn="ctr"/>
            <a:r>
              <a:rPr lang="ru-RU" sz="3200" b="1" i="1" dirty="0">
                <a:solidFill>
                  <a:schemeClr val="accent1"/>
                </a:solidFill>
              </a:rPr>
              <a:t>Мед – это сладкое густое вещество, вырабатываемое пчёлами из нектара. </a:t>
            </a:r>
            <a:endParaRPr lang="ru-RU" sz="3200" b="1" i="1" dirty="0" smtClean="0">
              <a:solidFill>
                <a:schemeClr val="accent1"/>
              </a:solidFill>
            </a:endParaRPr>
          </a:p>
          <a:p>
            <a:pPr algn="ctr"/>
            <a:endParaRPr lang="ru-RU" sz="3200" b="1" i="1" dirty="0">
              <a:solidFill>
                <a:schemeClr val="accent1"/>
              </a:solidFill>
            </a:endParaRPr>
          </a:p>
          <a:p>
            <a:pPr algn="ctr"/>
            <a:r>
              <a:rPr lang="ru-RU" sz="3200" b="1" i="1" dirty="0" smtClean="0">
                <a:solidFill>
                  <a:schemeClr val="accent1"/>
                </a:solidFill>
              </a:rPr>
              <a:t>Мёд </a:t>
            </a:r>
            <a:r>
              <a:rPr lang="ru-RU" sz="3200" b="1" i="1" dirty="0">
                <a:solidFill>
                  <a:schemeClr val="accent1"/>
                </a:solidFill>
              </a:rPr>
              <a:t>пчелиный - сладкое сиропообразное вещество, вырабатываемое рабочими пчёлами главным образом из нектара медоносных цветов</a:t>
            </a:r>
          </a:p>
        </p:txBody>
      </p:sp>
    </p:spTree>
    <p:extLst>
      <p:ext uri="{BB962C8B-B14F-4D97-AF65-F5344CB8AC3E}">
        <p14:creationId xmlns:p14="http://schemas.microsoft.com/office/powerpoint/2010/main" val="34502267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745290" y="1634368"/>
            <a:ext cx="5117430" cy="3293209"/>
          </a:xfrm>
          <a:prstGeom prst="rect">
            <a:avLst/>
          </a:prstGeom>
        </p:spPr>
        <p:txBody>
          <a:bodyPr wrap="square">
            <a:spAutoFit/>
          </a:bodyPr>
          <a:lstStyle/>
          <a:p>
            <a:pPr algn="ctr"/>
            <a:r>
              <a:rPr lang="ru-RU" sz="4000" b="1" i="1" dirty="0" smtClean="0">
                <a:solidFill>
                  <a:schemeClr val="accent1"/>
                </a:solidFill>
              </a:rPr>
              <a:t> </a:t>
            </a:r>
            <a:endParaRPr lang="ru-RU" sz="4000" b="1" i="1" dirty="0">
              <a:solidFill>
                <a:schemeClr val="accent1"/>
              </a:solidFill>
            </a:endParaRPr>
          </a:p>
          <a:p>
            <a:pPr algn="just"/>
            <a:r>
              <a:rPr lang="ru-RU" sz="2400" b="1" i="1" dirty="0">
                <a:solidFill>
                  <a:schemeClr val="accent1"/>
                </a:solidFill>
              </a:rPr>
              <a:t>Настоящий мед отличается душистым ароматом. </a:t>
            </a:r>
          </a:p>
          <a:p>
            <a:endParaRPr lang="ru-RU" sz="2400" b="1" i="1" dirty="0" smtClean="0">
              <a:solidFill>
                <a:schemeClr val="accent1"/>
              </a:solidFill>
            </a:endParaRPr>
          </a:p>
          <a:p>
            <a:pPr algn="just"/>
            <a:r>
              <a:rPr lang="ru-RU" sz="2400" b="1" i="1" dirty="0" smtClean="0">
                <a:solidFill>
                  <a:schemeClr val="accent1"/>
                </a:solidFill>
              </a:rPr>
              <a:t>Мед </a:t>
            </a:r>
            <a:r>
              <a:rPr lang="ru-RU" sz="2400" b="1" i="1" dirty="0">
                <a:solidFill>
                  <a:schemeClr val="accent1"/>
                </a:solidFill>
              </a:rPr>
              <a:t>с примесью сахара не имеет аромата, а его вкус близок к вкусу подслащенной водички.</a:t>
            </a:r>
          </a:p>
        </p:txBody>
      </p:sp>
      <p:pic>
        <p:nvPicPr>
          <p:cNvPr id="5" name="Рисунок 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263287" y="1053511"/>
            <a:ext cx="5416041" cy="378518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orthographicFront"/>
            <a:lightRig rig="threePt" dir="t"/>
          </a:scene3d>
          <a:sp3d>
            <a:bevelT/>
          </a:sp3d>
        </p:spPr>
      </p:pic>
    </p:spTree>
    <p:extLst>
      <p:ext uri="{BB962C8B-B14F-4D97-AF65-F5344CB8AC3E}">
        <p14:creationId xmlns:p14="http://schemas.microsoft.com/office/powerpoint/2010/main" val="31733853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7571886" y="2983832"/>
            <a:ext cx="184731" cy="369332"/>
          </a:xfrm>
          <a:prstGeom prst="rect">
            <a:avLst/>
          </a:prstGeom>
          <a:noFill/>
        </p:spPr>
        <p:txBody>
          <a:bodyPr wrap="none" rtlCol="0">
            <a:spAutoFit/>
          </a:bodyPr>
          <a:lstStyle/>
          <a:p>
            <a:endParaRPr lang="ru-RU"/>
          </a:p>
        </p:txBody>
      </p:sp>
      <p:sp>
        <p:nvSpPr>
          <p:cNvPr id="7" name="Прямоугольник 6"/>
          <p:cNvSpPr/>
          <p:nvPr/>
        </p:nvSpPr>
        <p:spPr>
          <a:xfrm>
            <a:off x="685804" y="1416550"/>
            <a:ext cx="5714998" cy="2554545"/>
          </a:xfrm>
          <a:prstGeom prst="rect">
            <a:avLst/>
          </a:prstGeom>
        </p:spPr>
        <p:txBody>
          <a:bodyPr wrap="square">
            <a:spAutoFit/>
          </a:bodyPr>
          <a:lstStyle/>
          <a:p>
            <a:pPr algn="ctr"/>
            <a:r>
              <a:rPr lang="ru-RU" sz="4000" b="1" i="1" dirty="0" smtClean="0">
                <a:solidFill>
                  <a:schemeClr val="accent1"/>
                </a:solidFill>
              </a:rPr>
              <a:t> </a:t>
            </a:r>
            <a:endParaRPr lang="ru-RU" sz="4000" b="1" i="1" dirty="0">
              <a:solidFill>
                <a:schemeClr val="accent1"/>
              </a:solidFill>
            </a:endParaRPr>
          </a:p>
          <a:p>
            <a:r>
              <a:rPr lang="ru-RU" sz="2400" b="1" i="1" dirty="0">
                <a:solidFill>
                  <a:schemeClr val="accent1"/>
                </a:solidFill>
              </a:rPr>
              <a:t>Настоящий мед тянется вслед за палочкой длинной непрерывной нитью, образуя на поверхности меда башенку, пагоду, которая затем медленно </a:t>
            </a:r>
            <a:r>
              <a:rPr lang="ru-RU" sz="2400" b="1" i="1" dirty="0" smtClean="0">
                <a:solidFill>
                  <a:schemeClr val="accent1"/>
                </a:solidFill>
              </a:rPr>
              <a:t>разойдется</a:t>
            </a:r>
            <a:endParaRPr lang="ru-RU" sz="2400" b="1" i="1" dirty="0">
              <a:solidFill>
                <a:schemeClr val="accent1"/>
              </a:solidFill>
            </a:endParaRPr>
          </a:p>
        </p:txBody>
      </p:sp>
      <p:pic>
        <p:nvPicPr>
          <p:cNvPr id="8" name="Рисунок 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400802" y="1533623"/>
            <a:ext cx="5268434" cy="32697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orthographicFront"/>
            <a:lightRig rig="threePt" dir="t"/>
          </a:scene3d>
          <a:sp3d>
            <a:bevelT/>
          </a:sp3d>
        </p:spPr>
      </p:pic>
      <p:sp>
        <p:nvSpPr>
          <p:cNvPr id="9" name="Объект 2"/>
          <p:cNvSpPr txBox="1">
            <a:spLocks/>
          </p:cNvSpPr>
          <p:nvPr/>
        </p:nvSpPr>
        <p:spPr>
          <a:xfrm>
            <a:off x="219008" y="5321628"/>
            <a:ext cx="1876073" cy="780186"/>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4"/>
          </a:lnRef>
          <a:fillRef idx="3">
            <a:schemeClr val="accent4"/>
          </a:fillRef>
          <a:effectRef idx="3">
            <a:schemeClr val="accent4"/>
          </a:effectRef>
          <a:fontRef idx="minor">
            <a:schemeClr val="lt1"/>
          </a:fontRef>
        </p:style>
        <p:txBody>
          <a:bodyPr vert="horz" lIns="91440" tIns="45720" rIns="91440" bIns="45720" rtlCol="0" anchor="ctr">
            <a:no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tx1"/>
                </a:solidFill>
                <a:effectLst/>
                <a:latin typeface="+mn-lt"/>
                <a:ea typeface="+mn-ea"/>
                <a:cs typeface="+mn-cs"/>
              </a:defRPr>
            </a:lvl9pPr>
          </a:lstStyle>
          <a:p>
            <a:pPr marL="0" indent="0" algn="ctr">
              <a:buFont typeface="Wingdings 3" panose="05040102010807070707" pitchFamily="18" charset="2"/>
              <a:buNone/>
            </a:pPr>
            <a:r>
              <a:rPr lang="ru-RU" sz="10000" b="1" cap="all" dirty="0" smtClean="0">
                <a:ln/>
                <a:solidFill>
                  <a:srgbClr val="C00000"/>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a:t>
            </a:r>
            <a:r>
              <a:rPr lang="ru-RU" sz="7000" b="1" cap="all" dirty="0" smtClean="0">
                <a:ln/>
                <a:solidFill>
                  <a:srgbClr val="C00000"/>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t>
            </a:r>
            <a:endParaRPr lang="ru-RU" sz="10000" b="1" cap="all" dirty="0">
              <a:ln/>
              <a:solidFill>
                <a:srgbClr val="C00000"/>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10" name="Прямоугольник 9"/>
          <p:cNvSpPr/>
          <p:nvPr/>
        </p:nvSpPr>
        <p:spPr>
          <a:xfrm>
            <a:off x="1779344" y="5333685"/>
            <a:ext cx="9053756" cy="830997"/>
          </a:xfrm>
          <a:prstGeom prst="rect">
            <a:avLst/>
          </a:prstGeom>
        </p:spPr>
        <p:txBody>
          <a:bodyPr wrap="square">
            <a:spAutoFit/>
          </a:bodyPr>
          <a:lstStyle/>
          <a:p>
            <a:r>
              <a:rPr lang="ru-RU" sz="2400" b="1" i="1" dirty="0" smtClean="0">
                <a:solidFill>
                  <a:schemeClr val="accent1"/>
                </a:solidFill>
              </a:rPr>
              <a:t>Фальшивый </a:t>
            </a:r>
            <a:r>
              <a:rPr lang="ru-RU" sz="2400" b="1" i="1" dirty="0">
                <a:solidFill>
                  <a:schemeClr val="accent1"/>
                </a:solidFill>
              </a:rPr>
              <a:t>мед ведет себя, как клей: обильно стекает и капает с палочки вниз, образуя </a:t>
            </a:r>
            <a:r>
              <a:rPr lang="ru-RU" sz="2400" b="1" i="1" dirty="0" smtClean="0">
                <a:solidFill>
                  <a:schemeClr val="accent1"/>
                </a:solidFill>
              </a:rPr>
              <a:t>брызги!!! </a:t>
            </a:r>
            <a:endParaRPr lang="ru-RU" sz="2400" b="1" i="1" dirty="0">
              <a:solidFill>
                <a:schemeClr val="accent1"/>
              </a:solidFill>
            </a:endParaRPr>
          </a:p>
        </p:txBody>
      </p:sp>
    </p:spTree>
    <p:extLst>
      <p:ext uri="{BB962C8B-B14F-4D97-AF65-F5344CB8AC3E}">
        <p14:creationId xmlns:p14="http://schemas.microsoft.com/office/powerpoint/2010/main" val="23163613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2478458" y="413482"/>
            <a:ext cx="7083991" cy="707886"/>
          </a:xfrm>
          <a:prstGeom prst="rect">
            <a:avLst/>
          </a:prstGeom>
        </p:spPr>
        <p:txBody>
          <a:bodyPr wrap="none">
            <a:spAutoFit/>
          </a:bodyPr>
          <a:lstStyle/>
          <a:p>
            <a:r>
              <a:rPr lang="ru-RU" sz="4000" b="1" i="1" dirty="0">
                <a:solidFill>
                  <a:schemeClr val="accent1"/>
                </a:solidFill>
              </a:rPr>
              <a:t>Побочные продукты мёда</a:t>
            </a:r>
          </a:p>
        </p:txBody>
      </p:sp>
      <p:pic>
        <p:nvPicPr>
          <p:cNvPr id="7" name="Рисунок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871509" y="1362669"/>
            <a:ext cx="6297891" cy="402507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orthographicFront"/>
            <a:lightRig rig="threePt" dir="t"/>
          </a:scene3d>
          <a:sp3d>
            <a:bevelT/>
          </a:sp3d>
        </p:spPr>
      </p:pic>
    </p:spTree>
    <p:extLst>
      <p:ext uri="{BB962C8B-B14F-4D97-AF65-F5344CB8AC3E}">
        <p14:creationId xmlns:p14="http://schemas.microsoft.com/office/powerpoint/2010/main" val="24564798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3254608" y="212269"/>
            <a:ext cx="6096000" cy="1384995"/>
          </a:xfrm>
          <a:prstGeom prst="rect">
            <a:avLst/>
          </a:prstGeom>
        </p:spPr>
        <p:txBody>
          <a:bodyPr>
            <a:spAutoFit/>
          </a:bodyPr>
          <a:lstStyle/>
          <a:p>
            <a:pPr algn="ctr"/>
            <a:r>
              <a:rPr lang="ru-RU" sz="2800" b="1" dirty="0">
                <a:solidFill>
                  <a:schemeClr val="accent1">
                    <a:lumMod val="75000"/>
                  </a:schemeClr>
                </a:solidFill>
              </a:rPr>
              <a:t>В процессе производства меда возникает четыре основных побочных продукта</a:t>
            </a:r>
            <a:endParaRPr lang="ru-RU" b="1" dirty="0">
              <a:solidFill>
                <a:schemeClr val="accent1">
                  <a:lumMod val="75000"/>
                </a:schemeClr>
              </a:solidFill>
            </a:endParaRPr>
          </a:p>
        </p:txBody>
      </p:sp>
      <p:pic>
        <p:nvPicPr>
          <p:cNvPr id="12" name="Рисунок 1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310542">
            <a:off x="2566929" y="1569109"/>
            <a:ext cx="553678" cy="710442"/>
          </a:xfrm>
          <a:prstGeom prst="rect">
            <a:avLst/>
          </a:prstGeom>
        </p:spPr>
      </p:pic>
      <p:sp>
        <p:nvSpPr>
          <p:cNvPr id="14" name="Прямоугольник 13"/>
          <p:cNvSpPr/>
          <p:nvPr/>
        </p:nvSpPr>
        <p:spPr>
          <a:xfrm>
            <a:off x="1243952" y="2494740"/>
            <a:ext cx="1058303" cy="523220"/>
          </a:xfrm>
          <a:prstGeom prst="rect">
            <a:avLst/>
          </a:prstGeom>
        </p:spPr>
        <p:txBody>
          <a:bodyPr wrap="none">
            <a:spAutoFit/>
          </a:bodyPr>
          <a:lstStyle/>
          <a:p>
            <a:r>
              <a:rPr lang="ru-RU" sz="2800" b="1" i="1" dirty="0">
                <a:solidFill>
                  <a:schemeClr val="accent1"/>
                </a:solidFill>
              </a:rPr>
              <a:t>Воск</a:t>
            </a:r>
          </a:p>
        </p:txBody>
      </p:sp>
      <p:sp>
        <p:nvSpPr>
          <p:cNvPr id="16" name="TextBox 15"/>
          <p:cNvSpPr txBox="1"/>
          <p:nvPr/>
        </p:nvSpPr>
        <p:spPr>
          <a:xfrm>
            <a:off x="3820749" y="3327883"/>
            <a:ext cx="1561646" cy="523220"/>
          </a:xfrm>
          <a:prstGeom prst="rect">
            <a:avLst/>
          </a:prstGeom>
          <a:noFill/>
        </p:spPr>
        <p:txBody>
          <a:bodyPr wrap="none" rtlCol="0">
            <a:spAutoFit/>
          </a:bodyPr>
          <a:lstStyle/>
          <a:p>
            <a:r>
              <a:rPr lang="ru-RU" sz="2800" b="1" i="1" dirty="0">
                <a:solidFill>
                  <a:schemeClr val="accent1"/>
                </a:solidFill>
              </a:rPr>
              <a:t>Пыльца</a:t>
            </a:r>
          </a:p>
        </p:txBody>
      </p:sp>
      <p:sp>
        <p:nvSpPr>
          <p:cNvPr id="18" name="TextBox 17"/>
          <p:cNvSpPr txBox="1"/>
          <p:nvPr/>
        </p:nvSpPr>
        <p:spPr>
          <a:xfrm>
            <a:off x="6744083" y="3038298"/>
            <a:ext cx="2541074" cy="954107"/>
          </a:xfrm>
          <a:prstGeom prst="rect">
            <a:avLst/>
          </a:prstGeom>
          <a:noFill/>
        </p:spPr>
        <p:txBody>
          <a:bodyPr wrap="square" rtlCol="0">
            <a:spAutoFit/>
          </a:bodyPr>
          <a:lstStyle/>
          <a:p>
            <a:r>
              <a:rPr lang="ru-RU" sz="2800" b="1" i="1" dirty="0" smtClean="0">
                <a:solidFill>
                  <a:schemeClr val="accent1"/>
                </a:solidFill>
              </a:rPr>
              <a:t>Маточное</a:t>
            </a:r>
          </a:p>
          <a:p>
            <a:r>
              <a:rPr lang="ru-RU" sz="2800" b="1" i="1" dirty="0" smtClean="0">
                <a:solidFill>
                  <a:schemeClr val="accent1"/>
                </a:solidFill>
              </a:rPr>
              <a:t>молочко </a:t>
            </a:r>
            <a:endParaRPr lang="ru-RU" sz="2800" b="1" i="1" dirty="0">
              <a:solidFill>
                <a:schemeClr val="accent1"/>
              </a:solidFill>
            </a:endParaRPr>
          </a:p>
        </p:txBody>
      </p:sp>
      <p:sp>
        <p:nvSpPr>
          <p:cNvPr id="21" name="Прямоугольник 20"/>
          <p:cNvSpPr/>
          <p:nvPr/>
        </p:nvSpPr>
        <p:spPr>
          <a:xfrm>
            <a:off x="9462957" y="2490710"/>
            <a:ext cx="1980029" cy="523220"/>
          </a:xfrm>
          <a:prstGeom prst="rect">
            <a:avLst/>
          </a:prstGeom>
        </p:spPr>
        <p:txBody>
          <a:bodyPr wrap="none">
            <a:spAutoFit/>
          </a:bodyPr>
          <a:lstStyle/>
          <a:p>
            <a:r>
              <a:rPr lang="ru-RU" sz="2800" b="1" i="1" dirty="0">
                <a:solidFill>
                  <a:schemeClr val="accent1"/>
                </a:solidFill>
              </a:rPr>
              <a:t>Прополис</a:t>
            </a:r>
          </a:p>
        </p:txBody>
      </p:sp>
      <p:pic>
        <p:nvPicPr>
          <p:cNvPr id="23" name="Рисунок 2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489445">
            <a:off x="4264585" y="1979887"/>
            <a:ext cx="847417" cy="902286"/>
          </a:xfrm>
          <a:prstGeom prst="rect">
            <a:avLst/>
          </a:prstGeom>
        </p:spPr>
      </p:pic>
      <p:pic>
        <p:nvPicPr>
          <p:cNvPr id="24" name="Рисунок 2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20885553">
            <a:off x="7083235" y="1987183"/>
            <a:ext cx="847417" cy="902286"/>
          </a:xfrm>
          <a:prstGeom prst="rect">
            <a:avLst/>
          </a:prstGeom>
        </p:spPr>
      </p:pic>
      <p:pic>
        <p:nvPicPr>
          <p:cNvPr id="25" name="Рисунок 2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18796084">
            <a:off x="9185153" y="1389987"/>
            <a:ext cx="847417" cy="902286"/>
          </a:xfrm>
          <a:prstGeom prst="rect">
            <a:avLst/>
          </a:prstGeom>
        </p:spPr>
      </p:pic>
      <p:pic>
        <p:nvPicPr>
          <p:cNvPr id="26" name="Рисунок 2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205931" y="3095939"/>
            <a:ext cx="2446627" cy="150297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orthographicFront"/>
            <a:lightRig rig="threePt" dir="t"/>
          </a:scene3d>
          <a:sp3d>
            <a:bevelT/>
          </a:sp3d>
        </p:spPr>
      </p:pic>
      <p:pic>
        <p:nvPicPr>
          <p:cNvPr id="28" name="Рисунок 2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87155" y="3095939"/>
            <a:ext cx="2589653" cy="153454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orthographicFront"/>
            <a:lightRig rig="threePt" dir="t"/>
          </a:scene3d>
          <a:sp3d>
            <a:bevelT/>
          </a:sp3d>
        </p:spPr>
      </p:pic>
      <p:pic>
        <p:nvPicPr>
          <p:cNvPr id="29" name="Рисунок 28"/>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3191124" y="4000497"/>
            <a:ext cx="2909792" cy="167410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orthographicFront"/>
            <a:lightRig rig="threePt" dir="t"/>
          </a:scene3d>
          <a:sp3d>
            <a:bevelT/>
          </a:sp3d>
        </p:spPr>
      </p:pic>
      <p:pic>
        <p:nvPicPr>
          <p:cNvPr id="30" name="Рисунок 29"/>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280301" y="4000496"/>
            <a:ext cx="2749102" cy="167410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orthographicFront"/>
            <a:lightRig rig="threePt" dir="t"/>
          </a:scene3d>
          <a:sp3d>
            <a:bevelT/>
          </a:sp3d>
        </p:spPr>
      </p:pic>
    </p:spTree>
    <p:extLst>
      <p:ext uri="{BB962C8B-B14F-4D97-AF65-F5344CB8AC3E}">
        <p14:creationId xmlns:p14="http://schemas.microsoft.com/office/powerpoint/2010/main" val="1412936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581977" y="276847"/>
            <a:ext cx="7454285" cy="523220"/>
          </a:xfrm>
          <a:prstGeom prst="rect">
            <a:avLst/>
          </a:prstGeom>
        </p:spPr>
        <p:txBody>
          <a:bodyPr wrap="none">
            <a:spAutoFit/>
          </a:bodyPr>
          <a:lstStyle/>
          <a:p>
            <a:r>
              <a:rPr lang="ru-RU" sz="2800" b="1" i="1" dirty="0">
                <a:solidFill>
                  <a:schemeClr val="accent1"/>
                </a:solidFill>
              </a:rPr>
              <a:t>МЕТОДЫ ОПРЕДЕЛЕНИЯ КАЧЕСТВА МЁДА</a:t>
            </a:r>
          </a:p>
        </p:txBody>
      </p:sp>
      <p:sp>
        <p:nvSpPr>
          <p:cNvPr id="6" name="Прямоугольник 5"/>
          <p:cNvSpPr/>
          <p:nvPr/>
        </p:nvSpPr>
        <p:spPr>
          <a:xfrm>
            <a:off x="1277037" y="1222197"/>
            <a:ext cx="10064151" cy="646331"/>
          </a:xfrm>
          <a:prstGeom prst="rect">
            <a:avLst/>
          </a:prstGeom>
        </p:spPr>
        <p:txBody>
          <a:bodyPr wrap="square">
            <a:spAutoFit/>
          </a:bodyPr>
          <a:lstStyle/>
          <a:p>
            <a:pPr algn="ctr"/>
            <a:r>
              <a:rPr lang="ru-RU" b="1" i="1" dirty="0">
                <a:solidFill>
                  <a:schemeClr val="accent1"/>
                </a:solidFill>
              </a:rPr>
              <a:t>Мы взяли столовую ложку меда и быстрыми круговыми движениями перевернули ложку несколько раз. Мед навертывался на нее, почти не стекая в </a:t>
            </a:r>
            <a:r>
              <a:rPr lang="ru-RU" b="1" i="1" dirty="0" smtClean="0">
                <a:solidFill>
                  <a:schemeClr val="accent1"/>
                </a:solidFill>
              </a:rPr>
              <a:t>банку. </a:t>
            </a:r>
            <a:endParaRPr lang="ru-RU" b="1" i="1" dirty="0">
              <a:solidFill>
                <a:schemeClr val="accent1"/>
              </a:solidFill>
            </a:endParaRPr>
          </a:p>
        </p:txBody>
      </p:sp>
      <p:sp>
        <p:nvSpPr>
          <p:cNvPr id="9" name="Прямоугольник 8"/>
          <p:cNvSpPr/>
          <p:nvPr/>
        </p:nvSpPr>
        <p:spPr>
          <a:xfrm>
            <a:off x="917120" y="5720886"/>
            <a:ext cx="10783974" cy="646331"/>
          </a:xfrm>
          <a:prstGeom prst="rect">
            <a:avLst/>
          </a:prstGeom>
        </p:spPr>
        <p:txBody>
          <a:bodyPr wrap="square">
            <a:spAutoFit/>
          </a:bodyPr>
          <a:lstStyle/>
          <a:p>
            <a:r>
              <a:rPr lang="ru-RU" b="1" i="1" u="sng" dirty="0">
                <a:solidFill>
                  <a:schemeClr val="accent1"/>
                </a:solidFill>
              </a:rPr>
              <a:t>Вывод:</a:t>
            </a:r>
            <a:r>
              <a:rPr lang="ru-RU" b="1" i="1" dirty="0">
                <a:solidFill>
                  <a:schemeClr val="accent1"/>
                </a:solidFill>
              </a:rPr>
              <a:t> два образца меда медленно стекали с ложки, образуя горочку. Это признаки качественного меда. Третий образец быстро стекал с ложки – это некачественный мед. </a:t>
            </a:r>
          </a:p>
        </p:txBody>
      </p:sp>
      <p:sp>
        <p:nvSpPr>
          <p:cNvPr id="11" name="TextBox 10"/>
          <p:cNvSpPr txBox="1"/>
          <p:nvPr/>
        </p:nvSpPr>
        <p:spPr>
          <a:xfrm>
            <a:off x="1540825" y="830565"/>
            <a:ext cx="9536585" cy="461665"/>
          </a:xfrm>
          <a:prstGeom prst="rect">
            <a:avLst/>
          </a:prstGeom>
          <a:noFill/>
        </p:spPr>
        <p:txBody>
          <a:bodyPr wrap="none" rtlCol="0">
            <a:spAutoFit/>
          </a:bodyPr>
          <a:lstStyle/>
          <a:p>
            <a:r>
              <a:rPr lang="ru-RU" sz="2400" b="1" i="1" dirty="0">
                <a:solidFill>
                  <a:schemeClr val="accent1"/>
                </a:solidFill>
              </a:rPr>
              <a:t>Настоящий мед не скатывается с ложки слишком быстро</a:t>
            </a:r>
          </a:p>
        </p:txBody>
      </p:sp>
      <p:pic>
        <p:nvPicPr>
          <p:cNvPr id="2" name="Рисунок 1"/>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018719" y="2048803"/>
            <a:ext cx="2727781" cy="332267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orthographicFront"/>
            <a:lightRig rig="threePt" dir="t"/>
          </a:scene3d>
          <a:sp3d>
            <a:bevelT/>
          </a:sp3d>
        </p:spPr>
      </p:pic>
      <p:pic>
        <p:nvPicPr>
          <p:cNvPr id="3" name="Рисунок 2"/>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rot="5400000">
            <a:off x="4523966" y="2362614"/>
            <a:ext cx="3322658" cy="269506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orthographicFront"/>
            <a:lightRig rig="threePt" dir="t"/>
          </a:scene3d>
          <a:sp3d>
            <a:bevelT/>
          </a:sp3d>
        </p:spPr>
      </p:pic>
      <p:pic>
        <p:nvPicPr>
          <p:cNvPr id="5" name="Рисунок 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550896" y="2048815"/>
            <a:ext cx="2491994" cy="332265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orthographicFront"/>
            <a:lightRig rig="threePt" dir="t"/>
          </a:scene3d>
          <a:sp3d>
            <a:bevelT/>
          </a:sp3d>
        </p:spPr>
      </p:pic>
    </p:spTree>
    <p:extLst>
      <p:ext uri="{BB962C8B-B14F-4D97-AF65-F5344CB8AC3E}">
        <p14:creationId xmlns:p14="http://schemas.microsoft.com/office/powerpoint/2010/main" val="24136768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807504" y="771600"/>
            <a:ext cx="10990052" cy="646331"/>
          </a:xfrm>
          <a:prstGeom prst="rect">
            <a:avLst/>
          </a:prstGeom>
        </p:spPr>
        <p:txBody>
          <a:bodyPr wrap="square">
            <a:spAutoFit/>
          </a:bodyPr>
          <a:lstStyle/>
          <a:p>
            <a:pPr algn="ctr"/>
            <a:r>
              <a:rPr lang="ru-RU" b="1" i="1" dirty="0">
                <a:solidFill>
                  <a:schemeClr val="accent1"/>
                </a:solidFill>
              </a:rPr>
              <a:t>Опустите в мед кусочек хлеба, а через 8-10 минут достаньте его. В качественном меде хлеб затвердеет.  Если наоборот, размягчился или расползся, то это сахарный сироп. </a:t>
            </a:r>
          </a:p>
        </p:txBody>
      </p:sp>
      <p:sp>
        <p:nvSpPr>
          <p:cNvPr id="7" name="Прямоугольник 6"/>
          <p:cNvSpPr/>
          <p:nvPr/>
        </p:nvSpPr>
        <p:spPr>
          <a:xfrm>
            <a:off x="3421038" y="5776111"/>
            <a:ext cx="5585183" cy="369332"/>
          </a:xfrm>
          <a:prstGeom prst="rect">
            <a:avLst/>
          </a:prstGeom>
        </p:spPr>
        <p:txBody>
          <a:bodyPr wrap="none">
            <a:spAutoFit/>
          </a:bodyPr>
          <a:lstStyle/>
          <a:p>
            <a:r>
              <a:rPr lang="ru-RU" b="1" i="1" u="sng" dirty="0">
                <a:solidFill>
                  <a:schemeClr val="accent1"/>
                </a:solidFill>
              </a:rPr>
              <a:t>Вывод:</a:t>
            </a:r>
            <a:r>
              <a:rPr lang="ru-RU" b="1" i="1" dirty="0">
                <a:solidFill>
                  <a:schemeClr val="accent1"/>
                </a:solidFill>
              </a:rPr>
              <a:t> в двух образцах меда хлеб затвердел</a:t>
            </a:r>
          </a:p>
        </p:txBody>
      </p:sp>
      <p:sp>
        <p:nvSpPr>
          <p:cNvPr id="9" name="TextBox 8"/>
          <p:cNvSpPr txBox="1"/>
          <p:nvPr/>
        </p:nvSpPr>
        <p:spPr>
          <a:xfrm>
            <a:off x="4094233" y="309923"/>
            <a:ext cx="5120312" cy="523220"/>
          </a:xfrm>
          <a:prstGeom prst="rect">
            <a:avLst/>
          </a:prstGeom>
          <a:noFill/>
        </p:spPr>
        <p:txBody>
          <a:bodyPr wrap="none" rtlCol="0">
            <a:spAutoFit/>
          </a:bodyPr>
          <a:lstStyle/>
          <a:p>
            <a:r>
              <a:rPr lang="ru-RU" sz="2800" b="1" i="1" dirty="0">
                <a:solidFill>
                  <a:schemeClr val="accent1"/>
                </a:solidFill>
              </a:rPr>
              <a:t>Определение воды в мёде</a:t>
            </a:r>
          </a:p>
        </p:txBody>
      </p:sp>
      <p:pic>
        <p:nvPicPr>
          <p:cNvPr id="2" name="Рисунок 1"/>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676368" y="1879608"/>
            <a:ext cx="2763932" cy="361949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orthographicFront"/>
            <a:lightRig rig="threePt" dir="t"/>
          </a:scene3d>
          <a:sp3d>
            <a:bevelT/>
          </a:sp3d>
        </p:spPr>
      </p:pic>
    </p:spTree>
    <p:extLst>
      <p:ext uri="{BB962C8B-B14F-4D97-AF65-F5344CB8AC3E}">
        <p14:creationId xmlns:p14="http://schemas.microsoft.com/office/powerpoint/2010/main" val="29168213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938838" y="171950"/>
            <a:ext cx="6915676" cy="523220"/>
          </a:xfrm>
          <a:prstGeom prst="rect">
            <a:avLst/>
          </a:prstGeom>
        </p:spPr>
        <p:txBody>
          <a:bodyPr wrap="none">
            <a:spAutoFit/>
          </a:bodyPr>
          <a:lstStyle/>
          <a:p>
            <a:r>
              <a:rPr lang="ru-RU" sz="2800" b="1" i="1" dirty="0">
                <a:solidFill>
                  <a:schemeClr val="accent1"/>
                </a:solidFill>
              </a:rPr>
              <a:t>Определение воды и сахара в мёде</a:t>
            </a:r>
          </a:p>
        </p:txBody>
      </p:sp>
      <p:sp>
        <p:nvSpPr>
          <p:cNvPr id="7" name="Прямоугольник 6"/>
          <p:cNvSpPr/>
          <p:nvPr/>
        </p:nvSpPr>
        <p:spPr>
          <a:xfrm>
            <a:off x="1035172" y="633615"/>
            <a:ext cx="10506973" cy="923330"/>
          </a:xfrm>
          <a:prstGeom prst="rect">
            <a:avLst/>
          </a:prstGeom>
        </p:spPr>
        <p:txBody>
          <a:bodyPr wrap="square">
            <a:spAutoFit/>
          </a:bodyPr>
          <a:lstStyle/>
          <a:p>
            <a:pPr algn="ctr"/>
            <a:r>
              <a:rPr lang="ru-RU" b="1" i="1" dirty="0">
                <a:solidFill>
                  <a:schemeClr val="accent1"/>
                </a:solidFill>
              </a:rPr>
              <a:t>Для этого на лист низкосортной бумаги, которая хорошо впитывает влагу, нужно капнуть </a:t>
            </a:r>
            <a:r>
              <a:rPr lang="ru-RU" b="1" i="1" dirty="0" smtClean="0">
                <a:solidFill>
                  <a:schemeClr val="accent1"/>
                </a:solidFill>
              </a:rPr>
              <a:t>мед. </a:t>
            </a:r>
            <a:r>
              <a:rPr lang="ru-RU" b="1" i="1" dirty="0">
                <a:solidFill>
                  <a:schemeClr val="accent1"/>
                </a:solidFill>
              </a:rPr>
              <a:t>Если он растечется по бумаге, образуя влажные пятна, или даже просочится сквозь нее - </a:t>
            </a:r>
            <a:r>
              <a:rPr lang="ru-RU" b="1" i="1" dirty="0">
                <a:solidFill>
                  <a:srgbClr val="C00000"/>
                </a:solidFill>
              </a:rPr>
              <a:t>это фальшивый </a:t>
            </a:r>
            <a:r>
              <a:rPr lang="ru-RU" b="1" i="1" dirty="0" smtClean="0">
                <a:solidFill>
                  <a:srgbClr val="C00000"/>
                </a:solidFill>
              </a:rPr>
              <a:t>мед!!!</a:t>
            </a:r>
            <a:r>
              <a:rPr lang="ru-RU" b="1" i="1" dirty="0" smtClean="0">
                <a:solidFill>
                  <a:schemeClr val="accent1"/>
                </a:solidFill>
              </a:rPr>
              <a:t> </a:t>
            </a:r>
            <a:endParaRPr lang="ru-RU" b="1" i="1" dirty="0">
              <a:solidFill>
                <a:schemeClr val="accent1"/>
              </a:solidFill>
            </a:endParaRPr>
          </a:p>
        </p:txBody>
      </p:sp>
      <p:sp>
        <p:nvSpPr>
          <p:cNvPr id="10" name="Прямоугольник 9"/>
          <p:cNvSpPr/>
          <p:nvPr/>
        </p:nvSpPr>
        <p:spPr>
          <a:xfrm>
            <a:off x="3421351" y="5891528"/>
            <a:ext cx="5476179" cy="369332"/>
          </a:xfrm>
          <a:prstGeom prst="rect">
            <a:avLst/>
          </a:prstGeom>
        </p:spPr>
        <p:txBody>
          <a:bodyPr wrap="none">
            <a:spAutoFit/>
          </a:bodyPr>
          <a:lstStyle/>
          <a:p>
            <a:r>
              <a:rPr lang="ru-RU" b="1" i="1" u="sng" dirty="0">
                <a:solidFill>
                  <a:schemeClr val="accent1"/>
                </a:solidFill>
              </a:rPr>
              <a:t>Вывод:</a:t>
            </a:r>
            <a:r>
              <a:rPr lang="ru-RU" b="1" i="1" dirty="0">
                <a:solidFill>
                  <a:schemeClr val="accent1"/>
                </a:solidFill>
              </a:rPr>
              <a:t> в двух образцах мед не растекается</a:t>
            </a:r>
          </a:p>
        </p:txBody>
      </p:sp>
      <p:pic>
        <p:nvPicPr>
          <p:cNvPr id="2" name="Рисунок 1"/>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667870" y="1887145"/>
            <a:ext cx="2983143" cy="385884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scene3d>
            <a:camera prst="orthographicFront"/>
            <a:lightRig rig="threePt" dir="t"/>
          </a:scene3d>
          <a:sp3d>
            <a:bevelT/>
          </a:sp3d>
        </p:spPr>
      </p:pic>
    </p:spTree>
    <p:extLst>
      <p:ext uri="{BB962C8B-B14F-4D97-AF65-F5344CB8AC3E}">
        <p14:creationId xmlns:p14="http://schemas.microsoft.com/office/powerpoint/2010/main" val="244801954"/>
      </p:ext>
    </p:extLst>
  </p:cSld>
  <p:clrMapOvr>
    <a:masterClrMapping/>
  </p:clrMapOvr>
  <p:timing>
    <p:tnLst>
      <p:par>
        <p:cTn id="1" dur="indefinite" restart="never" nodeType="tmRoot"/>
      </p:par>
    </p:tnLst>
  </p:timing>
</p:sld>
</file>

<file path=ppt/theme/theme1.xml><?xml version="1.0" encoding="utf-8"?>
<a:theme xmlns:a="http://schemas.openxmlformats.org/drawingml/2006/main" name="Сектор">
  <a:themeElements>
    <a:clrScheme name="Сектор">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fontScheme name="Сектор">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Сектор">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162000"/>
                <a:satMod val="200000"/>
                <a:lumMod val="124000"/>
              </a:schemeClr>
            </a:gs>
            <a:gs pos="100000">
              <a:schemeClr val="phClr">
                <a:shade val="96000"/>
                <a:hueMod val="88000"/>
                <a:satMod val="220000"/>
                <a:lumMod val="82000"/>
              </a:schemeClr>
            </a:gs>
          </a:gsLst>
          <a:lin ang="6120000" scaled="1"/>
        </a:gradFill>
        <a:gradFill rotWithShape="1">
          <a:gsLst>
            <a:gs pos="0">
              <a:schemeClr val="phClr">
                <a:tint val="97000"/>
                <a:hueMod val="142000"/>
                <a:satMod val="200000"/>
                <a:lumMod val="118000"/>
              </a:schemeClr>
            </a:gs>
            <a:gs pos="100000">
              <a:schemeClr val="phClr">
                <a:shade val="92000"/>
                <a:hueMod val="22000"/>
                <a:satMod val="220000"/>
                <a:lumMod val="62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282EB108-EDE6-4B8E-957B-D4A69BF580E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Сектор">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ppt/theme/themeOverride2.xml><?xml version="1.0" encoding="utf-8"?>
<a:themeOverride xmlns:a="http://schemas.openxmlformats.org/drawingml/2006/main">
  <a:clrScheme name="Сектор">
    <a:dk1>
      <a:sysClr val="windowText" lastClr="000000"/>
    </a:dk1>
    <a:lt1>
      <a:sysClr val="window" lastClr="FFFFFF"/>
    </a:lt1>
    <a:dk2>
      <a:srgbClr val="D06F1E"/>
    </a:dk2>
    <a:lt2>
      <a:srgbClr val="F0BE21"/>
    </a:lt2>
    <a:accent1>
      <a:srgbClr val="760603"/>
    </a:accent1>
    <a:accent2>
      <a:srgbClr val="9F761A"/>
    </a:accent2>
    <a:accent3>
      <a:srgbClr val="92A200"/>
    </a:accent3>
    <a:accent4>
      <a:srgbClr val="4AA157"/>
    </a:accent4>
    <a:accent5>
      <a:srgbClr val="46788D"/>
    </a:accent5>
    <a:accent6>
      <a:srgbClr val="A848A8"/>
    </a:accent6>
    <a:hlink>
      <a:srgbClr val="460402"/>
    </a:hlink>
    <a:folHlink>
      <a:srgbClr val="991111"/>
    </a:folHlink>
  </a:clrScheme>
</a:themeOverride>
</file>

<file path=docProps/app.xml><?xml version="1.0" encoding="utf-8"?>
<Properties xmlns="http://schemas.openxmlformats.org/officeDocument/2006/extended-properties" xmlns:vt="http://schemas.openxmlformats.org/officeDocument/2006/docPropsVTypes">
  <Template/>
  <TotalTime>418</TotalTime>
  <Words>760</Words>
  <Application>Microsoft Office PowerPoint</Application>
  <PresentationFormat>Широкоэкранный</PresentationFormat>
  <Paragraphs>76</Paragraphs>
  <Slides>15</Slides>
  <Notes>2</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15</vt:i4>
      </vt:variant>
    </vt:vector>
  </HeadingPairs>
  <TitlesOfParts>
    <vt:vector size="19" baseType="lpstr">
      <vt:lpstr>Calibri</vt:lpstr>
      <vt:lpstr>Century Gothic</vt:lpstr>
      <vt:lpstr>Wingdings 3</vt:lpstr>
      <vt:lpstr>Сектор</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Панькова Галина Анатольевна</dc:creator>
  <cp:lastModifiedBy>Gamer-PC</cp:lastModifiedBy>
  <cp:revision>36</cp:revision>
  <dcterms:created xsi:type="dcterms:W3CDTF">2018-04-10T06:02:23Z</dcterms:created>
  <dcterms:modified xsi:type="dcterms:W3CDTF">2021-05-31T21:45:45Z</dcterms:modified>
</cp:coreProperties>
</file>